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680" r:id="rId3"/>
    <p:sldId id="257" r:id="rId4"/>
    <p:sldId id="308" r:id="rId5"/>
    <p:sldId id="504" r:id="rId6"/>
    <p:sldId id="505" r:id="rId7"/>
    <p:sldId id="506" r:id="rId8"/>
    <p:sldId id="606" r:id="rId9"/>
    <p:sldId id="311" r:id="rId10"/>
    <p:sldId id="260" r:id="rId11"/>
    <p:sldId id="263" r:id="rId12"/>
    <p:sldId id="442" r:id="rId13"/>
    <p:sldId id="410" r:id="rId14"/>
    <p:sldId id="671" r:id="rId15"/>
    <p:sldId id="672" r:id="rId16"/>
    <p:sldId id="658" r:id="rId17"/>
    <p:sldId id="443" r:id="rId18"/>
    <p:sldId id="431" r:id="rId19"/>
    <p:sldId id="473" r:id="rId20"/>
    <p:sldId id="676" r:id="rId21"/>
    <p:sldId id="677" r:id="rId22"/>
    <p:sldId id="678" r:id="rId23"/>
    <p:sldId id="649" r:id="rId24"/>
    <p:sldId id="270" r:id="rId25"/>
    <p:sldId id="674" r:id="rId26"/>
    <p:sldId id="591" r:id="rId27"/>
    <p:sldId id="401" r:id="rId28"/>
    <p:sldId id="614" r:id="rId29"/>
    <p:sldId id="613" r:id="rId30"/>
    <p:sldId id="464" r:id="rId31"/>
    <p:sldId id="409" r:id="rId32"/>
    <p:sldId id="601" r:id="rId33"/>
    <p:sldId id="602" r:id="rId34"/>
    <p:sldId id="620" r:id="rId35"/>
    <p:sldId id="612" r:id="rId36"/>
    <p:sldId id="610" r:id="rId37"/>
    <p:sldId id="611" r:id="rId38"/>
    <p:sldId id="685" r:id="rId39"/>
    <p:sldId id="687" r:id="rId40"/>
    <p:sldId id="686" r:id="rId41"/>
    <p:sldId id="669" r:id="rId42"/>
    <p:sldId id="670" r:id="rId43"/>
    <p:sldId id="679" r:id="rId44"/>
    <p:sldId id="307" r:id="rId45"/>
    <p:sldId id="361" r:id="rId46"/>
  </p:sldIdLst>
  <p:sldSz cx="12192000" cy="6858000"/>
  <p:notesSz cx="6858000" cy="9144000"/>
  <p:embeddedFontLst>
    <p:embeddedFont>
      <p:font typeface="Lato" panose="020F0502020204030203"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FFA1E72-C150-42EE-89BF-D1F13D9CA45A}">
          <p14:sldIdLst>
            <p14:sldId id="256"/>
            <p14:sldId id="680"/>
            <p14:sldId id="257"/>
          </p14:sldIdLst>
        </p14:section>
        <p14:section name="WAPC" id="{1203E543-C085-427B-97E0-716614448C59}">
          <p14:sldIdLst>
            <p14:sldId id="308"/>
            <p14:sldId id="504"/>
            <p14:sldId id="505"/>
            <p14:sldId id="506"/>
            <p14:sldId id="606"/>
          </p14:sldIdLst>
        </p14:section>
        <p14:section name="Vaping definitions" id="{BF339C78-A791-4C7E-A408-7DAEF54F5A2E}">
          <p14:sldIdLst>
            <p14:sldId id="311"/>
            <p14:sldId id="260"/>
            <p14:sldId id="263"/>
            <p14:sldId id="442"/>
            <p14:sldId id="410"/>
            <p14:sldId id="671"/>
            <p14:sldId id="672"/>
            <p14:sldId id="658"/>
          </p14:sldIdLst>
        </p14:section>
        <p14:section name="Nicotine" id="{A5A7700C-6B13-4066-A48B-306BDC799E68}">
          <p14:sldIdLst>
            <p14:sldId id="443"/>
            <p14:sldId id="431"/>
            <p14:sldId id="473"/>
            <p14:sldId id="676"/>
            <p14:sldId id="677"/>
            <p14:sldId id="678"/>
            <p14:sldId id="649"/>
            <p14:sldId id="270"/>
            <p14:sldId id="674"/>
          </p14:sldIdLst>
        </p14:section>
        <p14:section name="PH Issues - Nicotine" id="{E4608479-3D62-44A0-829A-F6474056E632}">
          <p14:sldIdLst>
            <p14:sldId id="591"/>
            <p14:sldId id="401"/>
            <p14:sldId id="614"/>
            <p14:sldId id="613"/>
            <p14:sldId id="464"/>
            <p14:sldId id="409"/>
            <p14:sldId id="601"/>
            <p14:sldId id="602"/>
          </p14:sldIdLst>
        </p14:section>
        <p14:section name="Youth trends and considerations" id="{A4A84BDF-00DE-4559-94DE-7C60A8B20FD7}">
          <p14:sldIdLst>
            <p14:sldId id="620"/>
            <p14:sldId id="612"/>
            <p14:sldId id="610"/>
            <p14:sldId id="611"/>
            <p14:sldId id="685"/>
            <p14:sldId id="687"/>
            <p14:sldId id="686"/>
          </p14:sldIdLst>
        </p14:section>
        <p14:section name="Communication to Youth" id="{3D56ABF3-397E-420D-9647-2E845E3A82F4}">
          <p14:sldIdLst>
            <p14:sldId id="669"/>
            <p14:sldId id="670"/>
            <p14:sldId id="679"/>
          </p14:sldIdLst>
        </p14:section>
        <p14:section name="End" id="{18426B2C-A400-4CC1-A29F-30C6D0475F99}">
          <p14:sldIdLst>
            <p14:sldId id="307"/>
            <p14:sldId id="36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Sirotzki" initials="" lastIdx="81" clrIdx="5"/>
  <p:cmAuthor id="1" name="Alex Sirotzki" initials="AS" lastIdx="472" clrIdx="7">
    <p:extLst>
      <p:ext uri="{19B8F6BF-5375-455C-9EA6-DF929625EA0E}">
        <p15:presenceInfo xmlns:p15="http://schemas.microsoft.com/office/powerpoint/2012/main" userId="S-1-5-21-1525037213-2982283838-418662453-24134" providerId="AD"/>
      </p:ext>
    </p:extLst>
  </p:cmAuthor>
  <p:cmAuthor id="3" name="Meghan King" initials="MK" lastIdx="3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7" autoAdjust="0"/>
    <p:restoredTop sz="75785" autoAdjust="0"/>
  </p:normalViewPr>
  <p:slideViewPr>
    <p:cSldViewPr snapToGrid="0">
      <p:cViewPr varScale="1">
        <p:scale>
          <a:sx n="123" d="100"/>
          <a:sy n="123" d="100"/>
        </p:scale>
        <p:origin x="1192" y="68"/>
      </p:cViewPr>
      <p:guideLst/>
    </p:cSldViewPr>
  </p:slideViewPr>
  <p:outlineViewPr>
    <p:cViewPr>
      <p:scale>
        <a:sx n="33" d="100"/>
        <a:sy n="33" d="100"/>
      </p:scale>
      <p:origin x="0" y="-24091"/>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irotzki\Desktop\Alex%20Temp%20Folder\2020_Data_Trends_Nicotine_v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irotzki\Desktop\Alex%20Temp%20Folder\2020_Data_Trends_Nicotine_v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0" dirty="0">
                <a:solidFill>
                  <a:schemeClr val="tx1"/>
                </a:solidFill>
              </a:rPr>
              <a:t>Total Nicotine Exposure by Age </a:t>
            </a:r>
            <a:r>
              <a:rPr lang="en-US" sz="2800" b="0" dirty="0" smtClean="0">
                <a:solidFill>
                  <a:schemeClr val="tx1"/>
                </a:solidFill>
              </a:rPr>
              <a:t>Group</a:t>
            </a:r>
          </a:p>
          <a:p>
            <a:pPr>
              <a:defRPr sz="2800" b="1">
                <a:solidFill>
                  <a:schemeClr val="tx1"/>
                </a:solidFill>
              </a:defRPr>
            </a:pPr>
            <a:r>
              <a:rPr lang="en-US" sz="2400" b="0" i="1" dirty="0" smtClean="0">
                <a:solidFill>
                  <a:schemeClr val="tx1"/>
                </a:solidFill>
              </a:rPr>
              <a:t>(Jan 1</a:t>
            </a:r>
            <a:r>
              <a:rPr lang="en-US" sz="2400" b="0" i="1" baseline="0" dirty="0" smtClean="0">
                <a:solidFill>
                  <a:schemeClr val="tx1"/>
                </a:solidFill>
              </a:rPr>
              <a:t> – Sept 30 of 2019 &amp; 2020)</a:t>
            </a:r>
            <a:endParaRPr lang="en-US" sz="2400" b="0" i="1" dirty="0">
              <a:solidFill>
                <a:schemeClr val="tx1"/>
              </a:solidFill>
            </a:endParaRP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'Exposure by age group'!$C$18</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'Exposure by age group'!$B$19:$B$23</c:f>
              <c:strCache>
                <c:ptCount val="5"/>
                <c:pt idx="0">
                  <c:v>0-5 yrs</c:v>
                </c:pt>
                <c:pt idx="1">
                  <c:v>6-12 yrs</c:v>
                </c:pt>
                <c:pt idx="2">
                  <c:v>13-20 yrs</c:v>
                </c:pt>
                <c:pt idx="3">
                  <c:v>21-59 yrs</c:v>
                </c:pt>
                <c:pt idx="4">
                  <c:v>60+ yrs</c:v>
                </c:pt>
              </c:strCache>
            </c:strRef>
          </c:cat>
          <c:val>
            <c:numRef>
              <c:f>'Exposure by age group'!$C$19:$C$23</c:f>
              <c:numCache>
                <c:formatCode>General</c:formatCode>
                <c:ptCount val="5"/>
                <c:pt idx="0">
                  <c:v>336</c:v>
                </c:pt>
                <c:pt idx="1">
                  <c:v>22</c:v>
                </c:pt>
                <c:pt idx="2">
                  <c:v>35</c:v>
                </c:pt>
                <c:pt idx="3">
                  <c:v>76</c:v>
                </c:pt>
                <c:pt idx="4">
                  <c:v>13</c:v>
                </c:pt>
              </c:numCache>
            </c:numRef>
          </c:val>
          <c:extLst>
            <c:ext xmlns:c16="http://schemas.microsoft.com/office/drawing/2014/chart" uri="{C3380CC4-5D6E-409C-BE32-E72D297353CC}">
              <c16:uniqueId val="{00000000-5857-4814-9D88-E75AB121482E}"/>
            </c:ext>
          </c:extLst>
        </c:ser>
        <c:ser>
          <c:idx val="1"/>
          <c:order val="1"/>
          <c:tx>
            <c:strRef>
              <c:f>'Exposure by age group'!$D$18</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'Exposure by age group'!$B$19:$B$23</c:f>
              <c:strCache>
                <c:ptCount val="5"/>
                <c:pt idx="0">
                  <c:v>0-5 yrs</c:v>
                </c:pt>
                <c:pt idx="1">
                  <c:v>6-12 yrs</c:v>
                </c:pt>
                <c:pt idx="2">
                  <c:v>13-20 yrs</c:v>
                </c:pt>
                <c:pt idx="3">
                  <c:v>21-59 yrs</c:v>
                </c:pt>
                <c:pt idx="4">
                  <c:v>60+ yrs</c:v>
                </c:pt>
              </c:strCache>
            </c:strRef>
          </c:cat>
          <c:val>
            <c:numRef>
              <c:f>'Exposure by age group'!$D$19:$D$23</c:f>
              <c:numCache>
                <c:formatCode>General</c:formatCode>
                <c:ptCount val="5"/>
                <c:pt idx="0">
                  <c:v>265</c:v>
                </c:pt>
                <c:pt idx="1">
                  <c:v>13</c:v>
                </c:pt>
                <c:pt idx="2">
                  <c:v>9</c:v>
                </c:pt>
                <c:pt idx="3">
                  <c:v>58</c:v>
                </c:pt>
                <c:pt idx="4">
                  <c:v>5</c:v>
                </c:pt>
              </c:numCache>
            </c:numRef>
          </c:val>
          <c:extLst>
            <c:ext xmlns:c16="http://schemas.microsoft.com/office/drawing/2014/chart" uri="{C3380CC4-5D6E-409C-BE32-E72D297353CC}">
              <c16:uniqueId val="{00000001-5857-4814-9D88-E75AB121482E}"/>
            </c:ext>
          </c:extLst>
        </c:ser>
        <c:dLbls>
          <c:dLblPos val="outEnd"/>
          <c:showLegendKey val="0"/>
          <c:showVal val="1"/>
          <c:showCatName val="0"/>
          <c:showSerName val="0"/>
          <c:showPercent val="0"/>
          <c:showBubbleSize val="0"/>
        </c:dLbls>
        <c:gapWidth val="219"/>
        <c:overlap val="-27"/>
        <c:axId val="293066864"/>
        <c:axId val="293068944"/>
      </c:barChart>
      <c:catAx>
        <c:axId val="29306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3068944"/>
        <c:crosses val="autoZero"/>
        <c:auto val="1"/>
        <c:lblAlgn val="ctr"/>
        <c:lblOffset val="100"/>
        <c:noMultiLvlLbl val="0"/>
      </c:catAx>
      <c:valAx>
        <c:axId val="293068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3066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Nicotine Products by Age Group,</a:t>
            </a:r>
            <a:r>
              <a:rPr lang="en-US" sz="2400" baseline="0" dirty="0">
                <a:solidFill>
                  <a:schemeClr val="tx1"/>
                </a:solidFill>
              </a:rPr>
              <a:t> </a:t>
            </a:r>
            <a:r>
              <a:rPr lang="en-US" sz="2400" baseline="0" dirty="0" smtClean="0">
                <a:solidFill>
                  <a:schemeClr val="tx1"/>
                </a:solidFill>
              </a:rPr>
              <a:t>Jan 1 – Sept 30, 2020</a:t>
            </a:r>
            <a:endParaRPr lang="en-US" sz="2400" dirty="0">
              <a:solidFill>
                <a:schemeClr val="tx1"/>
              </a:solidFill>
            </a:endParaRPr>
          </a:p>
        </c:rich>
      </c:tx>
      <c:layout>
        <c:manualLayout>
          <c:xMode val="edge"/>
          <c:yMode val="edge"/>
          <c:x val="0.13081757373161138"/>
          <c:y val="1.7697298166030384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'Substance by age group'!$B$29</c:f>
              <c:strCache>
                <c:ptCount val="1"/>
                <c:pt idx="0">
                  <c:v>Electronic Cigarettes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'Substance by age group'!$C$28:$G$28</c:f>
              <c:strCache>
                <c:ptCount val="5"/>
                <c:pt idx="0">
                  <c:v>0-5 yrs</c:v>
                </c:pt>
                <c:pt idx="1">
                  <c:v>6-12 yrs</c:v>
                </c:pt>
                <c:pt idx="2">
                  <c:v>13-20 yrs</c:v>
                </c:pt>
                <c:pt idx="3">
                  <c:v>21-59 yrs</c:v>
                </c:pt>
                <c:pt idx="4">
                  <c:v>60+ yrs</c:v>
                </c:pt>
              </c:strCache>
            </c:strRef>
          </c:cat>
          <c:val>
            <c:numRef>
              <c:f>'Substance by age group'!$C$29:$G$29</c:f>
              <c:numCache>
                <c:formatCode>General</c:formatCode>
                <c:ptCount val="5"/>
                <c:pt idx="0">
                  <c:v>68</c:v>
                </c:pt>
                <c:pt idx="1">
                  <c:v>3</c:v>
                </c:pt>
                <c:pt idx="2">
                  <c:v>5</c:v>
                </c:pt>
                <c:pt idx="3">
                  <c:v>22</c:v>
                </c:pt>
                <c:pt idx="4">
                  <c:v>1</c:v>
                </c:pt>
              </c:numCache>
            </c:numRef>
          </c:val>
          <c:extLst>
            <c:ext xmlns:c16="http://schemas.microsoft.com/office/drawing/2014/chart" uri="{C3380CC4-5D6E-409C-BE32-E72D297353CC}">
              <c16:uniqueId val="{00000000-3EC3-4FD2-AFE6-E26A2A1CB148}"/>
            </c:ext>
          </c:extLst>
        </c:ser>
        <c:ser>
          <c:idx val="1"/>
          <c:order val="1"/>
          <c:tx>
            <c:strRef>
              <c:f>'Substance by age group'!$B$30</c:f>
              <c:strCache>
                <c:ptCount val="1"/>
                <c:pt idx="0">
                  <c:v>Raw Tobacco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'Substance by age group'!$C$28:$G$28</c:f>
              <c:strCache>
                <c:ptCount val="5"/>
                <c:pt idx="0">
                  <c:v>0-5 yrs</c:v>
                </c:pt>
                <c:pt idx="1">
                  <c:v>6-12 yrs</c:v>
                </c:pt>
                <c:pt idx="2">
                  <c:v>13-20 yrs</c:v>
                </c:pt>
                <c:pt idx="3">
                  <c:v>21-59 yrs</c:v>
                </c:pt>
                <c:pt idx="4">
                  <c:v>60+ yrs</c:v>
                </c:pt>
              </c:strCache>
            </c:strRef>
          </c:cat>
          <c:val>
            <c:numRef>
              <c:f>'Substance by age group'!$C$30:$G$30</c:f>
              <c:numCache>
                <c:formatCode>General</c:formatCode>
                <c:ptCount val="5"/>
                <c:pt idx="0">
                  <c:v>156</c:v>
                </c:pt>
                <c:pt idx="1">
                  <c:v>4</c:v>
                </c:pt>
                <c:pt idx="2">
                  <c:v>4</c:v>
                </c:pt>
                <c:pt idx="3">
                  <c:v>24</c:v>
                </c:pt>
                <c:pt idx="4">
                  <c:v>1</c:v>
                </c:pt>
              </c:numCache>
            </c:numRef>
          </c:val>
          <c:extLst>
            <c:ext xmlns:c16="http://schemas.microsoft.com/office/drawing/2014/chart" uri="{C3380CC4-5D6E-409C-BE32-E72D297353CC}">
              <c16:uniqueId val="{00000001-3EC3-4FD2-AFE6-E26A2A1CB148}"/>
            </c:ext>
          </c:extLst>
        </c:ser>
        <c:ser>
          <c:idx val="2"/>
          <c:order val="2"/>
          <c:tx>
            <c:strRef>
              <c:f>'Substance by age group'!$B$31</c:f>
              <c:strCache>
                <c:ptCount val="1"/>
                <c:pt idx="0">
                  <c:v>Nicotine Pharmaceuticals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'Substance by age group'!$C$28:$G$28</c:f>
              <c:strCache>
                <c:ptCount val="5"/>
                <c:pt idx="0">
                  <c:v>0-5 yrs</c:v>
                </c:pt>
                <c:pt idx="1">
                  <c:v>6-12 yrs</c:v>
                </c:pt>
                <c:pt idx="2">
                  <c:v>13-20 yrs</c:v>
                </c:pt>
                <c:pt idx="3">
                  <c:v>21-59 yrs</c:v>
                </c:pt>
                <c:pt idx="4">
                  <c:v>60+ yrs</c:v>
                </c:pt>
              </c:strCache>
            </c:strRef>
          </c:cat>
          <c:val>
            <c:numRef>
              <c:f>'Substance by age group'!$C$31:$G$31</c:f>
              <c:numCache>
                <c:formatCode>General</c:formatCode>
                <c:ptCount val="5"/>
                <c:pt idx="0">
                  <c:v>29</c:v>
                </c:pt>
                <c:pt idx="1">
                  <c:v>4</c:v>
                </c:pt>
                <c:pt idx="2">
                  <c:v>0</c:v>
                </c:pt>
                <c:pt idx="3">
                  <c:v>9</c:v>
                </c:pt>
                <c:pt idx="4">
                  <c:v>2</c:v>
                </c:pt>
              </c:numCache>
            </c:numRef>
          </c:val>
          <c:extLst>
            <c:ext xmlns:c16="http://schemas.microsoft.com/office/drawing/2014/chart" uri="{C3380CC4-5D6E-409C-BE32-E72D297353CC}">
              <c16:uniqueId val="{00000002-3EC3-4FD2-AFE6-E26A2A1CB148}"/>
            </c:ext>
          </c:extLst>
        </c:ser>
        <c:dLbls>
          <c:dLblPos val="outEnd"/>
          <c:showLegendKey val="0"/>
          <c:showVal val="1"/>
          <c:showCatName val="0"/>
          <c:showSerName val="0"/>
          <c:showPercent val="0"/>
          <c:showBubbleSize val="0"/>
        </c:dLbls>
        <c:gapWidth val="219"/>
        <c:overlap val="-27"/>
        <c:axId val="263907360"/>
        <c:axId val="263916512"/>
      </c:barChart>
      <c:catAx>
        <c:axId val="26390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63916512"/>
        <c:crosses val="autoZero"/>
        <c:auto val="1"/>
        <c:lblAlgn val="ctr"/>
        <c:lblOffset val="100"/>
        <c:noMultiLvlLbl val="0"/>
      </c:catAx>
      <c:valAx>
        <c:axId val="26391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63907360"/>
        <c:crosses val="autoZero"/>
        <c:crossBetween val="between"/>
      </c:valAx>
      <c:spPr>
        <a:noFill/>
        <a:ln>
          <a:noFill/>
        </a:ln>
        <a:effectLst/>
      </c:spPr>
    </c:plotArea>
    <c:legend>
      <c:legendPos val="tr"/>
      <c:layout>
        <c:manualLayout>
          <c:xMode val="edge"/>
          <c:yMode val="edge"/>
          <c:x val="0.68403444034440342"/>
          <c:y val="0.16708333333333336"/>
          <c:w val="0.30120541205412055"/>
          <c:h val="0.25115157480314959"/>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6DBFE3A-1F80-4C7A-953D-3DB6770F034C}" type="doc">
      <dgm:prSet loTypeId="urn:microsoft.com/office/officeart/2005/8/layout/list1#1" loCatId="list" qsTypeId="urn:microsoft.com/office/officeart/2005/8/quickstyle/simple1#1" qsCatId="simple" csTypeId="urn:microsoft.com/office/officeart/2005/8/colors/colorful1#1" csCatId="colorful" phldr="1"/>
      <dgm:spPr/>
      <dgm:t>
        <a:bodyPr/>
        <a:lstStyle/>
        <a:p>
          <a:endParaRPr lang="en-US"/>
        </a:p>
      </dgm:t>
    </dgm:pt>
    <dgm:pt modelId="{F52F309B-3CE1-4E9B-823B-E192197EB683}">
      <dgm:prSet phldrT="[Text]"/>
      <dgm:spPr>
        <a:xfrm>
          <a:off x="951571" y="38788"/>
          <a:ext cx="4191999" cy="619920"/>
        </a:xfrm>
        <a:prstGeom prst="roundRect">
          <a:avLst/>
        </a:prstGeom>
        <a:solidFill>
          <a:srgbClr val="A6B340"/>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a:solidFill>
                <a:sysClr val="windowText" lastClr="000000"/>
              </a:solidFill>
              <a:latin typeface="Lato" panose="020F0502020204030203" pitchFamily="34" charset="0"/>
              <a:ea typeface="+mn-ea"/>
              <a:cs typeface="Arial" panose="020B0604020202020204" pitchFamily="34" charset="0"/>
            </a:rPr>
            <a:t>The Washington Poison Center</a:t>
          </a:r>
        </a:p>
      </dgm:t>
    </dgm:pt>
    <dgm:pt modelId="{DF9FE84E-0AC4-4F65-95F2-763A05DC3B9D}" type="parTrans" cxnId="{952F846F-310B-44AD-A6C1-69BB10D354F5}">
      <dgm:prSet/>
      <dgm:spPr/>
      <dgm:t>
        <a:bodyPr/>
        <a:lstStyle/>
        <a:p>
          <a:endParaRPr lang="en-US"/>
        </a:p>
      </dgm:t>
    </dgm:pt>
    <dgm:pt modelId="{FB95067E-A9E9-4F9F-9C17-43B88C17335D}" type="sibTrans" cxnId="{952F846F-310B-44AD-A6C1-69BB10D354F5}">
      <dgm:prSet/>
      <dgm:spPr/>
      <dgm:t>
        <a:bodyPr/>
        <a:lstStyle/>
        <a:p>
          <a:endParaRPr lang="en-US"/>
        </a:p>
      </dgm:t>
    </dgm:pt>
    <dgm:pt modelId="{6E8A1278-D49F-4954-B73B-2EB02A32964A}">
      <dgm:prSet phldrT="[Text]"/>
      <dgm:spPr>
        <a:xfrm>
          <a:off x="951571" y="991348"/>
          <a:ext cx="4191999" cy="619920"/>
        </a:xfrm>
        <a:prstGeom prst="roundRect">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chemeClr val="tx1"/>
              </a:solidFill>
              <a:latin typeface="Lato" panose="020F0502020204030203" pitchFamily="34" charset="0"/>
              <a:ea typeface="+mn-ea"/>
              <a:cs typeface="Arial" panose="020B0604020202020204" pitchFamily="34" charset="0"/>
            </a:rPr>
            <a:t>Vaping basics</a:t>
          </a:r>
          <a:endParaRPr lang="en-US" dirty="0">
            <a:solidFill>
              <a:schemeClr val="tx1"/>
            </a:solidFill>
            <a:latin typeface="Lato" panose="020F0502020204030203" pitchFamily="34" charset="0"/>
            <a:ea typeface="+mn-ea"/>
            <a:cs typeface="Arial" panose="020B0604020202020204" pitchFamily="34" charset="0"/>
          </a:endParaRPr>
        </a:p>
      </dgm:t>
    </dgm:pt>
    <dgm:pt modelId="{A3FD547F-4834-4AC0-847A-84E5C9864D21}" type="parTrans" cxnId="{938B4ADC-6F19-4EB8-9091-A1D0739F069A}">
      <dgm:prSet/>
      <dgm:spPr/>
      <dgm:t>
        <a:bodyPr/>
        <a:lstStyle/>
        <a:p>
          <a:endParaRPr lang="en-US"/>
        </a:p>
      </dgm:t>
    </dgm:pt>
    <dgm:pt modelId="{582A8B08-94D6-4747-A77C-1E2D77D9E73F}" type="sibTrans" cxnId="{938B4ADC-6F19-4EB8-9091-A1D0739F069A}">
      <dgm:prSet/>
      <dgm:spPr/>
      <dgm:t>
        <a:bodyPr/>
        <a:lstStyle/>
        <a:p>
          <a:endParaRPr lang="en-US"/>
        </a:p>
      </dgm:t>
    </dgm:pt>
    <dgm:pt modelId="{172C18B2-3CCC-4302-9E00-1837A76D428A}">
      <dgm:prSet phldrT="[Text]"/>
      <dgm:spPr>
        <a:xfrm>
          <a:off x="963225" y="1964266"/>
          <a:ext cx="4191999" cy="619920"/>
        </a:xfrm>
        <a:prstGeom prst="roundRect">
          <a:avLst/>
        </a:prstGeom>
        <a:solidFill>
          <a:srgbClr val="F38B3C"/>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ysClr val="windowText" lastClr="000000"/>
              </a:solidFill>
              <a:latin typeface="Arial" panose="020B0604020202020204" pitchFamily="34" charset="0"/>
              <a:ea typeface="+mn-ea"/>
              <a:cs typeface="Arial" panose="020B0604020202020204" pitchFamily="34" charset="0"/>
            </a:rPr>
            <a:t>Nicotine overview</a:t>
          </a:r>
          <a:endParaRPr lang="en-US" dirty="0">
            <a:solidFill>
              <a:sysClr val="windowText" lastClr="000000"/>
            </a:solidFill>
            <a:latin typeface="Arial" panose="020B0604020202020204" pitchFamily="34" charset="0"/>
            <a:ea typeface="+mn-ea"/>
            <a:cs typeface="Arial" panose="020B0604020202020204" pitchFamily="34" charset="0"/>
          </a:endParaRPr>
        </a:p>
      </dgm:t>
    </dgm:pt>
    <dgm:pt modelId="{C933C0FC-7885-4976-85C8-3EF270922793}" type="parTrans" cxnId="{DF11D5D9-6FF0-4C46-B5CD-FB3462F0003B}">
      <dgm:prSet/>
      <dgm:spPr/>
      <dgm:t>
        <a:bodyPr/>
        <a:lstStyle/>
        <a:p>
          <a:endParaRPr lang="en-US"/>
        </a:p>
      </dgm:t>
    </dgm:pt>
    <dgm:pt modelId="{3A865C5F-63C9-4A2E-9E65-0ABE7FB1D2CD}" type="sibTrans" cxnId="{DF11D5D9-6FF0-4C46-B5CD-FB3462F0003B}">
      <dgm:prSet/>
      <dgm:spPr/>
      <dgm:t>
        <a:bodyPr/>
        <a:lstStyle/>
        <a:p>
          <a:endParaRPr lang="en-US"/>
        </a:p>
      </dgm:t>
    </dgm:pt>
    <dgm:pt modelId="{E26AC4D7-F0CC-4CE1-9A56-5D4D0677922C}">
      <dgm:prSet phldrT="[Text]"/>
      <dgm:spPr>
        <a:xfrm>
          <a:off x="951571" y="3849028"/>
          <a:ext cx="4191999" cy="619920"/>
        </a:xfrm>
        <a:prstGeom prst="roundRect">
          <a:avLst/>
        </a:prstGeom>
        <a:solidFill>
          <a:schemeClr val="accent1"/>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ysClr val="windowText" lastClr="000000"/>
              </a:solidFill>
              <a:latin typeface="Lato" panose="020F0502020204030203" pitchFamily="34" charset="0"/>
              <a:ea typeface="+mn-ea"/>
              <a:cs typeface="Arial" panose="020B0604020202020204" pitchFamily="34" charset="0"/>
            </a:rPr>
            <a:t>Communication</a:t>
          </a:r>
          <a:endParaRPr lang="en-US" dirty="0">
            <a:solidFill>
              <a:sysClr val="windowText" lastClr="000000"/>
            </a:solidFill>
            <a:latin typeface="Lato" panose="020F0502020204030203" pitchFamily="34" charset="0"/>
            <a:ea typeface="+mn-ea"/>
            <a:cs typeface="Arial" panose="020B0604020202020204" pitchFamily="34" charset="0"/>
          </a:endParaRPr>
        </a:p>
      </dgm:t>
    </dgm:pt>
    <dgm:pt modelId="{91B1641A-8BFB-483C-AAA4-0E32B97F273F}" type="parTrans" cxnId="{477225D3-7D4D-406F-84F0-C067642A3C2D}">
      <dgm:prSet/>
      <dgm:spPr/>
      <dgm:t>
        <a:bodyPr/>
        <a:lstStyle/>
        <a:p>
          <a:endParaRPr lang="en-US"/>
        </a:p>
      </dgm:t>
    </dgm:pt>
    <dgm:pt modelId="{1C72E762-ECA0-4FA7-B50A-EB8E27E51A89}" type="sibTrans" cxnId="{477225D3-7D4D-406F-84F0-C067642A3C2D}">
      <dgm:prSet/>
      <dgm:spPr/>
      <dgm:t>
        <a:bodyPr/>
        <a:lstStyle/>
        <a:p>
          <a:endParaRPr lang="en-US"/>
        </a:p>
      </dgm:t>
    </dgm:pt>
    <dgm:pt modelId="{F1C453CC-171B-4CD4-BCEF-77F54DBC962A}">
      <dgm:prSet phldrT="[Text]"/>
      <dgm:spPr>
        <a:xfrm>
          <a:off x="951571" y="2896468"/>
          <a:ext cx="4191999" cy="619920"/>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ysClr val="windowText" lastClr="000000"/>
              </a:solidFill>
              <a:latin typeface="Arial" panose="020B0604020202020204" pitchFamily="34" charset="0"/>
              <a:ea typeface="+mn-ea"/>
              <a:cs typeface="Arial" panose="020B0604020202020204" pitchFamily="34" charset="0"/>
            </a:rPr>
            <a:t>Public Health Issues</a:t>
          </a:r>
          <a:endParaRPr lang="en-US" dirty="0">
            <a:solidFill>
              <a:sysClr val="windowText" lastClr="000000"/>
            </a:solidFill>
            <a:latin typeface="Lato" panose="020F0502020204030203" pitchFamily="34" charset="0"/>
            <a:ea typeface="+mn-ea"/>
            <a:cs typeface="Arial" panose="020B0604020202020204" pitchFamily="34" charset="0"/>
          </a:endParaRPr>
        </a:p>
      </dgm:t>
    </dgm:pt>
    <dgm:pt modelId="{90ACA5ED-C588-42DD-82FF-9C7D5D2A4C4B}" type="sibTrans" cxnId="{462DB3F3-E52F-4DB8-ADBD-00030E4755C4}">
      <dgm:prSet/>
      <dgm:spPr/>
      <dgm:t>
        <a:bodyPr/>
        <a:lstStyle/>
        <a:p>
          <a:endParaRPr lang="en-US"/>
        </a:p>
      </dgm:t>
    </dgm:pt>
    <dgm:pt modelId="{8AE1DF88-5C0D-4F7E-A665-5815A36715A1}" type="parTrans" cxnId="{462DB3F3-E52F-4DB8-ADBD-00030E4755C4}">
      <dgm:prSet/>
      <dgm:spPr/>
      <dgm:t>
        <a:bodyPr/>
        <a:lstStyle/>
        <a:p>
          <a:endParaRPr lang="en-US"/>
        </a:p>
      </dgm:t>
    </dgm:pt>
    <dgm:pt modelId="{1936FD76-D104-4373-A52E-0ECB6866722C}" type="pres">
      <dgm:prSet presAssocID="{A6DBFE3A-1F80-4C7A-953D-3DB6770F034C}" presName="linear" presStyleCnt="0">
        <dgm:presLayoutVars>
          <dgm:dir/>
          <dgm:animLvl val="lvl"/>
          <dgm:resizeHandles val="exact"/>
        </dgm:presLayoutVars>
      </dgm:prSet>
      <dgm:spPr/>
      <dgm:t>
        <a:bodyPr/>
        <a:lstStyle/>
        <a:p>
          <a:endParaRPr lang="en-US"/>
        </a:p>
      </dgm:t>
    </dgm:pt>
    <dgm:pt modelId="{0D6DB9FC-5322-49AB-80E7-0A54E6E1A0EE}" type="pres">
      <dgm:prSet presAssocID="{F52F309B-3CE1-4E9B-823B-E192197EB683}" presName="parentLin" presStyleCnt="0"/>
      <dgm:spPr/>
    </dgm:pt>
    <dgm:pt modelId="{6D69E1F6-1CFA-42F5-820C-368F3A7AAFF3}" type="pres">
      <dgm:prSet presAssocID="{F52F309B-3CE1-4E9B-823B-E192197EB683}" presName="parentLeftMargin" presStyleLbl="node1" presStyleIdx="0" presStyleCnt="5"/>
      <dgm:spPr/>
      <dgm:t>
        <a:bodyPr/>
        <a:lstStyle/>
        <a:p>
          <a:endParaRPr lang="en-US"/>
        </a:p>
      </dgm:t>
    </dgm:pt>
    <dgm:pt modelId="{1493E6B3-82F5-4986-8B73-52489A736687}" type="pres">
      <dgm:prSet presAssocID="{F52F309B-3CE1-4E9B-823B-E192197EB683}" presName="parentText" presStyleLbl="node1" presStyleIdx="0" presStyleCnt="5" custLinFactX="8414" custLinFactNeighborX="100000" custLinFactNeighborY="-6367">
        <dgm:presLayoutVars>
          <dgm:chMax val="0"/>
          <dgm:bulletEnabled val="1"/>
        </dgm:presLayoutVars>
      </dgm:prSet>
      <dgm:spPr/>
      <dgm:t>
        <a:bodyPr/>
        <a:lstStyle/>
        <a:p>
          <a:endParaRPr lang="en-US"/>
        </a:p>
      </dgm:t>
    </dgm:pt>
    <dgm:pt modelId="{9330FB2D-3B62-4AD9-AD68-A4EB8106D7C8}" type="pres">
      <dgm:prSet presAssocID="{F52F309B-3CE1-4E9B-823B-E192197EB683}" presName="negativeSpace" presStyleCnt="0"/>
      <dgm:spPr/>
    </dgm:pt>
    <dgm:pt modelId="{769B43D1-0ABE-4BBF-9C7E-57907D8BBFC1}" type="pres">
      <dgm:prSet presAssocID="{F52F309B-3CE1-4E9B-823B-E192197EB683}" presName="childText" presStyleLbl="conFgAcc1" presStyleIdx="0" presStyleCnt="5">
        <dgm:presLayoutVars>
          <dgm:bulletEnabled val="1"/>
        </dgm:presLayoutVars>
      </dgm:prSet>
      <dgm:spPr>
        <a:xfrm>
          <a:off x="0" y="388218"/>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gm:spPr>
    </dgm:pt>
    <dgm:pt modelId="{797CF2A0-BD0D-4B5A-8ACF-670AC1E436B2}" type="pres">
      <dgm:prSet presAssocID="{FB95067E-A9E9-4F9F-9C17-43B88C17335D}" presName="spaceBetweenRectangles" presStyleCnt="0"/>
      <dgm:spPr/>
    </dgm:pt>
    <dgm:pt modelId="{6133B0DC-3BA1-478B-8643-C39364ACCE2D}" type="pres">
      <dgm:prSet presAssocID="{6E8A1278-D49F-4954-B73B-2EB02A32964A}" presName="parentLin" presStyleCnt="0"/>
      <dgm:spPr/>
    </dgm:pt>
    <dgm:pt modelId="{17F690A6-2BFA-44E0-8406-9A9135FCAC4B}" type="pres">
      <dgm:prSet presAssocID="{6E8A1278-D49F-4954-B73B-2EB02A32964A}" presName="parentLeftMargin" presStyleLbl="node1" presStyleIdx="0" presStyleCnt="5"/>
      <dgm:spPr/>
      <dgm:t>
        <a:bodyPr/>
        <a:lstStyle/>
        <a:p>
          <a:endParaRPr lang="en-US"/>
        </a:p>
      </dgm:t>
    </dgm:pt>
    <dgm:pt modelId="{DAD48BBD-6AD0-4C3D-87CA-D6B969C15B9D}" type="pres">
      <dgm:prSet presAssocID="{6E8A1278-D49F-4954-B73B-2EB02A32964A}" presName="parentText" presStyleLbl="node1" presStyleIdx="1" presStyleCnt="5" custLinFactX="8414" custLinFactNeighborX="100000" custLinFactNeighborY="-6367">
        <dgm:presLayoutVars>
          <dgm:chMax val="0"/>
          <dgm:bulletEnabled val="1"/>
        </dgm:presLayoutVars>
      </dgm:prSet>
      <dgm:spPr/>
      <dgm:t>
        <a:bodyPr/>
        <a:lstStyle/>
        <a:p>
          <a:endParaRPr lang="en-US"/>
        </a:p>
      </dgm:t>
    </dgm:pt>
    <dgm:pt modelId="{B836FC72-3D0C-436E-9CAC-27F5355AF550}" type="pres">
      <dgm:prSet presAssocID="{6E8A1278-D49F-4954-B73B-2EB02A32964A}" presName="negativeSpace" presStyleCnt="0"/>
      <dgm:spPr/>
    </dgm:pt>
    <dgm:pt modelId="{39AD11C3-557A-40BC-A80B-57F03E51356F}" type="pres">
      <dgm:prSet presAssocID="{6E8A1278-D49F-4954-B73B-2EB02A32964A}" presName="childText" presStyleLbl="conFgAcc1" presStyleIdx="1" presStyleCnt="5">
        <dgm:presLayoutVars>
          <dgm:bulletEnabled val="1"/>
        </dgm:presLayoutVars>
      </dgm:prSet>
      <dgm:spPr>
        <a:xfrm>
          <a:off x="0" y="1340778"/>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gm:spPr>
    </dgm:pt>
    <dgm:pt modelId="{7F5CBE9C-D69F-4E88-8E50-A51651688D20}" type="pres">
      <dgm:prSet presAssocID="{582A8B08-94D6-4747-A77C-1E2D77D9E73F}" presName="spaceBetweenRectangles" presStyleCnt="0"/>
      <dgm:spPr/>
    </dgm:pt>
    <dgm:pt modelId="{5F5C397A-8E3B-4D56-B496-5B3D380ADC52}" type="pres">
      <dgm:prSet presAssocID="{172C18B2-3CCC-4302-9E00-1837A76D428A}" presName="parentLin" presStyleCnt="0"/>
      <dgm:spPr/>
    </dgm:pt>
    <dgm:pt modelId="{AE06206B-E7EE-42D7-9DFD-EE95BB7C4C65}" type="pres">
      <dgm:prSet presAssocID="{172C18B2-3CCC-4302-9E00-1837A76D428A}" presName="parentLeftMargin" presStyleLbl="node1" presStyleIdx="1" presStyleCnt="5"/>
      <dgm:spPr/>
      <dgm:t>
        <a:bodyPr/>
        <a:lstStyle/>
        <a:p>
          <a:endParaRPr lang="en-US"/>
        </a:p>
      </dgm:t>
    </dgm:pt>
    <dgm:pt modelId="{71BA264E-E967-44E8-AB17-6E5D5E8BF90D}" type="pres">
      <dgm:prSet presAssocID="{172C18B2-3CCC-4302-9E00-1837A76D428A}" presName="parentText" presStyleLbl="node1" presStyleIdx="2" presStyleCnt="5" custLinFactX="8692" custLinFactNeighborX="100000" custLinFactNeighborY="-3083">
        <dgm:presLayoutVars>
          <dgm:chMax val="0"/>
          <dgm:bulletEnabled val="1"/>
        </dgm:presLayoutVars>
      </dgm:prSet>
      <dgm:spPr/>
      <dgm:t>
        <a:bodyPr/>
        <a:lstStyle/>
        <a:p>
          <a:endParaRPr lang="en-US"/>
        </a:p>
      </dgm:t>
    </dgm:pt>
    <dgm:pt modelId="{B83FD684-F733-4A21-9F42-91E1D6612E2E}" type="pres">
      <dgm:prSet presAssocID="{172C18B2-3CCC-4302-9E00-1837A76D428A}" presName="negativeSpace" presStyleCnt="0"/>
      <dgm:spPr/>
    </dgm:pt>
    <dgm:pt modelId="{F17CDAEE-0305-4D29-81B3-D2052A0FBAF5}" type="pres">
      <dgm:prSet presAssocID="{172C18B2-3CCC-4302-9E00-1837A76D428A}" presName="childText" presStyleLbl="conFgAcc1" presStyleIdx="2" presStyleCnt="5">
        <dgm:presLayoutVars>
          <dgm:bulletEnabled val="1"/>
        </dgm:presLayoutVars>
      </dgm:prSet>
      <dgm:spPr>
        <a:xfrm>
          <a:off x="0" y="229333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gm:spPr>
    </dgm:pt>
    <dgm:pt modelId="{C1B386AE-F58C-4E6C-81E0-831B4B563DA8}" type="pres">
      <dgm:prSet presAssocID="{3A865C5F-63C9-4A2E-9E65-0ABE7FB1D2CD}" presName="spaceBetweenRectangles" presStyleCnt="0"/>
      <dgm:spPr/>
    </dgm:pt>
    <dgm:pt modelId="{AD1E5E30-30ED-4870-A89C-333DD7C91617}" type="pres">
      <dgm:prSet presAssocID="{F1C453CC-171B-4CD4-BCEF-77F54DBC962A}" presName="parentLin" presStyleCnt="0"/>
      <dgm:spPr/>
    </dgm:pt>
    <dgm:pt modelId="{6920C20A-CE5A-44FC-9096-FCCD92C53C85}" type="pres">
      <dgm:prSet presAssocID="{F1C453CC-171B-4CD4-BCEF-77F54DBC962A}" presName="parentLeftMargin" presStyleLbl="node1" presStyleIdx="2" presStyleCnt="5"/>
      <dgm:spPr/>
      <dgm:t>
        <a:bodyPr/>
        <a:lstStyle/>
        <a:p>
          <a:endParaRPr lang="en-US"/>
        </a:p>
      </dgm:t>
    </dgm:pt>
    <dgm:pt modelId="{B8C1B478-E25A-431A-89D8-481EEB52F294}" type="pres">
      <dgm:prSet presAssocID="{F1C453CC-171B-4CD4-BCEF-77F54DBC962A}" presName="parentText" presStyleLbl="node1" presStyleIdx="3" presStyleCnt="5" custLinFactX="8414" custLinFactNeighborX="100000" custLinFactNeighborY="-6367">
        <dgm:presLayoutVars>
          <dgm:chMax val="0"/>
          <dgm:bulletEnabled val="1"/>
        </dgm:presLayoutVars>
      </dgm:prSet>
      <dgm:spPr/>
      <dgm:t>
        <a:bodyPr/>
        <a:lstStyle/>
        <a:p>
          <a:endParaRPr lang="en-US"/>
        </a:p>
      </dgm:t>
    </dgm:pt>
    <dgm:pt modelId="{32A9FFE4-3323-4ED5-82B6-4E5CECFFE4B7}" type="pres">
      <dgm:prSet presAssocID="{F1C453CC-171B-4CD4-BCEF-77F54DBC962A}" presName="negativeSpace" presStyleCnt="0"/>
      <dgm:spPr/>
    </dgm:pt>
    <dgm:pt modelId="{B6078D47-44BC-41B7-9264-D53972335E60}" type="pres">
      <dgm:prSet presAssocID="{F1C453CC-171B-4CD4-BCEF-77F54DBC962A}" presName="childText" presStyleLbl="conFgAcc1" presStyleIdx="3" presStyleCnt="5">
        <dgm:presLayoutVars>
          <dgm:bulletEnabled val="1"/>
        </dgm:presLayoutVars>
      </dgm:prSet>
      <dgm:spPr>
        <a:xfrm>
          <a:off x="0" y="324589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gm:spPr>
    </dgm:pt>
    <dgm:pt modelId="{E6FDF4B6-A6A2-4F26-8F9D-E0A4FEBA4734}" type="pres">
      <dgm:prSet presAssocID="{90ACA5ED-C588-42DD-82FF-9C7D5D2A4C4B}" presName="spaceBetweenRectangles" presStyleCnt="0"/>
      <dgm:spPr/>
    </dgm:pt>
    <dgm:pt modelId="{D1FEAF1C-AA34-4AED-8143-AEC98FB31205}" type="pres">
      <dgm:prSet presAssocID="{E26AC4D7-F0CC-4CE1-9A56-5D4D0677922C}" presName="parentLin" presStyleCnt="0"/>
      <dgm:spPr/>
    </dgm:pt>
    <dgm:pt modelId="{8E54D825-7CCA-440A-866D-5F68AEE7AD9B}" type="pres">
      <dgm:prSet presAssocID="{E26AC4D7-F0CC-4CE1-9A56-5D4D0677922C}" presName="parentLeftMargin" presStyleLbl="node1" presStyleIdx="3" presStyleCnt="5"/>
      <dgm:spPr/>
      <dgm:t>
        <a:bodyPr/>
        <a:lstStyle/>
        <a:p>
          <a:endParaRPr lang="en-US"/>
        </a:p>
      </dgm:t>
    </dgm:pt>
    <dgm:pt modelId="{AEFD06C0-2D75-4E85-8B8D-F1F1728EF67C}" type="pres">
      <dgm:prSet presAssocID="{E26AC4D7-F0CC-4CE1-9A56-5D4D0677922C}" presName="parentText" presStyleLbl="node1" presStyleIdx="4" presStyleCnt="5" custLinFactX="8414" custLinFactNeighborX="100000" custLinFactNeighborY="-6367">
        <dgm:presLayoutVars>
          <dgm:chMax val="0"/>
          <dgm:bulletEnabled val="1"/>
        </dgm:presLayoutVars>
      </dgm:prSet>
      <dgm:spPr/>
      <dgm:t>
        <a:bodyPr/>
        <a:lstStyle/>
        <a:p>
          <a:endParaRPr lang="en-US"/>
        </a:p>
      </dgm:t>
    </dgm:pt>
    <dgm:pt modelId="{B034823E-7D3A-4B2B-B1F8-2B4EB1E41587}" type="pres">
      <dgm:prSet presAssocID="{E26AC4D7-F0CC-4CE1-9A56-5D4D0677922C}" presName="negativeSpace" presStyleCnt="0"/>
      <dgm:spPr/>
    </dgm:pt>
    <dgm:pt modelId="{11ACEF2B-0B4B-48B5-916A-EE506FF7F5CF}" type="pres">
      <dgm:prSet presAssocID="{E26AC4D7-F0CC-4CE1-9A56-5D4D0677922C}" presName="childText" presStyleLbl="conFgAcc1" presStyleIdx="4" presStyleCnt="5">
        <dgm:presLayoutVars>
          <dgm:bulletEnabled val="1"/>
        </dgm:presLayoutVars>
      </dgm:prSet>
      <dgm:spPr>
        <a:xfrm>
          <a:off x="0" y="419845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gm:spPr>
    </dgm:pt>
  </dgm:ptLst>
  <dgm:cxnLst>
    <dgm:cxn modelId="{E392ED88-83A9-49A3-9535-E5554AEBD7A9}" type="presOf" srcId="{172C18B2-3CCC-4302-9E00-1837A76D428A}" destId="{71BA264E-E967-44E8-AB17-6E5D5E8BF90D}" srcOrd="1" destOrd="0" presId="urn:microsoft.com/office/officeart/2005/8/layout/list1#1"/>
    <dgm:cxn modelId="{E14C21D9-F05A-4C7D-9266-2F0B311C9731}" type="presOf" srcId="{F1C453CC-171B-4CD4-BCEF-77F54DBC962A}" destId="{6920C20A-CE5A-44FC-9096-FCCD92C53C85}" srcOrd="0" destOrd="0" presId="urn:microsoft.com/office/officeart/2005/8/layout/list1#1"/>
    <dgm:cxn modelId="{A98BBA26-E4BE-4D7A-856B-15B37BAF76FB}" type="presOf" srcId="{6E8A1278-D49F-4954-B73B-2EB02A32964A}" destId="{17F690A6-2BFA-44E0-8406-9A9135FCAC4B}" srcOrd="0" destOrd="0" presId="urn:microsoft.com/office/officeart/2005/8/layout/list1#1"/>
    <dgm:cxn modelId="{477225D3-7D4D-406F-84F0-C067642A3C2D}" srcId="{A6DBFE3A-1F80-4C7A-953D-3DB6770F034C}" destId="{E26AC4D7-F0CC-4CE1-9A56-5D4D0677922C}" srcOrd="4" destOrd="0" parTransId="{91B1641A-8BFB-483C-AAA4-0E32B97F273F}" sibTransId="{1C72E762-ECA0-4FA7-B50A-EB8E27E51A89}"/>
    <dgm:cxn modelId="{952F846F-310B-44AD-A6C1-69BB10D354F5}" srcId="{A6DBFE3A-1F80-4C7A-953D-3DB6770F034C}" destId="{F52F309B-3CE1-4E9B-823B-E192197EB683}" srcOrd="0" destOrd="0" parTransId="{DF9FE84E-0AC4-4F65-95F2-763A05DC3B9D}" sibTransId="{FB95067E-A9E9-4F9F-9C17-43B88C17335D}"/>
    <dgm:cxn modelId="{00357F54-F6D1-4782-A4AA-FF4707DBB0BB}" type="presOf" srcId="{6E8A1278-D49F-4954-B73B-2EB02A32964A}" destId="{DAD48BBD-6AD0-4C3D-87CA-D6B969C15B9D}" srcOrd="1" destOrd="0" presId="urn:microsoft.com/office/officeart/2005/8/layout/list1#1"/>
    <dgm:cxn modelId="{DB51B98D-ED96-4BA9-A344-BB07842FBF1B}" type="presOf" srcId="{F52F309B-3CE1-4E9B-823B-E192197EB683}" destId="{6D69E1F6-1CFA-42F5-820C-368F3A7AAFF3}" srcOrd="0" destOrd="0" presId="urn:microsoft.com/office/officeart/2005/8/layout/list1#1"/>
    <dgm:cxn modelId="{12142872-6830-4B16-ABF7-22DDF6062491}" type="presOf" srcId="{E26AC4D7-F0CC-4CE1-9A56-5D4D0677922C}" destId="{8E54D825-7CCA-440A-866D-5F68AEE7AD9B}" srcOrd="0" destOrd="0" presId="urn:microsoft.com/office/officeart/2005/8/layout/list1#1"/>
    <dgm:cxn modelId="{D95565FE-BD67-4CD3-A1D7-6BEDF1CA29DB}" type="presOf" srcId="{F52F309B-3CE1-4E9B-823B-E192197EB683}" destId="{1493E6B3-82F5-4986-8B73-52489A736687}" srcOrd="1" destOrd="0" presId="urn:microsoft.com/office/officeart/2005/8/layout/list1#1"/>
    <dgm:cxn modelId="{2D2101CB-F4DD-44D9-8CDB-19FF086CF482}" type="presOf" srcId="{172C18B2-3CCC-4302-9E00-1837A76D428A}" destId="{AE06206B-E7EE-42D7-9DFD-EE95BB7C4C65}" srcOrd="0" destOrd="0" presId="urn:microsoft.com/office/officeart/2005/8/layout/list1#1"/>
    <dgm:cxn modelId="{C109FDAB-1D4A-42FE-B50C-02EC5DDAFDF0}" type="presOf" srcId="{F1C453CC-171B-4CD4-BCEF-77F54DBC962A}" destId="{B8C1B478-E25A-431A-89D8-481EEB52F294}" srcOrd="1" destOrd="0" presId="urn:microsoft.com/office/officeart/2005/8/layout/list1#1"/>
    <dgm:cxn modelId="{B5DFE9AB-7824-4C55-8D00-C7F83CD30E50}" type="presOf" srcId="{A6DBFE3A-1F80-4C7A-953D-3DB6770F034C}" destId="{1936FD76-D104-4373-A52E-0ECB6866722C}" srcOrd="0" destOrd="0" presId="urn:microsoft.com/office/officeart/2005/8/layout/list1#1"/>
    <dgm:cxn modelId="{7AA0F42D-97FE-4B48-8E54-1F4569BFA557}" type="presOf" srcId="{E26AC4D7-F0CC-4CE1-9A56-5D4D0677922C}" destId="{AEFD06C0-2D75-4E85-8B8D-F1F1728EF67C}" srcOrd="1" destOrd="0" presId="urn:microsoft.com/office/officeart/2005/8/layout/list1#1"/>
    <dgm:cxn modelId="{938B4ADC-6F19-4EB8-9091-A1D0739F069A}" srcId="{A6DBFE3A-1F80-4C7A-953D-3DB6770F034C}" destId="{6E8A1278-D49F-4954-B73B-2EB02A32964A}" srcOrd="1" destOrd="0" parTransId="{A3FD547F-4834-4AC0-847A-84E5C9864D21}" sibTransId="{582A8B08-94D6-4747-A77C-1E2D77D9E73F}"/>
    <dgm:cxn modelId="{462DB3F3-E52F-4DB8-ADBD-00030E4755C4}" srcId="{A6DBFE3A-1F80-4C7A-953D-3DB6770F034C}" destId="{F1C453CC-171B-4CD4-BCEF-77F54DBC962A}" srcOrd="3" destOrd="0" parTransId="{8AE1DF88-5C0D-4F7E-A665-5815A36715A1}" sibTransId="{90ACA5ED-C588-42DD-82FF-9C7D5D2A4C4B}"/>
    <dgm:cxn modelId="{DF11D5D9-6FF0-4C46-B5CD-FB3462F0003B}" srcId="{A6DBFE3A-1F80-4C7A-953D-3DB6770F034C}" destId="{172C18B2-3CCC-4302-9E00-1837A76D428A}" srcOrd="2" destOrd="0" parTransId="{C933C0FC-7885-4976-85C8-3EF270922793}" sibTransId="{3A865C5F-63C9-4A2E-9E65-0ABE7FB1D2CD}"/>
    <dgm:cxn modelId="{A9593AEA-CE8E-49CF-B2E0-5C974C46B979}" type="presParOf" srcId="{1936FD76-D104-4373-A52E-0ECB6866722C}" destId="{0D6DB9FC-5322-49AB-80E7-0A54E6E1A0EE}" srcOrd="0" destOrd="0" presId="urn:microsoft.com/office/officeart/2005/8/layout/list1#1"/>
    <dgm:cxn modelId="{50C20000-707E-40C4-AF3C-F414C67C3EC8}" type="presParOf" srcId="{0D6DB9FC-5322-49AB-80E7-0A54E6E1A0EE}" destId="{6D69E1F6-1CFA-42F5-820C-368F3A7AAFF3}" srcOrd="0" destOrd="0" presId="urn:microsoft.com/office/officeart/2005/8/layout/list1#1"/>
    <dgm:cxn modelId="{1D3D0C1D-B654-4B26-97A3-F552006D34D1}" type="presParOf" srcId="{0D6DB9FC-5322-49AB-80E7-0A54E6E1A0EE}" destId="{1493E6B3-82F5-4986-8B73-52489A736687}" srcOrd="1" destOrd="0" presId="urn:microsoft.com/office/officeart/2005/8/layout/list1#1"/>
    <dgm:cxn modelId="{826ABC5B-5272-48C1-91AA-501F5178A340}" type="presParOf" srcId="{1936FD76-D104-4373-A52E-0ECB6866722C}" destId="{9330FB2D-3B62-4AD9-AD68-A4EB8106D7C8}" srcOrd="1" destOrd="0" presId="urn:microsoft.com/office/officeart/2005/8/layout/list1#1"/>
    <dgm:cxn modelId="{6C989E15-07ED-4D0B-B479-A548695441CF}" type="presParOf" srcId="{1936FD76-D104-4373-A52E-0ECB6866722C}" destId="{769B43D1-0ABE-4BBF-9C7E-57907D8BBFC1}" srcOrd="2" destOrd="0" presId="urn:microsoft.com/office/officeart/2005/8/layout/list1#1"/>
    <dgm:cxn modelId="{956D9BCE-46E0-4A5C-9032-285D11652B3E}" type="presParOf" srcId="{1936FD76-D104-4373-A52E-0ECB6866722C}" destId="{797CF2A0-BD0D-4B5A-8ACF-670AC1E436B2}" srcOrd="3" destOrd="0" presId="urn:microsoft.com/office/officeart/2005/8/layout/list1#1"/>
    <dgm:cxn modelId="{B214E830-E560-436D-A51D-BA0EF338BC04}" type="presParOf" srcId="{1936FD76-D104-4373-A52E-0ECB6866722C}" destId="{6133B0DC-3BA1-478B-8643-C39364ACCE2D}" srcOrd="4" destOrd="0" presId="urn:microsoft.com/office/officeart/2005/8/layout/list1#1"/>
    <dgm:cxn modelId="{5D3A576B-D333-4409-99C0-8C435C8AD344}" type="presParOf" srcId="{6133B0DC-3BA1-478B-8643-C39364ACCE2D}" destId="{17F690A6-2BFA-44E0-8406-9A9135FCAC4B}" srcOrd="0" destOrd="0" presId="urn:microsoft.com/office/officeart/2005/8/layout/list1#1"/>
    <dgm:cxn modelId="{B9B78C92-C355-49BB-BE86-61A08217805E}" type="presParOf" srcId="{6133B0DC-3BA1-478B-8643-C39364ACCE2D}" destId="{DAD48BBD-6AD0-4C3D-87CA-D6B969C15B9D}" srcOrd="1" destOrd="0" presId="urn:microsoft.com/office/officeart/2005/8/layout/list1#1"/>
    <dgm:cxn modelId="{56BCEF02-B2C7-4F98-8944-5D9EF64F6C78}" type="presParOf" srcId="{1936FD76-D104-4373-A52E-0ECB6866722C}" destId="{B836FC72-3D0C-436E-9CAC-27F5355AF550}" srcOrd="5" destOrd="0" presId="urn:microsoft.com/office/officeart/2005/8/layout/list1#1"/>
    <dgm:cxn modelId="{A1B0387B-7289-4979-9BBA-94321E80A8D2}" type="presParOf" srcId="{1936FD76-D104-4373-A52E-0ECB6866722C}" destId="{39AD11C3-557A-40BC-A80B-57F03E51356F}" srcOrd="6" destOrd="0" presId="urn:microsoft.com/office/officeart/2005/8/layout/list1#1"/>
    <dgm:cxn modelId="{8B255B22-E78A-437A-8771-94844C400A49}" type="presParOf" srcId="{1936FD76-D104-4373-A52E-0ECB6866722C}" destId="{7F5CBE9C-D69F-4E88-8E50-A51651688D20}" srcOrd="7" destOrd="0" presId="urn:microsoft.com/office/officeart/2005/8/layout/list1#1"/>
    <dgm:cxn modelId="{E6168BDD-0B77-464D-8B92-B4C9B07A2E62}" type="presParOf" srcId="{1936FD76-D104-4373-A52E-0ECB6866722C}" destId="{5F5C397A-8E3B-4D56-B496-5B3D380ADC52}" srcOrd="8" destOrd="0" presId="urn:microsoft.com/office/officeart/2005/8/layout/list1#1"/>
    <dgm:cxn modelId="{C901F56C-1522-45E4-9698-DEFA4E5D7B52}" type="presParOf" srcId="{5F5C397A-8E3B-4D56-B496-5B3D380ADC52}" destId="{AE06206B-E7EE-42D7-9DFD-EE95BB7C4C65}" srcOrd="0" destOrd="0" presId="urn:microsoft.com/office/officeart/2005/8/layout/list1#1"/>
    <dgm:cxn modelId="{967C6933-A014-4121-8BF4-87883C86684A}" type="presParOf" srcId="{5F5C397A-8E3B-4D56-B496-5B3D380ADC52}" destId="{71BA264E-E967-44E8-AB17-6E5D5E8BF90D}" srcOrd="1" destOrd="0" presId="urn:microsoft.com/office/officeart/2005/8/layout/list1#1"/>
    <dgm:cxn modelId="{93434A35-4BFB-4711-9146-64313D6DED71}" type="presParOf" srcId="{1936FD76-D104-4373-A52E-0ECB6866722C}" destId="{B83FD684-F733-4A21-9F42-91E1D6612E2E}" srcOrd="9" destOrd="0" presId="urn:microsoft.com/office/officeart/2005/8/layout/list1#1"/>
    <dgm:cxn modelId="{E5B4806B-2A39-44A6-8F7D-8724E95E210C}" type="presParOf" srcId="{1936FD76-D104-4373-A52E-0ECB6866722C}" destId="{F17CDAEE-0305-4D29-81B3-D2052A0FBAF5}" srcOrd="10" destOrd="0" presId="urn:microsoft.com/office/officeart/2005/8/layout/list1#1"/>
    <dgm:cxn modelId="{C686CA26-A749-41EE-A140-4BDA415CB0CF}" type="presParOf" srcId="{1936FD76-D104-4373-A52E-0ECB6866722C}" destId="{C1B386AE-F58C-4E6C-81E0-831B4B563DA8}" srcOrd="11" destOrd="0" presId="urn:microsoft.com/office/officeart/2005/8/layout/list1#1"/>
    <dgm:cxn modelId="{D2CF2408-A2DD-476D-A480-C75F6858128B}" type="presParOf" srcId="{1936FD76-D104-4373-A52E-0ECB6866722C}" destId="{AD1E5E30-30ED-4870-A89C-333DD7C91617}" srcOrd="12" destOrd="0" presId="urn:microsoft.com/office/officeart/2005/8/layout/list1#1"/>
    <dgm:cxn modelId="{BA26CB67-EC29-42F4-8552-FD79E298C9C3}" type="presParOf" srcId="{AD1E5E30-30ED-4870-A89C-333DD7C91617}" destId="{6920C20A-CE5A-44FC-9096-FCCD92C53C85}" srcOrd="0" destOrd="0" presId="urn:microsoft.com/office/officeart/2005/8/layout/list1#1"/>
    <dgm:cxn modelId="{F102CE1B-26C2-410B-984F-71422CD63ED0}" type="presParOf" srcId="{AD1E5E30-30ED-4870-A89C-333DD7C91617}" destId="{B8C1B478-E25A-431A-89D8-481EEB52F294}" srcOrd="1" destOrd="0" presId="urn:microsoft.com/office/officeart/2005/8/layout/list1#1"/>
    <dgm:cxn modelId="{CA53EE67-4216-45E5-8D0C-F120FC0E3C11}" type="presParOf" srcId="{1936FD76-D104-4373-A52E-0ECB6866722C}" destId="{32A9FFE4-3323-4ED5-82B6-4E5CECFFE4B7}" srcOrd="13" destOrd="0" presId="urn:microsoft.com/office/officeart/2005/8/layout/list1#1"/>
    <dgm:cxn modelId="{50501593-88A2-42FB-A991-F996B630596D}" type="presParOf" srcId="{1936FD76-D104-4373-A52E-0ECB6866722C}" destId="{B6078D47-44BC-41B7-9264-D53972335E60}" srcOrd="14" destOrd="0" presId="urn:microsoft.com/office/officeart/2005/8/layout/list1#1"/>
    <dgm:cxn modelId="{2518BBA4-77E3-425A-862C-721B09D9B397}" type="presParOf" srcId="{1936FD76-D104-4373-A52E-0ECB6866722C}" destId="{E6FDF4B6-A6A2-4F26-8F9D-E0A4FEBA4734}" srcOrd="15" destOrd="0" presId="urn:microsoft.com/office/officeart/2005/8/layout/list1#1"/>
    <dgm:cxn modelId="{6C1725A8-E473-4C80-B170-21AD5FA1FDC8}" type="presParOf" srcId="{1936FD76-D104-4373-A52E-0ECB6866722C}" destId="{D1FEAF1C-AA34-4AED-8143-AEC98FB31205}" srcOrd="16" destOrd="0" presId="urn:microsoft.com/office/officeart/2005/8/layout/list1#1"/>
    <dgm:cxn modelId="{86ECBB4D-E16B-47BF-8BAC-A8BCEA2AA4FB}" type="presParOf" srcId="{D1FEAF1C-AA34-4AED-8143-AEC98FB31205}" destId="{8E54D825-7CCA-440A-866D-5F68AEE7AD9B}" srcOrd="0" destOrd="0" presId="urn:microsoft.com/office/officeart/2005/8/layout/list1#1"/>
    <dgm:cxn modelId="{8F980B51-4A6E-4707-8CC5-76BEFD97FB26}" type="presParOf" srcId="{D1FEAF1C-AA34-4AED-8143-AEC98FB31205}" destId="{AEFD06C0-2D75-4E85-8B8D-F1F1728EF67C}" srcOrd="1" destOrd="0" presId="urn:microsoft.com/office/officeart/2005/8/layout/list1#1"/>
    <dgm:cxn modelId="{7D095067-444F-47C0-BDBD-6BC5AF51C071}" type="presParOf" srcId="{1936FD76-D104-4373-A52E-0ECB6866722C}" destId="{B034823E-7D3A-4B2B-B1F8-2B4EB1E41587}" srcOrd="17" destOrd="0" presId="urn:microsoft.com/office/officeart/2005/8/layout/list1#1"/>
    <dgm:cxn modelId="{7C89FE4E-75F3-4FD7-B41B-4FF4015690FB}" type="presParOf" srcId="{1936FD76-D104-4373-A52E-0ECB6866722C}" destId="{11ACEF2B-0B4B-48B5-916A-EE506FF7F5CF}" srcOrd="18"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B43D1-0ABE-4BBF-9C7E-57907D8BBFC1}">
      <dsp:nvSpPr>
        <dsp:cNvPr id="0" name=""/>
        <dsp:cNvSpPr/>
      </dsp:nvSpPr>
      <dsp:spPr>
        <a:xfrm>
          <a:off x="0" y="388218"/>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1493E6B3-82F5-4986-8B73-52489A736687}">
      <dsp:nvSpPr>
        <dsp:cNvPr id="0" name=""/>
        <dsp:cNvSpPr/>
      </dsp:nvSpPr>
      <dsp:spPr>
        <a:xfrm>
          <a:off x="951571" y="38788"/>
          <a:ext cx="4191999" cy="619920"/>
        </a:xfrm>
        <a:prstGeom prst="roundRect">
          <a:avLst/>
        </a:prstGeom>
        <a:solidFill>
          <a:srgbClr val="A6B34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a:solidFill>
                <a:sysClr val="windowText" lastClr="000000"/>
              </a:solidFill>
              <a:latin typeface="Lato" panose="020F0502020204030203" pitchFamily="34" charset="0"/>
              <a:ea typeface="+mn-ea"/>
              <a:cs typeface="Arial" panose="020B0604020202020204" pitchFamily="34" charset="0"/>
            </a:rPr>
            <a:t>The Washington Poison Center</a:t>
          </a:r>
        </a:p>
      </dsp:txBody>
      <dsp:txXfrm>
        <a:off x="981833" y="69050"/>
        <a:ext cx="4131475" cy="559396"/>
      </dsp:txXfrm>
    </dsp:sp>
    <dsp:sp modelId="{39AD11C3-557A-40BC-A80B-57F03E51356F}">
      <dsp:nvSpPr>
        <dsp:cNvPr id="0" name=""/>
        <dsp:cNvSpPr/>
      </dsp:nvSpPr>
      <dsp:spPr>
        <a:xfrm>
          <a:off x="0" y="1340778"/>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DAD48BBD-6AD0-4C3D-87CA-D6B969C15B9D}">
      <dsp:nvSpPr>
        <dsp:cNvPr id="0" name=""/>
        <dsp:cNvSpPr/>
      </dsp:nvSpPr>
      <dsp:spPr>
        <a:xfrm>
          <a:off x="951571" y="991348"/>
          <a:ext cx="4191999" cy="619920"/>
        </a:xfrm>
        <a:prstGeom prst="roundRect">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Lato" panose="020F0502020204030203" pitchFamily="34" charset="0"/>
              <a:ea typeface="+mn-ea"/>
              <a:cs typeface="Arial" panose="020B0604020202020204" pitchFamily="34" charset="0"/>
            </a:rPr>
            <a:t>Vaping basics</a:t>
          </a:r>
          <a:endParaRPr lang="en-US" sz="2100" kern="1200" dirty="0">
            <a:solidFill>
              <a:schemeClr val="tx1"/>
            </a:solidFill>
            <a:latin typeface="Lato" panose="020F0502020204030203" pitchFamily="34" charset="0"/>
            <a:ea typeface="+mn-ea"/>
            <a:cs typeface="Arial" panose="020B0604020202020204" pitchFamily="34" charset="0"/>
          </a:endParaRPr>
        </a:p>
      </dsp:txBody>
      <dsp:txXfrm>
        <a:off x="981833" y="1021610"/>
        <a:ext cx="4131475" cy="559396"/>
      </dsp:txXfrm>
    </dsp:sp>
    <dsp:sp modelId="{F17CDAEE-0305-4D29-81B3-D2052A0FBAF5}">
      <dsp:nvSpPr>
        <dsp:cNvPr id="0" name=""/>
        <dsp:cNvSpPr/>
      </dsp:nvSpPr>
      <dsp:spPr>
        <a:xfrm>
          <a:off x="0" y="229333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71BA264E-E967-44E8-AB17-6E5D5E8BF90D}">
      <dsp:nvSpPr>
        <dsp:cNvPr id="0" name=""/>
        <dsp:cNvSpPr/>
      </dsp:nvSpPr>
      <dsp:spPr>
        <a:xfrm>
          <a:off x="963225" y="1964266"/>
          <a:ext cx="4191999" cy="619920"/>
        </a:xfrm>
        <a:prstGeom prst="roundRect">
          <a:avLst/>
        </a:prstGeom>
        <a:solidFill>
          <a:srgbClr val="F38B3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ysClr val="windowText" lastClr="000000"/>
              </a:solidFill>
              <a:latin typeface="Arial" panose="020B0604020202020204" pitchFamily="34" charset="0"/>
              <a:ea typeface="+mn-ea"/>
              <a:cs typeface="Arial" panose="020B0604020202020204" pitchFamily="34" charset="0"/>
            </a:rPr>
            <a:t>Nicotine overview</a:t>
          </a:r>
          <a:endParaRPr lang="en-US" sz="2100" kern="1200" dirty="0">
            <a:solidFill>
              <a:sysClr val="windowText" lastClr="000000"/>
            </a:solidFill>
            <a:latin typeface="Arial" panose="020B0604020202020204" pitchFamily="34" charset="0"/>
            <a:ea typeface="+mn-ea"/>
            <a:cs typeface="Arial" panose="020B0604020202020204" pitchFamily="34" charset="0"/>
          </a:endParaRPr>
        </a:p>
      </dsp:txBody>
      <dsp:txXfrm>
        <a:off x="993487" y="1994528"/>
        <a:ext cx="4131475" cy="559396"/>
      </dsp:txXfrm>
    </dsp:sp>
    <dsp:sp modelId="{B6078D47-44BC-41B7-9264-D53972335E60}">
      <dsp:nvSpPr>
        <dsp:cNvPr id="0" name=""/>
        <dsp:cNvSpPr/>
      </dsp:nvSpPr>
      <dsp:spPr>
        <a:xfrm>
          <a:off x="0" y="324589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B8C1B478-E25A-431A-89D8-481EEB52F294}">
      <dsp:nvSpPr>
        <dsp:cNvPr id="0" name=""/>
        <dsp:cNvSpPr/>
      </dsp:nvSpPr>
      <dsp:spPr>
        <a:xfrm>
          <a:off x="951571" y="2896468"/>
          <a:ext cx="4191999" cy="619920"/>
        </a:xfrm>
        <a:prstGeom prst="roundRect">
          <a:avLst/>
        </a:prstGeom>
        <a:solidFill>
          <a:schemeClr val="accent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ysClr val="windowText" lastClr="000000"/>
              </a:solidFill>
              <a:latin typeface="Arial" panose="020B0604020202020204" pitchFamily="34" charset="0"/>
              <a:ea typeface="+mn-ea"/>
              <a:cs typeface="Arial" panose="020B0604020202020204" pitchFamily="34" charset="0"/>
            </a:rPr>
            <a:t>Public Health Issues</a:t>
          </a:r>
          <a:endParaRPr lang="en-US" sz="2100" kern="1200" dirty="0">
            <a:solidFill>
              <a:sysClr val="windowText" lastClr="000000"/>
            </a:solidFill>
            <a:latin typeface="Lato" panose="020F0502020204030203" pitchFamily="34" charset="0"/>
            <a:ea typeface="+mn-ea"/>
            <a:cs typeface="Arial" panose="020B0604020202020204" pitchFamily="34" charset="0"/>
          </a:endParaRPr>
        </a:p>
      </dsp:txBody>
      <dsp:txXfrm>
        <a:off x="981833" y="2926730"/>
        <a:ext cx="4131475" cy="559396"/>
      </dsp:txXfrm>
    </dsp:sp>
    <dsp:sp modelId="{11ACEF2B-0B4B-48B5-916A-EE506FF7F5CF}">
      <dsp:nvSpPr>
        <dsp:cNvPr id="0" name=""/>
        <dsp:cNvSpPr/>
      </dsp:nvSpPr>
      <dsp:spPr>
        <a:xfrm>
          <a:off x="0" y="4198459"/>
          <a:ext cx="5988570" cy="529200"/>
        </a:xfrm>
        <a:prstGeom prst="rect">
          <a:avLst/>
        </a:prstGeom>
        <a:solidFill>
          <a:sysClr val="window" lastClr="FFFFFF">
            <a:alpha val="90000"/>
            <a:hueOff val="0"/>
            <a:satOff val="0"/>
            <a:lumOff val="0"/>
            <a:alphaOff val="0"/>
          </a:sysClr>
        </a:solid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dsp:style>
    </dsp:sp>
    <dsp:sp modelId="{AEFD06C0-2D75-4E85-8B8D-F1F1728EF67C}">
      <dsp:nvSpPr>
        <dsp:cNvPr id="0" name=""/>
        <dsp:cNvSpPr/>
      </dsp:nvSpPr>
      <dsp:spPr>
        <a:xfrm>
          <a:off x="951571" y="3849028"/>
          <a:ext cx="4191999" cy="619920"/>
        </a:xfrm>
        <a:prstGeom prst="roundRect">
          <a:avLst/>
        </a:prstGeom>
        <a:solidFill>
          <a:schemeClr val="accent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ysClr val="windowText" lastClr="000000"/>
              </a:solidFill>
              <a:latin typeface="Lato" panose="020F0502020204030203" pitchFamily="34" charset="0"/>
              <a:ea typeface="+mn-ea"/>
              <a:cs typeface="Arial" panose="020B0604020202020204" pitchFamily="34" charset="0"/>
            </a:rPr>
            <a:t>Communication</a:t>
          </a:r>
          <a:endParaRPr lang="en-US" sz="2100" kern="1200" dirty="0">
            <a:solidFill>
              <a:sysClr val="windowText" lastClr="000000"/>
            </a:solidFill>
            <a:latin typeface="Lato" panose="020F0502020204030203" pitchFamily="34" charset="0"/>
            <a:ea typeface="+mn-ea"/>
            <a:cs typeface="Arial" panose="020B0604020202020204" pitchFamily="34" charset="0"/>
          </a:endParaRPr>
        </a:p>
      </dsp:txBody>
      <dsp:txXfrm>
        <a:off x="981833" y="3879290"/>
        <a:ext cx="413147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0E870-B352-47DE-8BC7-9C17EED8C14D}" type="datetimeFigureOut">
              <a:rPr lang="en-US" smtClean="0"/>
              <a:t>4/5/2022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20D5E-224F-44F7-BD28-063D16F7BA1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ublichealthlawcenter.org/topics/tobacco-control/fda-tobacco-action-cente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hangelabsolutions.org/does-fda-regulate-e-cigarettes" TargetMode="External"/><Relationship Id="rId4" Type="http://schemas.openxmlformats.org/officeDocument/2006/relationships/hyperlink" Target="http://www.fda.gov/TobaccoProducts/Labeling/RulesRegulationsGuidance/ucm388395.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tpocerl.fda.gov/rlapp/home.html;jsessionid=6N0uTk7SupBTUcBdML7O5bwgjnNt14sWQ60uORBeqpjiQPYtordq!82733374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da.gov/news-events/fda-voices-perspectives-fda-leadership-and-experts/how-fda-regulating-e-cigarettes" TargetMode="External"/><Relationship Id="rId5" Type="http://schemas.openxmlformats.org/officeDocument/2006/relationships/hyperlink" Target="https://www.fda.gov/downloads/TobaccoProducts/GuidanceComplianceRegulatoryInformation/UCM501016.pdf" TargetMode="External"/><Relationship Id="rId4" Type="http://schemas.openxmlformats.org/officeDocument/2006/relationships/hyperlink" Target="https://www.fda.gov/news-events/press-announcements/statement-fda-commissioner-scott-gottlieb-md-proposed-new-steps-protect-youth-preventing-acces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rugabuse.gov/publications/research-reports/tobacco-nicotine-e-cigarettes/nicotine-addictiv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rugabuse.gov/publications/research-reports/tobacco-nicotine-e-cigarettes/nicotine-addictiv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ruthinitiative.org/research-resources/emerging-tobacco-products/e-cigarettes-facts-stats-and-regulatio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ffbar.com/collections/puff-ba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direct.com/science/article/pii/S0269749113005307"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academic.oup.com/ntr/article-abstract/18/9/1895/2584041" TargetMode="External"/><Relationship Id="rId4" Type="http://schemas.openxmlformats.org/officeDocument/2006/relationships/hyperlink" Target="https://www.sciencedirect.com/science/article/pii/S026974911400436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tobacco/data_statistics/sgr/e-cigarettes/pdfs/2016_sgr_entire_report_508.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cbi.nlm.nih.gov/pubmed/10982576"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kgw.com/article/news/investigations/vaping-samples-tested-vitamin-e-is-vaping-bad-for-you-vape-toxicity/283-7b8c9947-18ab-4895-9283-04c93b6f7a46"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ncbi.nlm.nih.gov/pmc/articles/PMC5768608/"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MEGHAN</a:t>
            </a:r>
            <a:endParaRPr lang="en-US" b="1" dirty="0"/>
          </a:p>
        </p:txBody>
      </p:sp>
      <p:sp>
        <p:nvSpPr>
          <p:cNvPr id="4" name="Slide Number Placeholder 3"/>
          <p:cNvSpPr>
            <a:spLocks noGrp="1"/>
          </p:cNvSpPr>
          <p:nvPr>
            <p:ph type="sldNum" sz="quarter" idx="10"/>
          </p:nvPr>
        </p:nvSpPr>
        <p:spPr/>
        <p:txBody>
          <a:bodyPr/>
          <a:lstStyle/>
          <a:p>
            <a:fld id="{38F20D5E-224F-44F7-BD28-063D16F7BA16}"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term = ENDS; general public does not call them ENDS. Typically hear…</a:t>
            </a:r>
          </a:p>
          <a:p>
            <a:r>
              <a:rPr lang="en-US" dirty="0"/>
              <a:t>Engagement: what are names</a:t>
            </a:r>
            <a:r>
              <a:rPr lang="en-US" baseline="0" dirty="0"/>
              <a:t> you have heard?</a:t>
            </a:r>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have a battery</a:t>
            </a:r>
            <a:r>
              <a:rPr lang="en-US" baseline="0" dirty="0"/>
              <a:t> so that they can give power to the heating element. Atomizer heats up the liquid in the cartridge until it </a:t>
            </a:r>
            <a:r>
              <a:rPr lang="en-US" baseline="0" dirty="0" err="1"/>
              <a:t>aersolizes</a:t>
            </a:r>
            <a:r>
              <a:rPr lang="en-US" baseline="0" dirty="0"/>
              <a:t>, which you then inhale</a:t>
            </a:r>
          </a:p>
          <a:p>
            <a:pPr marL="171450" indent="-171450">
              <a:buFont typeface="Arial" panose="020B0604020202020204" pitchFamily="34" charset="0"/>
              <a:buChar char="•"/>
            </a:pPr>
            <a:r>
              <a:rPr lang="en-US" baseline="0" dirty="0"/>
              <a:t>Cartridge/reservoir where liquid is stored</a:t>
            </a:r>
            <a:endParaRPr lang="en-US" dirty="0"/>
          </a:p>
          <a:p>
            <a:endParaRPr lang="en-US" dirty="0"/>
          </a:p>
          <a:p>
            <a:r>
              <a:rPr lang="en-US" dirty="0"/>
              <a:t>[Pass around devices}</a:t>
            </a:r>
            <a:endParaRPr lang="en-US" b="1" baseline="0" dirty="0"/>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b="1" baseline="0" dirty="0">
                <a:latin typeface="Arial" panose="020B0604020202020204" pitchFamily="34" charset="0"/>
                <a:ea typeface="Arial" panose="020B0604020202020204" pitchFamily="34" charset="0"/>
                <a:cs typeface="Arial" panose="020B0604020202020204" pitchFamily="34" charset="0"/>
              </a:rPr>
              <a:t>Battery </a:t>
            </a:r>
            <a:r>
              <a:rPr lang="en-US" b="1" baseline="0" dirty="0">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 heats e-juice  released as an aerosol </a:t>
            </a:r>
            <a:endParaRPr lang="en-US" b="1" baseline="0" dirty="0">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6A62CCC-20A7-4B6C-8D3F-F9490E9F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Lots</a:t>
            </a:r>
            <a:r>
              <a:rPr lang="en-US" i="0" baseline="0" dirty="0"/>
              <a:t> of variation across devices. These are the basic ingredients. </a:t>
            </a:r>
            <a:endParaRPr lang="en-US" i="0" dirty="0"/>
          </a:p>
          <a:p>
            <a:r>
              <a:rPr lang="en-US" i="1" dirty="0"/>
              <a:t>Describe the</a:t>
            </a:r>
            <a:r>
              <a:rPr lang="en-US" i="1" baseline="0" dirty="0"/>
              <a:t> ingredients in the e-liquids: </a:t>
            </a:r>
          </a:p>
          <a:p>
            <a:r>
              <a:rPr lang="en-US" baseline="0" dirty="0"/>
              <a:t>-</a:t>
            </a:r>
            <a:r>
              <a:rPr lang="en-US" b="1" baseline="0" dirty="0"/>
              <a:t>Nicotine</a:t>
            </a:r>
            <a:r>
              <a:rPr lang="en-US" baseline="0" dirty="0"/>
              <a:t> </a:t>
            </a:r>
            <a:r>
              <a:rPr lang="en-US" b="0" baseline="0" dirty="0"/>
              <a:t>in liquid form</a:t>
            </a:r>
            <a:endParaRPr lang="en-US" baseline="0" dirty="0"/>
          </a:p>
          <a:p>
            <a:r>
              <a:rPr lang="en-US" baseline="0" dirty="0"/>
              <a:t>-</a:t>
            </a:r>
            <a:r>
              <a:rPr lang="en-US" b="1" baseline="0" dirty="0"/>
              <a:t>Propylene glycol </a:t>
            </a:r>
            <a:r>
              <a:rPr lang="en-US" baseline="0" dirty="0"/>
              <a:t>and </a:t>
            </a:r>
            <a:r>
              <a:rPr lang="en-US" b="1" baseline="0" dirty="0"/>
              <a:t>vegetable glycerin </a:t>
            </a:r>
            <a:r>
              <a:rPr lang="en-US" baseline="0" dirty="0"/>
              <a:t>are to help aerosolize the nicotine. Liquid nicotine is an oil-like substance. So we use vegetable glycerin to disperse the liquid nicotine throughout the substance, then add propylene glycol to thin it out (since otherwise it would be too viscous to vape)</a:t>
            </a:r>
          </a:p>
          <a:p>
            <a:r>
              <a:rPr lang="en-US" baseline="0" dirty="0"/>
              <a:t>-</a:t>
            </a:r>
            <a:r>
              <a:rPr lang="en-US" b="1" baseline="0" dirty="0"/>
              <a:t>Flavoring</a:t>
            </a:r>
            <a:r>
              <a:rPr lang="en-US" baseline="0" dirty="0"/>
              <a:t>: everything from fruit flavors to chocolate, essentially made up of a bunch of different chemicals. One study looked at the different chemicals in flavoring found 141 different chemicals in 1 sample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7B2FB9E-3FCB-4A25-AD82-4B15BCC335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simple timeline of some of the regulation around vaping:</a:t>
            </a:r>
          </a:p>
          <a:p>
            <a:pPr marL="171450" indent="-171450">
              <a:buFont typeface="Arial" panose="020B0604020202020204" pitchFamily="34" charset="0"/>
              <a:buChar char="•"/>
            </a:pPr>
            <a:r>
              <a:rPr lang="en-US" b="1" baseline="0" dirty="0"/>
              <a:t>2007:</a:t>
            </a:r>
            <a:r>
              <a:rPr lang="en-US" b="0" baseline="0" dirty="0"/>
              <a:t> the first e-cigarettes enter the U.S. market, with no oversight</a:t>
            </a:r>
            <a:endParaRPr lang="en-US" dirty="0">
              <a:cs typeface="Calibri"/>
            </a:endParaRPr>
          </a:p>
          <a:p>
            <a:pPr marL="171450" indent="-171450">
              <a:buFont typeface="Arial" panose="020B0604020202020204" pitchFamily="34" charset="0"/>
              <a:buChar char="•"/>
            </a:pPr>
            <a:r>
              <a:rPr lang="en-US" b="1" baseline="0" dirty="0"/>
              <a:t>2016:</a:t>
            </a:r>
            <a:r>
              <a:rPr lang="en-US" b="0" baseline="0" dirty="0"/>
              <a:t> The FDA finally establishes regulatory authority over e-cigarettes. </a:t>
            </a:r>
            <a:r>
              <a:rPr lang="en-US" dirty="0"/>
              <a:t>Note the ~9 year gap between this and the devices introduction to the market.</a:t>
            </a:r>
            <a:endParaRPr lang="en-US" dirty="0">
              <a:cs typeface="Calibri"/>
            </a:endParaRPr>
          </a:p>
          <a:p>
            <a:pPr marL="171450" indent="-171450">
              <a:buFont typeface="Arial" panose="020B0604020202020204" pitchFamily="34" charset="0"/>
              <a:buChar char="•"/>
            </a:pPr>
            <a:r>
              <a:rPr lang="en-US" b="1" baseline="0" dirty="0" smtClean="0"/>
              <a:t>2016-2018</a:t>
            </a:r>
            <a:r>
              <a:rPr lang="en-US" b="0" baseline="0" dirty="0" smtClean="0"/>
              <a:t>: FDA establishes a series of regulations around vape devices, including:</a:t>
            </a:r>
            <a:endParaRPr lang="en-US" dirty="0" smtClean="0">
              <a:cs typeface="Calibri"/>
            </a:endParaRPr>
          </a:p>
          <a:p>
            <a:pPr marL="628650" lvl="1" indent="-171450">
              <a:buFont typeface="Arial" panose="020B0604020202020204" pitchFamily="34" charset="0"/>
              <a:buChar char="•"/>
            </a:pPr>
            <a:r>
              <a:rPr lang="en-US" b="0" baseline="0" dirty="0" smtClean="0"/>
              <a:t>18+ age limit</a:t>
            </a:r>
            <a:endParaRPr lang="en-US" dirty="0" smtClean="0">
              <a:cs typeface="Calibri"/>
            </a:endParaRPr>
          </a:p>
          <a:p>
            <a:pPr marL="628650" lvl="1" indent="-171450">
              <a:buFont typeface="Arial" panose="020B0604020202020204" pitchFamily="34" charset="0"/>
              <a:buChar char="•"/>
            </a:pPr>
            <a:r>
              <a:rPr lang="en-US" b="0" baseline="0" dirty="0" smtClean="0"/>
              <a:t>Mandated health warnings on labels and ads</a:t>
            </a:r>
            <a:endParaRPr lang="en-US" dirty="0" smtClean="0">
              <a:cs typeface="Calibri"/>
            </a:endParaRPr>
          </a:p>
          <a:p>
            <a:pPr marL="628650" lvl="1" indent="-171450">
              <a:buFont typeface="Arial" panose="020B0604020202020204" pitchFamily="34" charset="0"/>
              <a:buChar char="•"/>
            </a:pPr>
            <a:r>
              <a:rPr lang="en-US" b="0" baseline="0" dirty="0" smtClean="0"/>
              <a:t>Plans for future regulations</a:t>
            </a:r>
            <a:r>
              <a:rPr lang="en-US" dirty="0" smtClean="0"/>
              <a:t> (ingredient disclosures and premarket review)</a:t>
            </a:r>
            <a:endParaRPr lang="en-US" b="1" baseline="0" dirty="0" smtClean="0"/>
          </a:p>
          <a:p>
            <a:pPr marL="171450" indent="-171450">
              <a:buFont typeface="Arial" panose="020B0604020202020204" pitchFamily="34" charset="0"/>
              <a:buChar char="•"/>
            </a:pPr>
            <a:r>
              <a:rPr lang="en-US" b="1" baseline="0" dirty="0" smtClean="0"/>
              <a:t>2017</a:t>
            </a:r>
            <a:r>
              <a:rPr lang="en-US" b="1" baseline="0" dirty="0"/>
              <a:t>:</a:t>
            </a:r>
            <a:r>
              <a:rPr lang="en-US" b="0" baseline="0" dirty="0"/>
              <a:t> FDA announces that manufacturers of ALL vape products on the market from 2007 to that point will have to submit their product for safety review, BUT that they had until 2022 to do so</a:t>
            </a:r>
            <a:endParaRPr lang="en-US" dirty="0">
              <a:cs typeface="Calibri"/>
            </a:endParaRPr>
          </a:p>
          <a:p>
            <a:pPr marL="628650" lvl="1" indent="-171450">
              <a:buFont typeface="Arial" panose="020B0604020202020204" pitchFamily="34" charset="0"/>
              <a:buChar char="•"/>
            </a:pPr>
            <a:endParaRPr lang="en-US" dirty="0">
              <a:cs typeface="Calibri"/>
            </a:endParaRPr>
          </a:p>
          <a:p>
            <a:r>
              <a:rPr lang="en-US" i="1" dirty="0">
                <a:cs typeface="Calibri"/>
              </a:rPr>
              <a:t>More detailed scripting and sources below, if trainer wants to linger (not necessary, though):</a:t>
            </a:r>
            <a:endParaRPr lang="en-US" dirty="0">
              <a:cs typeface="Calibri"/>
            </a:endParaRPr>
          </a:p>
          <a:p>
            <a:endParaRPr lang="en-US" i="1" dirty="0"/>
          </a:p>
          <a:p>
            <a:r>
              <a:rPr lang="en-US" dirty="0"/>
              <a:t>This is a very brief history of FDA’s authority over e-cigarettes – won’t go into detail here, but it’s important to know there is a long history of delay by our federal government to fully address and regulate these products. Currently, manufacturers don’t need disclose ingredients or even report that to the FDA, no regulations on flavors, minimal marketing regulations, etc. </a:t>
            </a:r>
          </a:p>
          <a:p>
            <a:r>
              <a:rPr lang="en-US" dirty="0"/>
              <a:t>We really saw most regulatory action start in 2015-2016 (roughly a decade after they hit the market).  In 2016, FDA officially established their regulatory authority over vaping products – they then moved to restrict sales to 18+ years old. They also released plans for future regulations relating to things like ingredient disclosures, health warnings on packages, and pre-market review (all products since Feb 2007 must get approval).</a:t>
            </a:r>
            <a:endParaRPr lang="en-US" dirty="0">
              <a:cs typeface="Calibri"/>
            </a:endParaRPr>
          </a:p>
          <a:p>
            <a:r>
              <a:rPr lang="en-US" dirty="0"/>
              <a:t>In 2017, the FDA announced that manufacturers needed to submit products to them for review in 2022. Unfortunately, this meant that products could remain on the market until then. </a:t>
            </a:r>
            <a:endParaRPr lang="en-US" dirty="0">
              <a:cs typeface="Calibri"/>
            </a:endParaRPr>
          </a:p>
          <a:p>
            <a:r>
              <a:rPr lang="en-US" dirty="0"/>
              <a:t>------</a:t>
            </a:r>
            <a:endParaRPr lang="en-US" dirty="0">
              <a:cs typeface="Calibri"/>
            </a:endParaRPr>
          </a:p>
          <a:p>
            <a:r>
              <a:rPr lang="en-US" b="1" dirty="0">
                <a:hlinkClick r:id="rId3"/>
              </a:rPr>
              <a:t>https://www.publichealthlawcenter.org/topics/tobacco-control/fda-tobacco-action-center</a:t>
            </a:r>
            <a:endParaRPr lang="en-US" dirty="0"/>
          </a:p>
          <a:p>
            <a:r>
              <a:rPr lang="en-US" dirty="0">
                <a:hlinkClick r:id="rId4"/>
              </a:rPr>
              <a:t>http://www.fda.gov/TobaccoProducts/Labeling/RulesRegulationsGuidance/ucm388395.htm</a:t>
            </a:r>
            <a:endParaRPr lang="en-US" dirty="0"/>
          </a:p>
          <a:p>
            <a:r>
              <a:rPr lang="en-US" dirty="0">
                <a:hlinkClick r:id="rId5"/>
              </a:rPr>
              <a:t>https://changelabsolutions.org/does-fda-regulate-e-cigarettes</a:t>
            </a:r>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3387D8-45A5-49EE-B105-69EA3E68F7DB}" type="slidenum">
              <a:rPr lang="en-US" smtClean="0"/>
              <a:t>14</a:t>
            </a:fld>
            <a:endParaRPr lang="en-US"/>
          </a:p>
        </p:txBody>
      </p:sp>
    </p:spTree>
    <p:extLst>
      <p:ext uri="{BB962C8B-B14F-4D97-AF65-F5344CB8AC3E}">
        <p14:creationId xmlns:p14="http://schemas.microsoft.com/office/powerpoint/2010/main" val="152647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2018:</a:t>
            </a:r>
            <a:r>
              <a:rPr lang="en-US" dirty="0"/>
              <a:t> Youth</a:t>
            </a:r>
            <a:r>
              <a:rPr lang="en-US" b="0" baseline="0" dirty="0"/>
              <a:t> e-cigarette use declared</a:t>
            </a:r>
            <a:r>
              <a:rPr lang="en-US" dirty="0"/>
              <a:t> an epidemic by FDA</a:t>
            </a:r>
            <a:endParaRPr lang="en-US" b="0" baseline="0" dirty="0"/>
          </a:p>
          <a:p>
            <a:pPr marL="171450" indent="-171450">
              <a:buFont typeface="Arial" panose="020B0604020202020204" pitchFamily="34" charset="0"/>
              <a:buChar char="•"/>
            </a:pPr>
            <a:r>
              <a:rPr lang="en-US" b="1" baseline="0" dirty="0"/>
              <a:t>November 2018</a:t>
            </a:r>
            <a:r>
              <a:rPr lang="en-US" b="0" baseline="0" dirty="0"/>
              <a:t>: FDA alters oversight plan</a:t>
            </a:r>
            <a:endParaRPr lang="en-US" dirty="0">
              <a:cs typeface="Calibri"/>
            </a:endParaRPr>
          </a:p>
          <a:p>
            <a:pPr marL="628650" lvl="1" indent="-171450">
              <a:buFont typeface="Arial" panose="020B0604020202020204" pitchFamily="34" charset="0"/>
              <a:buChar char="•"/>
            </a:pPr>
            <a:r>
              <a:rPr lang="en-US" b="0" baseline="0" dirty="0"/>
              <a:t>Sales restriction for flavored e-cigs</a:t>
            </a:r>
            <a:r>
              <a:rPr lang="en-US" dirty="0"/>
              <a:t> </a:t>
            </a:r>
            <a:endParaRPr lang="en-US" dirty="0">
              <a:cs typeface="Calibri"/>
            </a:endParaRPr>
          </a:p>
          <a:p>
            <a:pPr marL="1085850" lvl="2" indent="-171450">
              <a:buFont typeface="Arial" panose="020B0604020202020204" pitchFamily="34" charset="0"/>
              <a:buChar char="•"/>
            </a:pPr>
            <a:r>
              <a:rPr lang="en-US" b="0" baseline="0" dirty="0"/>
              <a:t>This added restriction to where e-cigs could be legally </a:t>
            </a:r>
            <a:r>
              <a:rPr lang="en-US" b="0" baseline="0" dirty="0" smtClean="0"/>
              <a:t>sold/purchased </a:t>
            </a:r>
            <a:r>
              <a:rPr lang="en-US" b="0" baseline="0" dirty="0" smtClean="0">
                <a:sym typeface="Wingdings" panose="05000000000000000000" pitchFamily="2" charset="2"/>
              </a:rPr>
              <a:t> mainly making sure age related restrictions were in place</a:t>
            </a:r>
            <a:endParaRPr lang="en-US" b="0" baseline="0" dirty="0"/>
          </a:p>
          <a:p>
            <a:pPr marL="1085850" lvl="2" indent="-171450">
              <a:buFont typeface="Arial" panose="020B0604020202020204" pitchFamily="34" charset="0"/>
              <a:buChar char="•"/>
            </a:pPr>
            <a:r>
              <a:rPr lang="en-US" b="0" baseline="0" dirty="0">
                <a:cs typeface="Calibri"/>
              </a:rPr>
              <a:t>This banned flavors </a:t>
            </a:r>
            <a:r>
              <a:rPr lang="en-US" b="0" baseline="0" dirty="0" smtClean="0">
                <a:cs typeface="Calibri"/>
              </a:rPr>
              <a:t>sold </a:t>
            </a:r>
            <a:r>
              <a:rPr lang="en-US" b="0" baseline="0" dirty="0">
                <a:cs typeface="Calibri"/>
              </a:rPr>
              <a:t>in spaces like convenience stores</a:t>
            </a:r>
          </a:p>
          <a:p>
            <a:pPr marL="1543050" lvl="3" indent="-171450">
              <a:buFont typeface="Arial" panose="020B0604020202020204" pitchFamily="34" charset="0"/>
              <a:buChar char="•"/>
            </a:pPr>
            <a:r>
              <a:rPr lang="en-US" b="0" baseline="0" dirty="0">
                <a:cs typeface="Calibri"/>
              </a:rPr>
              <a:t>Still could purchase other flavors online or in vape </a:t>
            </a:r>
            <a:r>
              <a:rPr lang="en-US" b="0" baseline="0" dirty="0" smtClean="0">
                <a:cs typeface="Calibri"/>
              </a:rPr>
              <a:t>shops</a:t>
            </a:r>
          </a:p>
          <a:p>
            <a:pPr marL="1543050" lvl="3" indent="-171450">
              <a:buFont typeface="Arial" panose="020B0604020202020204" pitchFamily="34" charset="0"/>
              <a:buChar char="•"/>
            </a:pPr>
            <a:r>
              <a:rPr lang="en-US" b="0" baseline="0" dirty="0" smtClean="0">
                <a:cs typeface="Calibri"/>
              </a:rPr>
              <a:t>Certain flavors exempt: tobacco, mint, and menthol</a:t>
            </a:r>
            <a:endParaRPr lang="en-US" dirty="0">
              <a:cs typeface="Calibri"/>
            </a:endParaRPr>
          </a:p>
          <a:p>
            <a:pPr marL="171450" indent="-171450">
              <a:buFont typeface="Arial" panose="020B0604020202020204" pitchFamily="34" charset="0"/>
              <a:buChar char="•"/>
            </a:pPr>
            <a:r>
              <a:rPr lang="en-US" b="1" baseline="0" dirty="0"/>
              <a:t>July 2019</a:t>
            </a:r>
            <a:r>
              <a:rPr lang="en-US" b="0" baseline="0" dirty="0"/>
              <a:t>: Federal judge rules that the FDA acted illegally by letting devices remain on market until 2022 review</a:t>
            </a:r>
            <a:endParaRPr lang="en-US" dirty="0">
              <a:cs typeface="Calibri"/>
            </a:endParaRPr>
          </a:p>
          <a:p>
            <a:pPr marL="628650" lvl="1" indent="-171450">
              <a:buFont typeface="Arial" panose="020B0604020202020204" pitchFamily="34" charset="0"/>
              <a:buChar char="•"/>
            </a:pPr>
            <a:r>
              <a:rPr lang="en-US" b="1" baseline="0" dirty="0"/>
              <a:t>May 2020:</a:t>
            </a:r>
            <a:r>
              <a:rPr lang="en-US" b="0" baseline="0" dirty="0"/>
              <a:t> New FDA review </a:t>
            </a:r>
            <a:r>
              <a:rPr lang="en-US" b="0" baseline="0" dirty="0" smtClean="0"/>
              <a:t>date</a:t>
            </a:r>
          </a:p>
          <a:p>
            <a:pPr marL="628650" lvl="1" indent="-171450">
              <a:buFont typeface="Arial" panose="020B0604020202020204" pitchFamily="34" charset="0"/>
              <a:buChar char="•"/>
            </a:pPr>
            <a:r>
              <a:rPr lang="en-US" b="1" baseline="0" dirty="0" smtClean="0">
                <a:cs typeface="Calibri" panose="020F0502020204030204"/>
              </a:rPr>
              <a:t>September 2020: </a:t>
            </a:r>
            <a:r>
              <a:rPr lang="en-US" b="0" baseline="0" dirty="0" smtClean="0">
                <a:cs typeface="Calibri" panose="020F0502020204030204"/>
              </a:rPr>
              <a:t>NEW </a:t>
            </a:r>
            <a:r>
              <a:rPr lang="en-US" b="0" baseline="0" dirty="0" err="1" smtClean="0">
                <a:cs typeface="Calibri" panose="020F0502020204030204"/>
              </a:rPr>
              <a:t>new</a:t>
            </a:r>
            <a:r>
              <a:rPr lang="en-US" b="0" baseline="0" dirty="0" smtClean="0">
                <a:cs typeface="Calibri" panose="020F0502020204030204"/>
              </a:rPr>
              <a:t> FDA review date (pushed back due to COVID)</a:t>
            </a:r>
          </a:p>
          <a:p>
            <a:pPr marL="1085850" lvl="2" indent="-171450">
              <a:buFont typeface="Arial" panose="020B0604020202020204" pitchFamily="34" charset="0"/>
              <a:buChar char="•"/>
            </a:pPr>
            <a:r>
              <a:rPr lang="en-US" dirty="0" smtClean="0"/>
              <a:t>“To date, no ENDS product has received marketing authorization from the FDA and FDA has not issued a grandfathered status determination for an ENDS product.”</a:t>
            </a:r>
            <a:endParaRPr lang="en-US" b="0" baseline="0" dirty="0" smtClean="0">
              <a:cs typeface="Calibri" panose="020F0502020204030204"/>
            </a:endParaRPr>
          </a:p>
          <a:p>
            <a:pPr marL="1085850" lvl="2" indent="-171450">
              <a:buFont typeface="Arial" panose="020B0604020202020204" pitchFamily="34" charset="0"/>
              <a:buChar char="•"/>
            </a:pPr>
            <a:r>
              <a:rPr lang="en-US" b="0" baseline="0" dirty="0" smtClean="0">
                <a:cs typeface="Calibri" panose="020F0502020204030204"/>
              </a:rPr>
              <a:t>“</a:t>
            </a:r>
            <a:r>
              <a:rPr lang="en-US" dirty="0" smtClean="0"/>
              <a:t>Although we do not know how many applications will be submitted by the September deadline, we do know that there are over 400 million deemed products </a:t>
            </a:r>
            <a:r>
              <a:rPr lang="en-US" dirty="0" smtClean="0">
                <a:hlinkClick r:id="rId3"/>
              </a:rPr>
              <a:t>listed with FDA.</a:t>
            </a:r>
            <a:r>
              <a:rPr lang="en-US" dirty="0" smtClean="0"/>
              <a:t>”</a:t>
            </a:r>
          </a:p>
          <a:p>
            <a:pPr marL="1085850" lvl="2" indent="-171450">
              <a:buFont typeface="Arial" panose="020B0604020202020204" pitchFamily="34" charset="0"/>
              <a:buChar char="•"/>
            </a:pPr>
            <a:endParaRPr lang="en-US" b="1" dirty="0">
              <a:cs typeface="Calibri" panose="020F0502020204030204"/>
            </a:endParaRPr>
          </a:p>
          <a:p>
            <a:pPr marL="171450" indent="-171450">
              <a:buFont typeface="Arial" panose="020B0604020202020204" pitchFamily="34" charset="0"/>
              <a:buChar char="•"/>
            </a:pPr>
            <a:r>
              <a:rPr lang="en-US" b="1" baseline="0" dirty="0"/>
              <a:t>January 2020</a:t>
            </a:r>
            <a:endParaRPr lang="en-US" b="1" dirty="0">
              <a:cs typeface="Calibri"/>
            </a:endParaRPr>
          </a:p>
          <a:p>
            <a:pPr marL="628650" lvl="1" indent="-171450">
              <a:buFont typeface="Arial" panose="020B0604020202020204" pitchFamily="34" charset="0"/>
              <a:buChar char="•"/>
            </a:pPr>
            <a:r>
              <a:rPr lang="en-US" b="0" baseline="0" dirty="0"/>
              <a:t>WA T21 and Federal T21</a:t>
            </a:r>
            <a:endParaRPr lang="en-US" dirty="0">
              <a:cs typeface="Calibri"/>
            </a:endParaRPr>
          </a:p>
          <a:p>
            <a:pPr marL="628650" lvl="1" indent="-171450">
              <a:buFont typeface="Arial" panose="020B0604020202020204" pitchFamily="34" charset="0"/>
              <a:buChar char="•"/>
            </a:pPr>
            <a:r>
              <a:rPr lang="en-US" b="0" baseline="0" dirty="0"/>
              <a:t>Federal flavor ban</a:t>
            </a:r>
            <a:endParaRPr lang="en-US" dirty="0">
              <a:cs typeface="Calibri"/>
            </a:endParaRPr>
          </a:p>
          <a:p>
            <a:pPr marL="628650" lvl="1" indent="-171450">
              <a:buFont typeface="Arial" panose="020B0604020202020204" pitchFamily="34" charset="0"/>
              <a:buChar char="•"/>
            </a:pPr>
            <a:endParaRPr lang="en-US" dirty="0">
              <a:cs typeface="Calibri"/>
            </a:endParaRPr>
          </a:p>
          <a:p>
            <a:r>
              <a:rPr lang="en-US" i="1" dirty="0"/>
              <a:t>More detailed scripting and sources below, if trainer wants to linger (not necessary, though):</a:t>
            </a:r>
            <a:endParaRPr lang="en-US" dirty="0"/>
          </a:p>
          <a:p>
            <a:pPr indent="-171450">
              <a:buFont typeface="Arial" panose="020B0604020202020204" pitchFamily="34" charset="0"/>
              <a:buChar char="•"/>
            </a:pPr>
            <a:endParaRPr lang="en-US" dirty="0">
              <a:cs typeface="Calibri"/>
            </a:endParaRPr>
          </a:p>
          <a:p>
            <a:pPr>
              <a:spcAft>
                <a:spcPts val="300"/>
              </a:spcAft>
            </a:pPr>
            <a:r>
              <a:rPr lang="en-US" dirty="0"/>
              <a:t>In 2018, the FDA publicly announced that e-cigarette use among youth had reached the threshold to be considered an “epidemic.”  </a:t>
            </a:r>
          </a:p>
          <a:p>
            <a:pPr marL="171450" indent="-171450">
              <a:spcAft>
                <a:spcPts val="300"/>
              </a:spcAft>
              <a:buFont typeface="Arial,Sans-Serif"/>
              <a:buChar char="•"/>
            </a:pPr>
            <a:r>
              <a:rPr lang="en-US" dirty="0"/>
              <a:t>Scott Gottlieb: “Today, I’m directing the FDA’s Center for Tobacco Products (CTP) to revisit this compliance policy as it applies to deemed ENDS products that are flavored, including all flavors other than tobacco, mint and menthol. The changes I seek would protect kids by having all flavored ENDS products (other than tobacco, mint and menthol flavors or non-flavored products) sold in age-restricted, in-person locations and, if sold online, under heightened practices for age verification.”</a:t>
            </a:r>
          </a:p>
          <a:p>
            <a:pPr marL="800100" lvl="1" indent="-171450">
              <a:spcAft>
                <a:spcPts val="300"/>
              </a:spcAft>
              <a:buFont typeface="Arial,Sans-Serif"/>
              <a:buChar char="•"/>
            </a:pPr>
            <a:r>
              <a:rPr lang="en-US" dirty="0">
                <a:hlinkClick r:id="rId4"/>
              </a:rPr>
              <a:t>https://www.fda.gov/news-events/press-announcements/statement-fda-commissioner-scott-gottlieb-md-proposed-new-steps-protect-youth-preventing-access</a:t>
            </a:r>
            <a:r>
              <a:rPr lang="en-US" dirty="0"/>
              <a:t> </a:t>
            </a:r>
          </a:p>
          <a:p>
            <a:pPr>
              <a:spcAft>
                <a:spcPts val="300"/>
              </a:spcAft>
            </a:pPr>
            <a:endParaRPr lang="en-US" dirty="0"/>
          </a:p>
          <a:p>
            <a:pPr>
              <a:spcAft>
                <a:spcPts val="300"/>
              </a:spcAft>
            </a:pPr>
            <a:r>
              <a:rPr lang="en-US" dirty="0"/>
              <a:t>In November of that same year, they announced additional actions they would take to regulate these products. Specifically, they planned to move towards restricting sale of flavored e-cigarettes – mainly ensuring age-restrictions were in place and verified. What’s concerning is that certain flavors were exempt from this regulation: menthol, mint, and tobacco are exempt along with non-flavored products. This is despite data showing that mint is one of the most popular flavors among high school youth– in fact, over half (57.3%) of high school youth who use e-cigarettes use mint flavored products. </a:t>
            </a:r>
          </a:p>
          <a:p>
            <a:pPr marL="171450" indent="-171450">
              <a:spcAft>
                <a:spcPts val="300"/>
              </a:spcAft>
              <a:buFont typeface="Arial,Sans-Serif"/>
              <a:buChar char="•"/>
            </a:pPr>
            <a:r>
              <a:rPr lang="en-US" dirty="0"/>
              <a:t>Step in the right direction, but provided criticism that sales restrictions were only a partial measure</a:t>
            </a:r>
          </a:p>
          <a:p>
            <a:pPr marL="171450" indent="-171450">
              <a:spcAft>
                <a:spcPts val="300"/>
              </a:spcAft>
              <a:buFont typeface="Arial,Sans-Serif"/>
              <a:buChar char="•"/>
            </a:pPr>
            <a:r>
              <a:rPr lang="en-US" dirty="0"/>
              <a:t>Plus, folks thought the delay of federal review of e-cigarette products would only contribute to the epidemic</a:t>
            </a:r>
          </a:p>
          <a:p>
            <a:pPr marL="171450" indent="-171450">
              <a:spcAft>
                <a:spcPts val="300"/>
              </a:spcAft>
              <a:buFont typeface="Arial,Sans-Serif"/>
              <a:buChar char="•"/>
            </a:pPr>
            <a:r>
              <a:rPr lang="en-US" dirty="0"/>
              <a:t>July 2019: federal judge ruled the FDA acted illegally when it allowed vapor products to remain on the market until 2022. E-Cigarette makers now must reapply by May 2020. FDA must then act within 1 year. </a:t>
            </a:r>
          </a:p>
          <a:p>
            <a:pPr>
              <a:spcAft>
                <a:spcPts val="300"/>
              </a:spcAft>
            </a:pPr>
            <a:endParaRPr lang="en-US" dirty="0"/>
          </a:p>
          <a:p>
            <a:pPr>
              <a:spcAft>
                <a:spcPts val="300"/>
              </a:spcAft>
            </a:pPr>
            <a:r>
              <a:rPr lang="en-US" dirty="0"/>
              <a:t>FDA evaluates a new tobacco product based on whether it is appropriate for the protection of the public health, among other things. Scientific evaluation considers the risks and benefits of the product for the whole population, including users and non-users. These data should show the increased or decreased likelihood that current tobacco users will stop using certain products, as well as the increased or decreased likelihood that non-users will start using the products.</a:t>
            </a:r>
          </a:p>
          <a:p>
            <a:pPr>
              <a:spcAft>
                <a:spcPts val="300"/>
              </a:spcAft>
            </a:pPr>
            <a:r>
              <a:rPr lang="en-US" dirty="0">
                <a:hlinkClick r:id="rId5"/>
              </a:rPr>
              <a:t>https://www.fda.gov/downloads/TobaccoProducts/GuidanceComplianceRegulatoryInformation/UCM501016.pdf</a:t>
            </a:r>
            <a:endParaRPr lang="en-US" dirty="0"/>
          </a:p>
          <a:p>
            <a:pPr>
              <a:spcAft>
                <a:spcPts val="300"/>
              </a:spcAft>
            </a:pPr>
            <a:r>
              <a:rPr lang="en-US" dirty="0">
                <a:hlinkClick r:id="rId6"/>
              </a:rPr>
              <a:t>https://www.fda.gov/news-events/fda-voices-perspectives-fda-leadership-and-experts/how-fda-regulating-e-cigarettes</a:t>
            </a:r>
            <a:endParaRPr lang="en-US" dirty="0"/>
          </a:p>
          <a:p>
            <a:endParaRPr lang="en-US" dirty="0"/>
          </a:p>
          <a:p>
            <a:pPr>
              <a:spcAft>
                <a:spcPts val="300"/>
              </a:spcAft>
            </a:pPr>
            <a:endParaRPr lang="en-US" dirty="0">
              <a:cs typeface="Calibri"/>
            </a:endParaRPr>
          </a:p>
        </p:txBody>
      </p:sp>
      <p:sp>
        <p:nvSpPr>
          <p:cNvPr id="4" name="Slide Number Placeholder 3"/>
          <p:cNvSpPr>
            <a:spLocks noGrp="1"/>
          </p:cNvSpPr>
          <p:nvPr>
            <p:ph type="sldNum" sz="quarter" idx="10"/>
          </p:nvPr>
        </p:nvSpPr>
        <p:spPr/>
        <p:txBody>
          <a:bodyPr/>
          <a:lstStyle/>
          <a:p>
            <a:fld id="{0B3387D8-45A5-49EE-B105-69EA3E68F7DB}" type="slidenum">
              <a:rPr lang="en-US" smtClean="0"/>
              <a:t>15</a:t>
            </a:fld>
            <a:endParaRPr lang="en-US"/>
          </a:p>
        </p:txBody>
      </p:sp>
    </p:spTree>
    <p:extLst>
      <p:ext uri="{BB962C8B-B14F-4D97-AF65-F5344CB8AC3E}">
        <p14:creationId xmlns:p14="http://schemas.microsoft.com/office/powerpoint/2010/main" val="310166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A little bit</a:t>
            </a:r>
            <a:r>
              <a:rPr lang="en-US" baseline="0" dirty="0" smtClean="0">
                <a:cs typeface="Calibri"/>
              </a:rPr>
              <a:t> of hope… lots more policy/regulations needed, but step in the right direction</a:t>
            </a:r>
            <a:endParaRPr lang="en-US" dirty="0" smtClean="0">
              <a:cs typeface="Calibri"/>
            </a:endParaRPr>
          </a:p>
          <a:p>
            <a:endParaRPr lang="en-US" dirty="0" smtClean="0">
              <a:cs typeface="Calibri"/>
            </a:endParaRPr>
          </a:p>
          <a:p>
            <a:r>
              <a:rPr lang="en-US" dirty="0" smtClean="0">
                <a:cs typeface="Calibri"/>
              </a:rPr>
              <a:t>Washington </a:t>
            </a:r>
            <a:r>
              <a:rPr lang="en-US" dirty="0">
                <a:cs typeface="Calibri"/>
              </a:rPr>
              <a:t>Tobacco and Vapor 21 was signed into law on April 5, 2019, and went into effect on January 1, 2020. </a:t>
            </a:r>
          </a:p>
          <a:p>
            <a:endParaRPr lang="en-US" dirty="0">
              <a:cs typeface="Calibri"/>
            </a:endParaRPr>
          </a:p>
          <a:p>
            <a:r>
              <a:rPr lang="en-US" dirty="0">
                <a:cs typeface="Calibri"/>
              </a:rPr>
              <a:t>This bill made it illegal to sell tobacco or vapor products to anyone under 21. Enforcement is primarily focused on retailers, not consumers. Retailers caught selling to those under 21 will face criminal charges, fines, or both. 18-20 year olds won't face penalties for purchase, use, or possession, but youth under 18 may still face fines or community service.</a:t>
            </a:r>
          </a:p>
          <a:p>
            <a:endParaRPr lang="en-US" dirty="0">
              <a:cs typeface="Calibri"/>
            </a:endParaRPr>
          </a:p>
          <a:p>
            <a:r>
              <a:rPr lang="en-US" dirty="0">
                <a:cs typeface="Calibri"/>
              </a:rPr>
              <a:t>Military bases and tribal lands can opt in to Washington's T21 but are not required to.</a:t>
            </a:r>
          </a:p>
          <a:p>
            <a:endParaRPr lang="en-US" dirty="0">
              <a:cs typeface="Calibri"/>
            </a:endParaRPr>
          </a:p>
          <a:p>
            <a:r>
              <a:rPr lang="en-US" dirty="0"/>
              <a:t>We are in a bit of a limbo state for 18-20 </a:t>
            </a:r>
            <a:r>
              <a:rPr lang="en-US" dirty="0" err="1"/>
              <a:t>yo's</a:t>
            </a:r>
            <a:r>
              <a:rPr lang="en-US" dirty="0"/>
              <a:t>; currently there are no penalties for purchase, use, or possession.</a:t>
            </a:r>
            <a:endParaRPr lang="en-US" dirty="0">
              <a:cs typeface="Calibri"/>
            </a:endParaRPr>
          </a:p>
          <a:p>
            <a:endParaRPr lang="en-US" dirty="0">
              <a:cs typeface="Calibri"/>
            </a:endParaRPr>
          </a:p>
          <a:p>
            <a:r>
              <a:rPr lang="en-US" dirty="0">
                <a:cs typeface="Calibri"/>
              </a:rPr>
              <a:t>For WA T21, youth laws and penalties did not change (for youth under age 18). </a:t>
            </a:r>
          </a:p>
        </p:txBody>
      </p:sp>
      <p:sp>
        <p:nvSpPr>
          <p:cNvPr id="4" name="Slide Number Placeholder 3"/>
          <p:cNvSpPr>
            <a:spLocks noGrp="1"/>
          </p:cNvSpPr>
          <p:nvPr>
            <p:ph type="sldNum" sz="quarter" idx="10"/>
          </p:nvPr>
        </p:nvSpPr>
        <p:spPr/>
        <p:txBody>
          <a:bodyPr/>
          <a:lstStyle/>
          <a:p>
            <a:fld id="{0B3387D8-45A5-49EE-B105-69EA3E68F7DB}" type="slidenum">
              <a:rPr lang="en-US" smtClean="0"/>
              <a:t>16</a:t>
            </a:fld>
            <a:endParaRPr lang="en-US"/>
          </a:p>
        </p:txBody>
      </p:sp>
    </p:spTree>
    <p:extLst>
      <p:ext uri="{BB962C8B-B14F-4D97-AF65-F5344CB8AC3E}">
        <p14:creationId xmlns:p14="http://schemas.microsoft.com/office/powerpoint/2010/main" val="361173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JARED</a:t>
            </a:r>
            <a:endParaRPr lang="en-US" b="1" dirty="0"/>
          </a:p>
        </p:txBody>
      </p:sp>
      <p:sp>
        <p:nvSpPr>
          <p:cNvPr id="4" name="Slide Number Placeholder 3"/>
          <p:cNvSpPr>
            <a:spLocks noGrp="1"/>
          </p:cNvSpPr>
          <p:nvPr>
            <p:ph type="sldNum" sz="quarter" idx="10"/>
          </p:nvPr>
        </p:nvSpPr>
        <p:spPr/>
        <p:txBody>
          <a:bodyPr/>
          <a:lstStyle/>
          <a:p>
            <a:fld id="{38F20D5E-224F-44F7-BD28-063D16F7BA16}" type="slidenum">
              <a:rPr lang="en-US" smtClean="0"/>
              <a:t>17</a:t>
            </a:fld>
            <a:endParaRPr lang="en-US"/>
          </a:p>
        </p:txBody>
      </p:sp>
    </p:spTree>
    <p:extLst>
      <p:ext uri="{BB962C8B-B14F-4D97-AF65-F5344CB8AC3E}">
        <p14:creationId xmlns:p14="http://schemas.microsoft.com/office/powerpoint/2010/main" val="410134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What does that mean? Well, dependence is [DEFINE DEPENDENCE]</a:t>
            </a:r>
          </a:p>
          <a:p>
            <a:pPr marL="171450" indent="-171450">
              <a:buFont typeface="Arial" panose="020B0604020202020204" pitchFamily="34" charset="0"/>
              <a:buChar char="•"/>
            </a:pPr>
            <a:r>
              <a:rPr lang="en-US" i="0" baseline="0" dirty="0" smtClean="0"/>
              <a:t>Dependence is requires 2 factors:</a:t>
            </a:r>
          </a:p>
          <a:p>
            <a:pPr marL="628650" lvl="1" indent="-171450">
              <a:buFont typeface="Arial" panose="020B0604020202020204" pitchFamily="34" charset="0"/>
              <a:buChar char="•"/>
            </a:pPr>
            <a:r>
              <a:rPr lang="en-US" i="0" baseline="0" dirty="0" smtClean="0"/>
              <a:t>Tolerance </a:t>
            </a:r>
          </a:p>
          <a:p>
            <a:pPr marL="628650" lvl="1" indent="-171450">
              <a:buFont typeface="Arial" panose="020B0604020202020204" pitchFamily="34" charset="0"/>
              <a:buChar char="•"/>
            </a:pPr>
            <a:r>
              <a:rPr lang="en-US" i="0" baseline="0" dirty="0" smtClean="0"/>
              <a:t>Withdrawal symptoms</a:t>
            </a:r>
          </a:p>
          <a:p>
            <a:pPr marL="171450" lvl="0" indent="-171450">
              <a:buFont typeface="Arial" panose="020B0604020202020204" pitchFamily="34" charset="0"/>
              <a:buChar char="•"/>
            </a:pPr>
            <a:r>
              <a:rPr lang="en-US" i="0" baseline="0" dirty="0" smtClean="0"/>
              <a:t>Addiction is similar but distinct from dependence</a:t>
            </a:r>
          </a:p>
          <a:p>
            <a:pPr marL="628650" lvl="1" indent="-171450">
              <a:buFont typeface="Arial" panose="020B0604020202020204" pitchFamily="34" charset="0"/>
              <a:buChar char="•"/>
            </a:pPr>
            <a:r>
              <a:rPr lang="en-US" i="0" baseline="0" dirty="0" smtClean="0"/>
              <a:t>While it is possible to have a physical dependence but not an addiction, dependence runs the risk of developing into an addiction </a:t>
            </a:r>
          </a:p>
          <a:p>
            <a:pPr marL="628650" lvl="1" indent="-171450">
              <a:buFont typeface="Arial" panose="020B0604020202020204" pitchFamily="34" charset="0"/>
              <a:buChar char="•"/>
            </a:pPr>
            <a:endParaRPr lang="en-US" i="0" baseline="0" dirty="0" smtClean="0"/>
          </a:p>
          <a:p>
            <a:pPr marL="171450" lvl="0" indent="-171450">
              <a:buFont typeface="Arial" panose="020B0604020202020204" pitchFamily="34" charset="0"/>
              <a:buChar char="•"/>
            </a:pPr>
            <a:endParaRPr lang="en-US" i="0" baseline="0" dirty="0" smtClean="0"/>
          </a:p>
          <a:p>
            <a:pPr marL="628650" lvl="1" indent="-171450">
              <a:buFont typeface="Arial" panose="020B0604020202020204" pitchFamily="34" charset="0"/>
              <a:buChar char="•"/>
            </a:pPr>
            <a:endParaRPr lang="en-US" i="0" baseline="0" dirty="0" smtClean="0"/>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656015F9-8A79-4ED2-B55D-A7B458B104EE}" type="slidenum">
              <a:rPr lang="en-US" smtClean="0"/>
              <a:t>20</a:t>
            </a:fld>
            <a:endParaRPr lang="en-US"/>
          </a:p>
        </p:txBody>
      </p:sp>
    </p:spTree>
    <p:extLst>
      <p:ext uri="{BB962C8B-B14F-4D97-AF65-F5344CB8AC3E}">
        <p14:creationId xmlns:p14="http://schemas.microsoft.com/office/powerpoint/2010/main" val="305042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https://www.drugabuse.gov/publications/research-reports/tobacco-nicotine-e-cigarettes/nicotine-addictive</a:t>
            </a:r>
            <a:endParaRPr lang="en-US" dirty="0"/>
          </a:p>
          <a:p>
            <a:endParaRPr lang="en-US" dirty="0"/>
          </a:p>
          <a:p>
            <a:endParaRPr lang="en-US" dirty="0"/>
          </a:p>
          <a:p>
            <a:r>
              <a:rPr lang="en-US" dirty="0"/>
              <a:t>For</a:t>
            </a:r>
            <a:r>
              <a:rPr lang="en-US" baseline="0" dirty="0"/>
              <a:t> cigs, it’s 10 seconds</a:t>
            </a:r>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21</a:t>
            </a:fld>
            <a:endParaRPr lang="en-US"/>
          </a:p>
        </p:txBody>
      </p:sp>
    </p:spTree>
    <p:extLst>
      <p:ext uri="{BB962C8B-B14F-4D97-AF65-F5344CB8AC3E}">
        <p14:creationId xmlns:p14="http://schemas.microsoft.com/office/powerpoint/2010/main" val="3695727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https://www.drugabuse.gov/publications/research-reports/tobacco-nicotine-e-cigarettes/nicotine-addictive</a:t>
            </a:r>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22</a:t>
            </a:fld>
            <a:endParaRPr lang="en-US"/>
          </a:p>
        </p:txBody>
      </p:sp>
    </p:spTree>
    <p:extLst>
      <p:ext uri="{BB962C8B-B14F-4D97-AF65-F5344CB8AC3E}">
        <p14:creationId xmlns:p14="http://schemas.microsoft.com/office/powerpoint/2010/main" val="180501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Explain where the chat box is located – upper right corner, select the chat icon,</a:t>
            </a:r>
            <a:r>
              <a:rPr lang="en-US" i="1" baseline="0" dirty="0" smtClean="0"/>
              <a:t> and type your comment/question in the box. You can send to everyone or to specific participants</a:t>
            </a:r>
            <a:endParaRPr lang="en-US" i="1" dirty="0" smtClean="0"/>
          </a:p>
          <a:p>
            <a:endParaRPr lang="en-US" i="1" dirty="0" smtClean="0"/>
          </a:p>
          <a:p>
            <a:endParaRPr lang="en-US" i="0" dirty="0"/>
          </a:p>
        </p:txBody>
      </p:sp>
      <p:sp>
        <p:nvSpPr>
          <p:cNvPr id="4" name="Slide Number Placeholder 3"/>
          <p:cNvSpPr>
            <a:spLocks noGrp="1"/>
          </p:cNvSpPr>
          <p:nvPr>
            <p:ph type="sldNum" sz="quarter" idx="10"/>
          </p:nvPr>
        </p:nvSpPr>
        <p:spPr/>
        <p:txBody>
          <a:bodyPr/>
          <a:lstStyle/>
          <a:p>
            <a:fld id="{917404FF-A029-4A71-ADA5-CA20525FA469}" type="slidenum">
              <a:rPr lang="en-US" smtClean="0"/>
              <a:t>2</a:t>
            </a:fld>
            <a:endParaRPr lang="en-US" dirty="0"/>
          </a:p>
        </p:txBody>
      </p:sp>
    </p:spTree>
    <p:extLst>
      <p:ext uri="{BB962C8B-B14F-4D97-AF65-F5344CB8AC3E}">
        <p14:creationId xmlns:p14="http://schemas.microsoft.com/office/powerpoint/2010/main" val="410455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MEGHAN WILL SHOW DEVICES WHILE JARED SPEAKS</a:t>
            </a:r>
          </a:p>
          <a:p>
            <a:endParaRPr lang="en-US" baseline="0" dirty="0" smtClean="0"/>
          </a:p>
          <a:p>
            <a:r>
              <a:rPr lang="en-US" baseline="0" dirty="0" smtClean="0"/>
              <a:t>Speaking </a:t>
            </a:r>
            <a:r>
              <a:rPr lang="en-US" dirty="0"/>
              <a:t>Points</a:t>
            </a:r>
            <a:endParaRPr lang="en-US" baseline="0" dirty="0"/>
          </a:p>
          <a:p>
            <a:pPr marL="171450" indent="-171450">
              <a:buFont typeface="Arial" panose="020B0604020202020204" pitchFamily="34" charset="0"/>
              <a:buChar char="•"/>
            </a:pPr>
            <a:r>
              <a:rPr lang="en-US" baseline="0" dirty="0"/>
              <a:t>Since they were first introduced, e-cigarette devices have evolved over several “</a:t>
            </a:r>
            <a:r>
              <a:rPr lang="en-US" dirty="0"/>
              <a:t>waves</a:t>
            </a:r>
            <a:r>
              <a:rPr lang="en-US" baseline="0" dirty="0"/>
              <a:t>” similar to the way that </a:t>
            </a:r>
            <a:r>
              <a:rPr lang="en-US" dirty="0"/>
              <a:t>cell </a:t>
            </a:r>
            <a:r>
              <a:rPr lang="en-US" baseline="0" dirty="0"/>
              <a:t>phones have evolved from the basic flip phone to the </a:t>
            </a:r>
            <a:r>
              <a:rPr lang="en-US" baseline="0" dirty="0" err="1"/>
              <a:t>iphone</a:t>
            </a:r>
            <a:r>
              <a:rPr lang="en-US" dirty="0"/>
              <a:t> 11</a:t>
            </a:r>
            <a:r>
              <a:rPr lang="en-US" baseline="0" dirty="0"/>
              <a:t>.</a:t>
            </a:r>
            <a:endParaRPr lang="en-US" baseline="0" dirty="0">
              <a:cs typeface="Calibri"/>
            </a:endParaRPr>
          </a:p>
          <a:p>
            <a:pPr marL="171450" indent="-171450">
              <a:buFont typeface="Arial" panose="020B0604020202020204" pitchFamily="34" charset="0"/>
              <a:buChar char="•"/>
            </a:pPr>
            <a:r>
              <a:rPr lang="en-US" baseline="0" dirty="0"/>
              <a:t>The </a:t>
            </a:r>
            <a:r>
              <a:rPr lang="en-US" b="1" baseline="0" dirty="0"/>
              <a:t>first </a:t>
            </a:r>
            <a:r>
              <a:rPr lang="en-US" b="1" dirty="0"/>
              <a:t>wave</a:t>
            </a:r>
            <a:r>
              <a:rPr lang="en-US" dirty="0"/>
              <a:t> </a:t>
            </a:r>
            <a:r>
              <a:rPr lang="en-US" baseline="0" dirty="0"/>
              <a:t>of E-cigarettes, </a:t>
            </a:r>
            <a:r>
              <a:rPr lang="en-US" b="1" baseline="0" dirty="0" err="1"/>
              <a:t>Cigalikes</a:t>
            </a:r>
            <a:r>
              <a:rPr lang="en-US" b="1" baseline="0" dirty="0"/>
              <a:t> or minis</a:t>
            </a:r>
            <a:r>
              <a:rPr lang="en-US" baseline="0" dirty="0"/>
              <a:t>, are usually disposable and closely resemble traditional cigarettes.</a:t>
            </a:r>
            <a:r>
              <a:rPr lang="en-US" dirty="0"/>
              <a:t> </a:t>
            </a:r>
            <a:endParaRPr lang="en-US" dirty="0">
              <a:cs typeface="Calibri"/>
            </a:endParaRPr>
          </a:p>
          <a:p>
            <a:pPr marL="171450" indent="-171450">
              <a:buFont typeface="Arial" panose="020B0604020202020204" pitchFamily="34" charset="0"/>
              <a:buChar char="•"/>
            </a:pPr>
            <a:r>
              <a:rPr lang="en-US" baseline="0" dirty="0"/>
              <a:t>The </a:t>
            </a:r>
            <a:r>
              <a:rPr lang="en-US" b="1" baseline="0" dirty="0"/>
              <a:t>second wave </a:t>
            </a:r>
            <a:r>
              <a:rPr lang="en-US" baseline="0" dirty="0"/>
              <a:t>is a larger device, the </a:t>
            </a:r>
            <a:r>
              <a:rPr lang="en-US" b="1" baseline="0" dirty="0"/>
              <a:t>mid-size rechargeable vape pen</a:t>
            </a:r>
            <a:r>
              <a:rPr lang="en-US" baseline="0" dirty="0"/>
              <a:t>.</a:t>
            </a:r>
            <a:endParaRPr lang="en-US" baseline="0" dirty="0">
              <a:cs typeface="Calibri"/>
            </a:endParaRPr>
          </a:p>
          <a:p>
            <a:pPr marL="171450" indent="-171450">
              <a:buFont typeface="Arial" panose="020B0604020202020204" pitchFamily="34" charset="0"/>
              <a:buChar char="•"/>
            </a:pPr>
            <a:r>
              <a:rPr lang="en-US" baseline="0" dirty="0"/>
              <a:t>The </a:t>
            </a:r>
            <a:r>
              <a:rPr lang="en-US" b="1" baseline="0" dirty="0"/>
              <a:t>third wave </a:t>
            </a:r>
            <a:r>
              <a:rPr lang="en-US" baseline="0" dirty="0"/>
              <a:t>is a much larger rechargeable device with a large battery, the </a:t>
            </a:r>
            <a:r>
              <a:rPr lang="en-US" b="1" baseline="0" dirty="0"/>
              <a:t>box mod</a:t>
            </a:r>
            <a:r>
              <a:rPr lang="en-US" baseline="0" dirty="0"/>
              <a:t>, and can often be customized with different parts.</a:t>
            </a:r>
            <a:r>
              <a:rPr lang="en-US" dirty="0"/>
              <a:t> </a:t>
            </a:r>
            <a:endParaRPr lang="en-US" baseline="0" dirty="0">
              <a:cs typeface="Calibri"/>
            </a:endParaRPr>
          </a:p>
          <a:p>
            <a:pPr marL="171450" indent="-171450">
              <a:buFont typeface="Arial" panose="020B0604020202020204" pitchFamily="34" charset="0"/>
              <a:buChar char="•"/>
            </a:pPr>
            <a:r>
              <a:rPr lang="en-US" baseline="0" dirty="0"/>
              <a:t>The </a:t>
            </a:r>
            <a:r>
              <a:rPr lang="en-US" b="1" baseline="0" dirty="0"/>
              <a:t>fourth wave </a:t>
            </a:r>
            <a:r>
              <a:rPr lang="en-US" b="0" baseline="0" dirty="0"/>
              <a:t>of devices </a:t>
            </a:r>
            <a:r>
              <a:rPr lang="en-US" baseline="0" dirty="0"/>
              <a:t>is where we are now, with smaller and sleeker </a:t>
            </a:r>
            <a:r>
              <a:rPr lang="en-US" b="1" baseline="0" dirty="0"/>
              <a:t>salt-based devices </a:t>
            </a:r>
            <a:r>
              <a:rPr lang="en-US" baseline="0" dirty="0"/>
              <a:t>that can be recharged and have pre-filled or refillable “pods.” Salt-based devices were introduced by </a:t>
            </a:r>
            <a:r>
              <a:rPr lang="en-US" b="1" dirty="0"/>
              <a:t>JUUL</a:t>
            </a:r>
            <a:r>
              <a:rPr lang="en-US" baseline="0" dirty="0"/>
              <a:t>, and now other companies are adapting to a similar </a:t>
            </a:r>
            <a:r>
              <a:rPr lang="en-US" b="1" dirty="0"/>
              <a:t>pod vape</a:t>
            </a:r>
            <a:r>
              <a:rPr lang="en-US" dirty="0"/>
              <a:t> </a:t>
            </a:r>
            <a:r>
              <a:rPr lang="en-US" baseline="0" dirty="0"/>
              <a:t>model.</a:t>
            </a:r>
            <a:endParaRPr lang="en-US"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will go into more detail next about each of these types of device. You’ll see just how these products have evolved since they were first introduced to the market around 2007-2008.</a:t>
            </a: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Step through each type, and show </a:t>
            </a:r>
            <a:r>
              <a:rPr lang="en-US" i="1" dirty="0"/>
              <a:t>samples of the </a:t>
            </a:r>
            <a:r>
              <a:rPr lang="en-US" i="1" baseline="0" dirty="0"/>
              <a:t>product as you go</a:t>
            </a:r>
            <a:r>
              <a:rPr lang="en-US" i="1" dirty="0"/>
              <a:t> (if available).</a:t>
            </a:r>
            <a:endParaRPr lang="en-US" i="1" baseline="0" dirty="0">
              <a:cs typeface="Calibri"/>
            </a:endParaRPr>
          </a:p>
          <a:p>
            <a:endParaRPr lang="en-US" baseline="0" dirty="0"/>
          </a:p>
          <a:p>
            <a:r>
              <a:rPr lang="en-US" baseline="0" dirty="0"/>
              <a:t>Sources:</a:t>
            </a:r>
            <a:endParaRPr lang="en-US"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Truth Initiative. (2019, Nov 11). </a:t>
            </a:r>
            <a:r>
              <a:rPr lang="en-US" sz="1200" b="0" i="1" kern="1200" dirty="0">
                <a:solidFill>
                  <a:schemeClr val="tx1"/>
                </a:solidFill>
                <a:effectLst/>
                <a:latin typeface="+mn-lt"/>
                <a:ea typeface="+mn-ea"/>
                <a:cs typeface="+mn-cs"/>
              </a:rPr>
              <a:t>E-cigarettes: Facts, stats and regulations. </a:t>
            </a:r>
            <a:r>
              <a:rPr lang="en-US" sz="1200" b="0" i="0" kern="1200" dirty="0">
                <a:solidFill>
                  <a:schemeClr val="tx1"/>
                </a:solidFill>
                <a:effectLst/>
                <a:latin typeface="+mn-lt"/>
                <a:ea typeface="+mn-ea"/>
                <a:cs typeface="+mn-cs"/>
              </a:rPr>
              <a:t>Retrieved</a:t>
            </a:r>
            <a:r>
              <a:rPr lang="en-US" sz="1200" b="0" i="0" kern="1200" baseline="0" dirty="0">
                <a:solidFill>
                  <a:schemeClr val="tx1"/>
                </a:solidFill>
                <a:effectLst/>
                <a:latin typeface="+mn-lt"/>
                <a:ea typeface="+mn-ea"/>
                <a:cs typeface="+mn-cs"/>
              </a:rPr>
              <a:t> from </a:t>
            </a:r>
            <a:r>
              <a:rPr lang="en-US" dirty="0">
                <a:hlinkClick r:id="rId3"/>
              </a:rPr>
              <a:t>https://truthinitiative.org/research-resources/emerging-tobacco-products/e-cigarettes-facts-stats-and-regulations</a:t>
            </a:r>
            <a:r>
              <a:rPr lang="en-US" dirty="0"/>
              <a:t>.</a:t>
            </a:r>
            <a:endParaRPr lang="en-US" baseline="0" dirty="0">
              <a:cs typeface="Calibri"/>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6A62CCC-20A7-4B6C-8D3F-F9490E9F7BAE}" type="slidenum">
              <a:rPr lang="en-US" smtClean="0"/>
              <a:t>23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066992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a:t>include this pH scale to highlight an important difference between free-base nicotine and salt-based nicotine: </a:t>
            </a:r>
          </a:p>
          <a:p>
            <a:endParaRPr lang="en-US" baseline="0" dirty="0"/>
          </a:p>
          <a:p>
            <a:r>
              <a:rPr lang="en-US" baseline="0" dirty="0"/>
              <a:t>Free-base</a:t>
            </a:r>
          </a:p>
          <a:p>
            <a:pPr marL="171450" lvl="0" indent="-171450">
              <a:buFont typeface="Arial" panose="020B0604020202020204" pitchFamily="34" charset="0"/>
              <a:buChar char="•"/>
            </a:pPr>
            <a:r>
              <a:rPr lang="en-US" baseline="0" dirty="0"/>
              <a:t>Freebase is nicotine directly extracted from tobacco; FB has high alkalinity, meaning it is </a:t>
            </a:r>
            <a:r>
              <a:rPr lang="en-US" b="1" baseline="0" dirty="0"/>
              <a:t>basic</a:t>
            </a:r>
            <a:r>
              <a:rPr lang="en-US" baseline="0" dirty="0"/>
              <a:t> – right here around at 8 to 8.5 on the pH scale. </a:t>
            </a:r>
          </a:p>
          <a:p>
            <a:pPr marL="171450" lvl="0" indent="-171450">
              <a:buFont typeface="Arial" panose="020B0604020202020204" pitchFamily="34" charset="0"/>
              <a:buChar char="•"/>
            </a:pPr>
            <a:r>
              <a:rPr lang="en-US" baseline="0" dirty="0"/>
              <a:t>This pH matters because of harshness – when something has a pH different from the human body, it feels harsh or irritating. (burn in the back of the throat)</a:t>
            </a:r>
          </a:p>
          <a:p>
            <a:pPr marL="171450" lvl="0" indent="-171450">
              <a:buFont typeface="Arial" panose="020B0604020202020204" pitchFamily="34" charset="0"/>
              <a:buChar char="•"/>
            </a:pPr>
            <a:r>
              <a:rPr lang="en-US" baseline="0" dirty="0"/>
              <a:t>Manufacturers used to cover the harshness of freebase w/ additives like menthol, which creates a cooling effect</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Salt-based:</a:t>
            </a:r>
          </a:p>
          <a:p>
            <a:pPr marL="171450" lvl="0" indent="-171450">
              <a:buFont typeface="Arial" panose="020B0604020202020204" pitchFamily="34" charset="0"/>
              <a:buChar char="•"/>
            </a:pPr>
            <a:r>
              <a:rPr lang="en-US" baseline="0" dirty="0"/>
              <a:t>Nicotine has been treated with acids, which makes the pH of the nicotine solution more </a:t>
            </a:r>
            <a:r>
              <a:rPr lang="en-US" b="1" baseline="0" dirty="0"/>
              <a:t>acidic, </a:t>
            </a:r>
            <a:r>
              <a:rPr lang="en-US" b="0" baseline="0" dirty="0"/>
              <a:t>closer to that of the human body (which is 7). This means that you can have higher concentrations of nicotine, while having a sm</a:t>
            </a:r>
            <a:r>
              <a:rPr lang="en-US" baseline="0" dirty="0"/>
              <a:t>ooth pull. </a:t>
            </a:r>
          </a:p>
          <a:p>
            <a:endParaRPr lang="en-US" baseline="0" dirty="0"/>
          </a:p>
          <a:p>
            <a:r>
              <a:rPr lang="en-US" baseline="0" dirty="0"/>
              <a:t>There’s a 2</a:t>
            </a:r>
            <a:r>
              <a:rPr lang="en-US" baseline="30000" dirty="0"/>
              <a:t>nd</a:t>
            </a:r>
            <a:r>
              <a:rPr lang="en-US" baseline="0" dirty="0"/>
              <a:t> advantage to salt-based. Because you can have higher concentrated liquids, you don’t need to have as big of a reservoir to hold all the liquid. This then cascades down, because you don’t need to aerosolize as much liquid, you don’t need as big of heating elements. You don’t need as big of a heating element, you don’t need as powerful of a battery. This all adds up to the devices being smaller, all thanks to being higher concentrated liquid. </a:t>
            </a:r>
          </a:p>
          <a:p>
            <a:endParaRPr lang="en-US" baseline="0" dirty="0"/>
          </a:p>
          <a:p>
            <a:r>
              <a:rPr lang="en-US" strike="sngStrike" baseline="0" dirty="0"/>
              <a:t>When JUUL first came out, teachers had no idea what they were. </a:t>
            </a:r>
          </a:p>
          <a:p>
            <a:r>
              <a:rPr lang="en-US" strike="sngStrike" baseline="0" dirty="0"/>
              <a:t>Can’t vape in class- still produces a cloud </a:t>
            </a:r>
          </a:p>
          <a:p>
            <a:r>
              <a:rPr lang="en-US" strike="sngStrike" baseline="0" dirty="0"/>
              <a:t>A lot of use is in the bathroom. But, kids are crafty! Don’t have an answer to what should be done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6A62CCC-20A7-4B6C-8D3F-F9490E9F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https://truthinitiative.org/research-resources/harmful-effects-tobacco/what-you-need-know-about-new-synthetic-nicotine-products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https://puffbar.com/collections/puff-bar</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25</a:t>
            </a:fld>
            <a:endParaRPr lang="en-US"/>
          </a:p>
        </p:txBody>
      </p:sp>
    </p:spTree>
    <p:extLst>
      <p:ext uri="{BB962C8B-B14F-4D97-AF65-F5344CB8AC3E}">
        <p14:creationId xmlns:p14="http://schemas.microsoft.com/office/powerpoint/2010/main" val="81713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JARED</a:t>
            </a:r>
            <a:endParaRPr lang="en-US" b="1" dirty="0"/>
          </a:p>
        </p:txBody>
      </p:sp>
      <p:sp>
        <p:nvSpPr>
          <p:cNvPr id="4" name="Slide Number Placeholder 3"/>
          <p:cNvSpPr>
            <a:spLocks noGrp="1"/>
          </p:cNvSpPr>
          <p:nvPr>
            <p:ph type="sldNum" sz="quarter" idx="10"/>
          </p:nvPr>
        </p:nvSpPr>
        <p:spPr/>
        <p:txBody>
          <a:bodyPr/>
          <a:lstStyle/>
          <a:p>
            <a:fld id="{38F20D5E-224F-44F7-BD28-063D16F7BA16}" type="slidenum">
              <a:rPr lang="en-US" smtClean="0"/>
              <a:t>26</a:t>
            </a:fld>
            <a:endParaRPr lang="en-US"/>
          </a:p>
        </p:txBody>
      </p:sp>
    </p:spTree>
    <p:extLst>
      <p:ext uri="{BB962C8B-B14F-4D97-AF65-F5344CB8AC3E}">
        <p14:creationId xmlns:p14="http://schemas.microsoft.com/office/powerpoint/2010/main" val="3027015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470">
              <a:defRPr/>
            </a:pPr>
            <a:r>
              <a:rPr lang="en-US" sz="1200" b="0" i="0" kern="1200" dirty="0">
                <a:solidFill>
                  <a:schemeClr val="tx1"/>
                </a:solidFill>
                <a:effectLst/>
                <a:latin typeface="+mn-lt"/>
                <a:ea typeface="+mn-ea"/>
                <a:cs typeface="+mn-cs"/>
              </a:rPr>
              <a:t>Size</a:t>
            </a:r>
            <a:r>
              <a:rPr lang="en-US" sz="1200" b="0" i="0" kern="1200" baseline="0" dirty="0">
                <a:solidFill>
                  <a:schemeClr val="tx1"/>
                </a:solidFill>
                <a:effectLst/>
                <a:latin typeface="+mn-lt"/>
                <a:ea typeface="+mn-ea"/>
                <a:cs typeface="+mn-cs"/>
              </a:rPr>
              <a:t> of particles in a vaping device’s aerosol </a:t>
            </a:r>
            <a:endParaRPr lang="en-US" sz="1200" b="0" i="0" kern="1200" dirty="0">
              <a:solidFill>
                <a:schemeClr val="tx1"/>
              </a:solidFill>
              <a:effectLst/>
              <a:latin typeface="+mn-lt"/>
              <a:ea typeface="+mn-ea"/>
              <a:cs typeface="+mn-cs"/>
            </a:endParaRPr>
          </a:p>
          <a:p>
            <a:pPr marL="0" lvl="1" defTabSz="966470">
              <a:defRPr/>
            </a:pPr>
            <a:endParaRPr lang="en-US" sz="1200" b="0" i="0" kern="1200" dirty="0">
              <a:solidFill>
                <a:schemeClr val="tx1"/>
              </a:solidFill>
              <a:effectLst/>
              <a:latin typeface="+mn-lt"/>
              <a:ea typeface="+mn-ea"/>
              <a:cs typeface="+mn-cs"/>
            </a:endParaRPr>
          </a:p>
          <a:p>
            <a:pPr marL="0" lvl="1" defTabSz="966470">
              <a:defRPr/>
            </a:pPr>
            <a:r>
              <a:rPr lang="en-US" sz="1200" b="0" i="0" kern="1200" dirty="0">
                <a:solidFill>
                  <a:schemeClr val="tx1"/>
                </a:solidFill>
                <a:effectLst/>
                <a:latin typeface="+mn-lt"/>
                <a:ea typeface="+mn-ea"/>
                <a:cs typeface="+mn-cs"/>
              </a:rPr>
              <a:t>Aerosol from e-cigarettes have higher concentrations of Ultrafine Particles (UFP) than conventional cigarettes. UFP are particularly concerning because of they are so small, they can travel deep into the lungs,</a:t>
            </a:r>
            <a:r>
              <a:rPr lang="en-US" sz="1200" b="0" i="0" kern="1200" baseline="0" dirty="0">
                <a:solidFill>
                  <a:schemeClr val="tx1"/>
                </a:solidFill>
                <a:effectLst/>
                <a:latin typeface="+mn-lt"/>
                <a:ea typeface="+mn-ea"/>
                <a:cs typeface="+mn-cs"/>
              </a:rPr>
              <a:t> which </a:t>
            </a:r>
            <a:r>
              <a:rPr lang="en-US" sz="1200" b="0" i="0" kern="1200" dirty="0">
                <a:solidFill>
                  <a:schemeClr val="tx1"/>
                </a:solidFill>
                <a:effectLst/>
                <a:latin typeface="+mn-lt"/>
                <a:ea typeface="+mn-ea"/>
                <a:cs typeface="+mn-cs"/>
              </a:rPr>
              <a:t>may cause short-term and long-term respiratory and cardiovascular harm. And, research has shown that the chemicals from e-cigarettes that attach to the ultrafine particles can cause greater bodily harm than the chemicals attached to larger tobacco smoke particles. </a:t>
            </a:r>
          </a:p>
          <a:p>
            <a:pPr marL="0" lvl="1" defTabSz="966470">
              <a:defRPr/>
            </a:pPr>
            <a:endParaRPr lang="en-US" sz="1200" b="0" i="0" kern="1200" dirty="0">
              <a:solidFill>
                <a:schemeClr val="tx1"/>
              </a:solidFill>
              <a:effectLst/>
              <a:latin typeface="+mn-lt"/>
              <a:ea typeface="+mn-ea"/>
              <a:cs typeface="+mn-cs"/>
            </a:endParaRPr>
          </a:p>
          <a:p>
            <a:pPr marL="0" marR="0" lvl="1" indent="0" algn="l" defTabSz="966470" rtl="0" eaLnBrk="1" fontAlgn="auto" latinLnBrk="0" hangingPunct="1">
              <a:lnSpc>
                <a:spcPct val="100000"/>
              </a:lnSpc>
              <a:spcBef>
                <a:spcPts val="0"/>
              </a:spcBef>
              <a:spcAft>
                <a:spcPts val="0"/>
              </a:spcAft>
              <a:buClrTx/>
              <a:buSzTx/>
              <a:buFontTx/>
              <a:buNone/>
              <a:defRPr/>
            </a:pPr>
            <a:r>
              <a:rPr lang="en-US" sz="1200" b="0" i="0" strike="sngStrike" kern="1200" dirty="0">
                <a:solidFill>
                  <a:schemeClr val="tx1"/>
                </a:solidFill>
                <a:effectLst/>
                <a:latin typeface="+mn-lt"/>
                <a:ea typeface="+mn-ea"/>
                <a:cs typeface="+mn-cs"/>
              </a:rPr>
              <a:t>They are small enough to travel to the alveoli (refer to image call-out of alveolus), the tiny air sacs at the end of our bronchial tubes where the gas exchange occurs – turning inhaled carbon dioxide into oxygen and sent to the bloodstream for distribution throughout our body (to our organs and heart). </a:t>
            </a:r>
          </a:p>
          <a:p>
            <a:pPr marL="0" lvl="1" defTabSz="966470">
              <a:defRPr/>
            </a:pPr>
            <a:endParaRPr lang="en-US" sz="1200" b="0" i="0" kern="1200" dirty="0">
              <a:solidFill>
                <a:schemeClr val="tx1"/>
              </a:solidFill>
              <a:effectLst/>
              <a:latin typeface="+mn-lt"/>
              <a:ea typeface="+mn-ea"/>
              <a:cs typeface="+mn-cs"/>
            </a:endParaRPr>
          </a:p>
          <a:p>
            <a:pPr marL="0" lvl="1" defTabSz="966470">
              <a:defRPr/>
            </a:pPr>
            <a:r>
              <a:rPr lang="en-US" sz="1200" b="0" i="0" kern="1200" dirty="0">
                <a:solidFill>
                  <a:schemeClr val="tx1"/>
                </a:solidFill>
                <a:effectLst/>
                <a:latin typeface="+mn-lt"/>
                <a:ea typeface="+mn-ea"/>
                <a:cs typeface="+mn-cs"/>
              </a:rPr>
              <a:t>-------------</a:t>
            </a:r>
            <a:endParaRPr lang="en-US" dirty="0">
              <a:hlinkClick r:id="" action="ppaction://noaction"/>
            </a:endParaRPr>
          </a:p>
          <a:p>
            <a:pPr marL="0" lvl="1" defTabSz="966470">
              <a:defRPr/>
            </a:pPr>
            <a:r>
              <a:rPr lang="en-US" dirty="0">
                <a:hlinkClick r:id="" action="ppaction://noaction"/>
              </a:rPr>
              <a:t>http://www.onlinejacc.org/content/64/16/1740</a:t>
            </a:r>
            <a:endParaRPr lang="en-US" dirty="0"/>
          </a:p>
          <a:p>
            <a:pPr marL="0" lvl="1" defTabSz="966470">
              <a:defRPr/>
            </a:pPr>
            <a:endParaRPr lang="en-US" sz="1200" b="0" i="0" kern="1200" dirty="0">
              <a:solidFill>
                <a:schemeClr val="tx1"/>
              </a:solidFill>
              <a:effectLst/>
              <a:latin typeface="+mn-lt"/>
              <a:ea typeface="+mn-ea"/>
              <a:cs typeface="+mn-cs"/>
            </a:endParaRPr>
          </a:p>
          <a:p>
            <a:pPr marL="0" marR="0" lvl="1" indent="0" algn="l" defTabSz="966470" rtl="0" eaLnBrk="1" fontAlgn="auto" latinLnBrk="0" hangingPunct="1">
              <a:lnSpc>
                <a:spcPct val="100000"/>
              </a:lnSpc>
              <a:spcBef>
                <a:spcPts val="0"/>
              </a:spcBef>
              <a:spcAft>
                <a:spcPts val="0"/>
              </a:spcAft>
              <a:buClrTx/>
              <a:buSzTx/>
              <a:buFontTx/>
              <a:buNone/>
              <a:defRPr/>
            </a:pPr>
            <a:r>
              <a:rPr lang="en-US" sz="1200" b="0" i="0" kern="1200" dirty="0">
                <a:solidFill>
                  <a:schemeClr val="tx1"/>
                </a:solidFill>
                <a:effectLst/>
                <a:latin typeface="+mn-lt"/>
                <a:ea typeface="+mn-ea"/>
                <a:cs typeface="+mn-cs"/>
              </a:rPr>
              <a:t>Fuoco, F.C.; </a:t>
            </a:r>
            <a:r>
              <a:rPr lang="en-US" sz="1200" b="0" i="0" kern="1200" dirty="0" err="1">
                <a:solidFill>
                  <a:schemeClr val="tx1"/>
                </a:solidFill>
                <a:effectLst/>
                <a:latin typeface="+mn-lt"/>
                <a:ea typeface="+mn-ea"/>
                <a:cs typeface="+mn-cs"/>
              </a:rPr>
              <a:t>Buonanno</a:t>
            </a:r>
            <a:r>
              <a:rPr lang="en-US" sz="1200" b="0" i="0" kern="1200" dirty="0">
                <a:solidFill>
                  <a:schemeClr val="tx1"/>
                </a:solidFill>
                <a:effectLst/>
                <a:latin typeface="+mn-lt"/>
                <a:ea typeface="+mn-ea"/>
                <a:cs typeface="+mn-cs"/>
              </a:rPr>
              <a:t>, G.; Stabile, L.; Vigo, P., “</a:t>
            </a:r>
            <a:r>
              <a:rPr lang="en-US" sz="1200" b="0" i="0" u="none" strike="noStrike" kern="1200" dirty="0">
                <a:solidFill>
                  <a:schemeClr val="tx1"/>
                </a:solidFill>
                <a:effectLst/>
                <a:latin typeface="+mn-lt"/>
                <a:ea typeface="+mn-ea"/>
                <a:cs typeface="+mn-cs"/>
                <a:hlinkClick r:id="rId3"/>
              </a:rPr>
              <a:t>Influential parameters on particle concentration and size distribution in the mainstream of e-cigarettes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Environmental Pollution</a:t>
            </a:r>
            <a:r>
              <a:rPr lang="en-US" sz="1200" b="0" i="0" kern="1200" dirty="0">
                <a:solidFill>
                  <a:schemeClr val="tx1"/>
                </a:solidFill>
                <a:effectLst/>
                <a:latin typeface="+mn-lt"/>
                <a:ea typeface="+mn-ea"/>
                <a:cs typeface="+mn-cs"/>
              </a:rPr>
              <a:t> 184: 523-529, January 2014.</a:t>
            </a:r>
          </a:p>
          <a:p>
            <a:pPr marL="0" marR="0" lvl="1" indent="0" algn="l" defTabSz="966470" rtl="0" eaLnBrk="1" fontAlgn="auto" latinLnBrk="0" hangingPunct="1">
              <a:lnSpc>
                <a:spcPct val="100000"/>
              </a:lnSpc>
              <a:spcBef>
                <a:spcPts val="0"/>
              </a:spcBef>
              <a:spcAft>
                <a:spcPts val="0"/>
              </a:spcAft>
              <a:buClrTx/>
              <a:buSzTx/>
              <a:buFontTx/>
              <a:buNone/>
              <a:defRPr/>
            </a:pPr>
            <a:endParaRPr lang="en-US" sz="1200" b="0" i="0" kern="1200" dirty="0">
              <a:solidFill>
                <a:schemeClr val="tx1"/>
              </a:solidFill>
              <a:effectLst/>
              <a:latin typeface="+mn-lt"/>
              <a:ea typeface="+mn-ea"/>
              <a:cs typeface="+mn-cs"/>
            </a:endParaRPr>
          </a:p>
          <a:p>
            <a:pPr marL="0" marR="0" lvl="1" indent="0" algn="l" defTabSz="966470" rtl="0" eaLnBrk="1" fontAlgn="auto" latinLnBrk="0" hangingPunct="1">
              <a:lnSpc>
                <a:spcPct val="100000"/>
              </a:lnSpc>
              <a:spcBef>
                <a:spcPts val="0"/>
              </a:spcBef>
              <a:spcAft>
                <a:spcPts val="0"/>
              </a:spcAft>
              <a:buClrTx/>
              <a:buSzTx/>
              <a:buFontTx/>
              <a:buNone/>
              <a:defRPr/>
            </a:pPr>
            <a:r>
              <a:rPr lang="en-US" sz="1200" b="0" i="0" kern="1200" dirty="0" err="1">
                <a:solidFill>
                  <a:schemeClr val="tx1"/>
                </a:solidFill>
                <a:effectLst/>
                <a:latin typeface="+mn-lt"/>
                <a:ea typeface="+mn-ea"/>
                <a:cs typeface="+mn-cs"/>
              </a:rPr>
              <a:t>Manigrasso</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Buonanno</a:t>
            </a:r>
            <a:r>
              <a:rPr lang="en-US" sz="1200" b="0" i="0" kern="1200" dirty="0">
                <a:solidFill>
                  <a:schemeClr val="tx1"/>
                </a:solidFill>
                <a:effectLst/>
                <a:latin typeface="+mn-lt"/>
                <a:ea typeface="+mn-ea"/>
                <a:cs typeface="+mn-cs"/>
              </a:rPr>
              <a:t>, G.; Fuoco, F.C.; Stabile, L.; </a:t>
            </a:r>
            <a:r>
              <a:rPr lang="en-US" sz="1200" b="0" i="0" kern="1200" dirty="0" err="1">
                <a:solidFill>
                  <a:schemeClr val="tx1"/>
                </a:solidFill>
                <a:effectLst/>
                <a:latin typeface="+mn-lt"/>
                <a:ea typeface="+mn-ea"/>
                <a:cs typeface="+mn-cs"/>
              </a:rPr>
              <a:t>Avino</a:t>
            </a:r>
            <a:r>
              <a:rPr lang="en-US" sz="1200" b="0" i="0" kern="1200" dirty="0">
                <a:solidFill>
                  <a:schemeClr val="tx1"/>
                </a:solidFill>
                <a:effectLst/>
                <a:latin typeface="+mn-lt"/>
                <a:ea typeface="+mn-ea"/>
                <a:cs typeface="+mn-cs"/>
              </a:rPr>
              <a:t>, P., “</a:t>
            </a:r>
            <a:r>
              <a:rPr lang="en-US" sz="1200" b="0" i="0" u="none" strike="noStrike" kern="1200" dirty="0">
                <a:solidFill>
                  <a:schemeClr val="tx1"/>
                </a:solidFill>
                <a:effectLst/>
                <a:latin typeface="+mn-lt"/>
                <a:ea typeface="+mn-ea"/>
                <a:cs typeface="+mn-cs"/>
                <a:hlinkClick r:id="rId4"/>
              </a:rPr>
              <a:t>Aerosol deposition doses in the human respiratory tree of electronic cigarette smokers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Environmental Pollution</a:t>
            </a:r>
            <a:r>
              <a:rPr lang="en-US" sz="1200" b="0" i="0" kern="1200" dirty="0">
                <a:solidFill>
                  <a:schemeClr val="tx1"/>
                </a:solidFill>
                <a:effectLst/>
                <a:latin typeface="+mn-lt"/>
                <a:ea typeface="+mn-ea"/>
                <a:cs typeface="+mn-cs"/>
              </a:rPr>
              <a:t> 196: 257-267, January 2015.</a:t>
            </a:r>
          </a:p>
          <a:p>
            <a:pPr marL="0" marR="0" lvl="1" indent="0" algn="l" defTabSz="966470" rtl="0" eaLnBrk="1" fontAlgn="auto" latinLnBrk="0" hangingPunct="1">
              <a:lnSpc>
                <a:spcPct val="100000"/>
              </a:lnSpc>
              <a:spcBef>
                <a:spcPts val="0"/>
              </a:spcBef>
              <a:spcAft>
                <a:spcPts val="0"/>
              </a:spcAft>
              <a:buClrTx/>
              <a:buSzTx/>
              <a:buFontTx/>
              <a:buNone/>
              <a:defRPr/>
            </a:pPr>
            <a:endParaRPr lang="en-US" sz="1200" b="0" i="0" kern="1200" dirty="0">
              <a:solidFill>
                <a:schemeClr val="tx1"/>
              </a:solidFill>
              <a:effectLst/>
              <a:latin typeface="+mn-lt"/>
              <a:ea typeface="+mn-ea"/>
              <a:cs typeface="+mn-cs"/>
            </a:endParaRPr>
          </a:p>
          <a:p>
            <a:pPr marL="0" marR="0" lvl="1" indent="0" algn="l" defTabSz="966470" rtl="0" eaLnBrk="1" fontAlgn="auto" latinLnBrk="0" hangingPunct="1">
              <a:lnSpc>
                <a:spcPct val="100000"/>
              </a:lnSpc>
              <a:spcBef>
                <a:spcPts val="0"/>
              </a:spcBef>
              <a:spcAft>
                <a:spcPts val="0"/>
              </a:spcAft>
              <a:buClrTx/>
              <a:buSzTx/>
              <a:buFontTx/>
              <a:buNone/>
              <a:defRPr/>
            </a:pPr>
            <a:r>
              <a:rPr lang="en-US" sz="1200" b="0" i="0" kern="1200" dirty="0" err="1">
                <a:solidFill>
                  <a:schemeClr val="tx1"/>
                </a:solidFill>
                <a:effectLst/>
                <a:latin typeface="+mn-lt"/>
                <a:ea typeface="+mn-ea"/>
                <a:cs typeface="+mn-cs"/>
              </a:rPr>
              <a:t>Mikheev</a:t>
            </a:r>
            <a:r>
              <a:rPr lang="en-US" sz="1200" b="0" i="0" kern="1200" dirty="0">
                <a:solidFill>
                  <a:schemeClr val="tx1"/>
                </a:solidFill>
                <a:effectLst/>
                <a:latin typeface="+mn-lt"/>
                <a:ea typeface="+mn-ea"/>
                <a:cs typeface="+mn-cs"/>
              </a:rPr>
              <a:t>, V.B.; Brinkman, M.C.; Granville, C.A.; Gordon, S.M.; Clark, P.I., “</a:t>
            </a:r>
            <a:r>
              <a:rPr lang="en-US" sz="1200" b="0" i="0" u="none" strike="noStrike" kern="1200" dirty="0">
                <a:solidFill>
                  <a:schemeClr val="tx1"/>
                </a:solidFill>
                <a:effectLst/>
                <a:latin typeface="+mn-lt"/>
                <a:ea typeface="+mn-ea"/>
                <a:cs typeface="+mn-cs"/>
                <a:hlinkClick r:id="rId5"/>
              </a:rPr>
              <a:t>Real-time measurement of electronic cigarette aerosol size distribution and metals content analysis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Nicotine and Tobacco Research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ahead of print], May 4, 2016.</a:t>
            </a:r>
          </a:p>
          <a:p>
            <a:pPr marL="0" marR="0" lvl="1" indent="0" algn="l" defTabSz="966470" rtl="0" eaLnBrk="1" fontAlgn="auto" latinLnBrk="0" hangingPunct="1">
              <a:lnSpc>
                <a:spcPct val="100000"/>
              </a:lnSpc>
              <a:spcBef>
                <a:spcPts val="0"/>
              </a:spcBef>
              <a:spcAft>
                <a:spcPts val="0"/>
              </a:spcAft>
              <a:buClrTx/>
              <a:buSzTx/>
              <a:buFontTx/>
              <a:buNone/>
              <a:defRPr/>
            </a:pPr>
            <a:endParaRPr lang="en-US" sz="1200" b="0" i="0" kern="1200" dirty="0">
              <a:solidFill>
                <a:schemeClr val="tx1"/>
              </a:solidFill>
              <a:effectLst/>
              <a:latin typeface="+mn-lt"/>
              <a:ea typeface="+mn-ea"/>
              <a:cs typeface="+mn-cs"/>
            </a:endParaRPr>
          </a:p>
          <a:p>
            <a:pPr marL="0" marR="0" lvl="1" indent="0" algn="l" defTabSz="966470" rtl="0" eaLnBrk="1" fontAlgn="auto" latinLnBrk="0" hangingPunct="1">
              <a:lnSpc>
                <a:spcPct val="100000"/>
              </a:lnSpc>
              <a:spcBef>
                <a:spcPts val="0"/>
              </a:spcBef>
              <a:spcAft>
                <a:spcPts val="0"/>
              </a:spcAft>
              <a:buClrTx/>
              <a:buSzTx/>
              <a:buFontTx/>
              <a:buNone/>
              <a:defRPr/>
            </a:pPr>
            <a:r>
              <a:rPr lang="en-US" sz="1200" b="0" i="0" kern="1200" dirty="0">
                <a:solidFill>
                  <a:schemeClr val="tx1"/>
                </a:solidFill>
                <a:effectLst/>
                <a:latin typeface="+mn-lt"/>
                <a:ea typeface="+mn-ea"/>
                <a:cs typeface="+mn-cs"/>
              </a:rPr>
              <a:t>Lerner CA, Sundar IK, Yao H, </a:t>
            </a:r>
            <a:r>
              <a:rPr lang="en-US" sz="1200" b="0" i="0" kern="1200" dirty="0" err="1">
                <a:solidFill>
                  <a:schemeClr val="tx1"/>
                </a:solidFill>
                <a:effectLst/>
                <a:latin typeface="+mn-lt"/>
                <a:ea typeface="+mn-ea"/>
                <a:cs typeface="+mn-cs"/>
              </a:rPr>
              <a:t>Gerloff</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Ossip</a:t>
            </a:r>
            <a:r>
              <a:rPr lang="en-US" sz="1200" b="0" i="0" kern="1200" dirty="0">
                <a:solidFill>
                  <a:schemeClr val="tx1"/>
                </a:solidFill>
                <a:effectLst/>
                <a:latin typeface="+mn-lt"/>
                <a:ea typeface="+mn-ea"/>
                <a:cs typeface="+mn-cs"/>
              </a:rPr>
              <a:t> DJ, McIntosh S, et al. (2015) Vapors Produced by Electronic Cigarettes and E-Juices with Flavorings Induce Toxicity, Oxidative Stress, and Inflammatory Response in Lung Epithelial Cells and in Mouse Lung. </a:t>
            </a:r>
            <a:r>
              <a:rPr lang="en-US" sz="1200" b="0" i="0" kern="1200" dirty="0" err="1">
                <a:solidFill>
                  <a:schemeClr val="tx1"/>
                </a:solidFill>
                <a:effectLst/>
                <a:latin typeface="+mn-lt"/>
                <a:ea typeface="+mn-ea"/>
                <a:cs typeface="+mn-cs"/>
              </a:rPr>
              <a:t>PLoS</a:t>
            </a:r>
            <a:r>
              <a:rPr lang="en-US" sz="1200" b="0" i="0" kern="1200" dirty="0">
                <a:solidFill>
                  <a:schemeClr val="tx1"/>
                </a:solidFill>
                <a:effectLst/>
                <a:latin typeface="+mn-lt"/>
                <a:ea typeface="+mn-ea"/>
                <a:cs typeface="+mn-cs"/>
              </a:rPr>
              <a:t> ONE 10(2): e0116732. https://doi.org/10.1371/journal.pone.0116732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6A62CCC-20A7-4B6C-8D3F-F9490E9F7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Before we move on from</a:t>
            </a:r>
            <a:r>
              <a:rPr lang="en-US" baseline="0" dirty="0" smtClean="0">
                <a:cs typeface="Calibri"/>
              </a:rPr>
              <a:t> nicotine, we wanted to dedicate one last slide to a youth specific concern beyond everything we’ve already talked about with nitrosamines, dependence, addiction, etc. That concern is harm to adolescent brain development. </a:t>
            </a:r>
            <a:endParaRPr lang="en-US" dirty="0" smtClean="0">
              <a:cs typeface="Calibri"/>
            </a:endParaRPr>
          </a:p>
          <a:p>
            <a:endParaRPr lang="en-US" dirty="0">
              <a:cs typeface="Calibri"/>
            </a:endParaRPr>
          </a:p>
          <a:p>
            <a:pPr marL="171450" indent="-171450">
              <a:buFont typeface="Arial"/>
              <a:buChar char="•"/>
            </a:pPr>
            <a:r>
              <a:rPr lang="en-US" dirty="0" smtClean="0"/>
              <a:t>The </a:t>
            </a:r>
            <a:r>
              <a:rPr lang="en-US" dirty="0"/>
              <a:t>brain continues to develop through around age 25, and nicotine can harm brain development during this critical period when the brain is still vulnerable.</a:t>
            </a:r>
            <a:endParaRPr lang="en-US" dirty="0">
              <a:cs typeface="Calibri" panose="020F0502020204030204"/>
            </a:endParaRPr>
          </a:p>
          <a:p>
            <a:pPr marL="171450" indent="-171450">
              <a:buFont typeface="Arial"/>
              <a:buChar char="•"/>
            </a:pPr>
            <a:r>
              <a:rPr lang="en-US" dirty="0" smtClean="0"/>
              <a:t>In adolescence, nicotine use is associated </a:t>
            </a:r>
            <a:r>
              <a:rPr lang="en-US" dirty="0"/>
              <a:t>with lasting cognitive and behavioral impairments, including effects on working memory, attention, mood, and </a:t>
            </a:r>
            <a:r>
              <a:rPr lang="en-US" dirty="0" smtClean="0"/>
              <a:t>behavior, like impulse</a:t>
            </a:r>
            <a:r>
              <a:rPr lang="en-US" baseline="0" dirty="0" smtClean="0"/>
              <a:t> control</a:t>
            </a:r>
            <a:r>
              <a:rPr lang="en-US" dirty="0" smtClean="0"/>
              <a:t>. </a:t>
            </a:r>
          </a:p>
          <a:p>
            <a:pPr marL="171450" indent="-171450">
              <a:buFont typeface="Arial"/>
              <a:buChar char="•"/>
            </a:pPr>
            <a:r>
              <a:rPr lang="en-US" dirty="0" smtClean="0">
                <a:cs typeface="Calibri" panose="020F0502020204030204"/>
              </a:rPr>
              <a:t>Ramifications</a:t>
            </a:r>
            <a:r>
              <a:rPr lang="en-US" baseline="0" dirty="0" smtClean="0">
                <a:cs typeface="Calibri" panose="020F0502020204030204"/>
              </a:rPr>
              <a:t> from these effects can truly be life-altering, as all of those things are really important for a kid to do well in school, stay safe, and healthy. </a:t>
            </a:r>
            <a:endParaRPr lang="en-US" dirty="0" smtClean="0">
              <a:cs typeface="Calibri" panose="020F0502020204030204"/>
            </a:endParaRPr>
          </a:p>
          <a:p>
            <a:pPr marL="171450" indent="-171450">
              <a:buFont typeface="Arial"/>
              <a:buChar char="•"/>
            </a:pPr>
            <a:endParaRPr lang="en-US" dirty="0">
              <a:cs typeface="Calibri" panose="020F0502020204030204"/>
            </a:endParaRPr>
          </a:p>
          <a:p>
            <a:pPr>
              <a:buFont typeface="Arial"/>
            </a:pPr>
            <a:r>
              <a:rPr lang="en-US" dirty="0">
                <a:cs typeface="Calibri" panose="020F0502020204030204"/>
              </a:rPr>
              <a:t>Sources: </a:t>
            </a:r>
            <a:endParaRPr lang="en-US" dirty="0"/>
          </a:p>
          <a:p>
            <a:pPr marL="171450" indent="-171450">
              <a:buFont typeface="Arial"/>
              <a:buChar char="•"/>
            </a:pPr>
            <a:r>
              <a:rPr lang="en-US" dirty="0"/>
              <a:t>US Department of Health and Human Services. </a:t>
            </a:r>
            <a:r>
              <a:rPr lang="en-US" i="1" u="sng" dirty="0">
                <a:hlinkClick r:id="rId3"/>
              </a:rPr>
              <a:t>E-cigarette Use Among Youth and Young Adults: A Report of the Surgeon </a:t>
            </a:r>
            <a:r>
              <a:rPr lang="en-US" i="1" u="sng" dirty="0" err="1">
                <a:hlinkClick r:id="rId3"/>
              </a:rPr>
              <a:t>General.</a:t>
            </a:r>
            <a:r>
              <a:rPr lang="en-US" dirty="0" err="1">
                <a:hlinkClick r:id="rId3"/>
              </a:rPr>
              <a:t>Cdc</a:t>
            </a:r>
            <a:r>
              <a:rPr lang="en-US" dirty="0">
                <a:hlinkClick r:id="rId3"/>
              </a:rPr>
              <a:t>-pdf</a:t>
            </a:r>
            <a:r>
              <a:rPr lang="en-US" dirty="0"/>
              <a:t> [PDF – 8.47MB]. Atlanta, GA: US Department of Health and Human Services, CDC; 2016. Accessed July 27, 2018.</a:t>
            </a:r>
            <a:endParaRPr lang="en-US" dirty="0">
              <a:cs typeface="Calibri" panose="020F0502020204030204"/>
            </a:endParaRPr>
          </a:p>
          <a:p>
            <a:pPr marL="171450" indent="-171450">
              <a:buFont typeface="Arial"/>
              <a:buChar char="•"/>
            </a:pPr>
            <a:r>
              <a:rPr lang="en-US" dirty="0" err="1"/>
              <a:t>DiFranza</a:t>
            </a:r>
            <a:r>
              <a:rPr lang="en-US" dirty="0"/>
              <a:t>, JR, et al., “Initial Symptoms of Nicotine Dependence in Adolescents,” Tobacco Control 9:313-19, September 2000. </a:t>
            </a:r>
            <a:r>
              <a:rPr lang="en-US" dirty="0">
                <a:hlinkClick r:id="rId4"/>
              </a:rPr>
              <a:t>https://www.ncbi.nlm.nih.gov/pubmed/10982576</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B3387D8-45A5-49EE-B105-69EA3E68F7DB}" type="slidenum">
              <a:rPr lang="en-US" smtClean="0"/>
              <a:t>28</a:t>
            </a:fld>
            <a:endParaRPr lang="en-US"/>
          </a:p>
        </p:txBody>
      </p:sp>
    </p:spTree>
    <p:extLst>
      <p:ext uri="{BB962C8B-B14F-4D97-AF65-F5344CB8AC3E}">
        <p14:creationId xmlns:p14="http://schemas.microsoft.com/office/powerpoint/2010/main" val="291760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MEGHAN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Heavy metals (lead, arsenic, cadmium, chromium, tin, nickel, manganese, lithium, and others):</a:t>
            </a:r>
            <a:r>
              <a:rPr lang="en-US" baseline="0" dirty="0" smtClean="0"/>
              <a:t> </a:t>
            </a:r>
            <a:r>
              <a:rPr lang="en-US" dirty="0" smtClean="0"/>
              <a:t>Inhalation of heavy metals lead to lung, liver, and brain damage; has been linked to cancer in the lung, liver, brain, immune system, and cardiovascular system.  </a:t>
            </a:r>
          </a:p>
          <a:p>
            <a:pPr marL="171450" indent="-171450">
              <a:buFont typeface="Arial" panose="020B0604020202020204" pitchFamily="34" charset="0"/>
              <a:buChar char="•"/>
            </a:pPr>
            <a:r>
              <a:rPr lang="en-US" dirty="0" smtClean="0"/>
              <a:t>Flavoring (</a:t>
            </a:r>
            <a:r>
              <a:rPr lang="en-US" dirty="0" err="1" smtClean="0"/>
              <a:t>diacetyl</a:t>
            </a:r>
            <a:r>
              <a:rPr lang="en-US" dirty="0" smtClean="0"/>
              <a:t>, </a:t>
            </a:r>
            <a:r>
              <a:rPr lang="en-US" dirty="0" smtClean="0">
                <a:sym typeface="Wingdings" panose="05000000000000000000" pitchFamily="2" charset="2"/>
              </a:rPr>
              <a:t>acetyl </a:t>
            </a:r>
            <a:r>
              <a:rPr lang="en-US" dirty="0" err="1" smtClean="0">
                <a:sym typeface="Wingdings" panose="05000000000000000000" pitchFamily="2" charset="2"/>
              </a:rPr>
              <a:t>propionyl</a:t>
            </a:r>
            <a:r>
              <a:rPr lang="en-US" dirty="0" smtClean="0">
                <a:sym typeface="Wingdings" panose="05000000000000000000" pitchFamily="2" charset="2"/>
              </a:rPr>
              <a:t>, acetoin, </a:t>
            </a:r>
            <a:r>
              <a:rPr lang="en-US" dirty="0" err="1" smtClean="0">
                <a:sym typeface="Wingdings" panose="05000000000000000000" pitchFamily="2" charset="2"/>
              </a:rPr>
              <a:t>pulegone</a:t>
            </a:r>
            <a:r>
              <a:rPr lang="en-US" dirty="0" smtClean="0">
                <a:sym typeface="Wingdings" panose="05000000000000000000" pitchFamily="2" charset="2"/>
              </a:rPr>
              <a:t>): some of these are</a:t>
            </a:r>
            <a:r>
              <a:rPr lang="en-US" baseline="0" dirty="0" smtClean="0">
                <a:sym typeface="Wingdings" panose="05000000000000000000" pitchFamily="2" charset="2"/>
              </a:rPr>
              <a:t> approved for ingestion, but not for inhalation. Example = </a:t>
            </a:r>
            <a:r>
              <a:rPr lang="en-US" baseline="0" dirty="0" err="1" smtClean="0">
                <a:sym typeface="Wingdings" panose="05000000000000000000" pitchFamily="2" charset="2"/>
              </a:rPr>
              <a:t>diacetal</a:t>
            </a:r>
            <a:r>
              <a:rPr lang="en-US" baseline="0" dirty="0" smtClean="0">
                <a:sym typeface="Wingdings" panose="05000000000000000000" pitchFamily="2" charset="2"/>
              </a:rPr>
              <a:t>: </a:t>
            </a:r>
          </a:p>
          <a:p>
            <a:pPr marL="171450" indent="-171450">
              <a:buFont typeface="Arial" panose="020B0604020202020204" pitchFamily="34" charset="0"/>
              <a:buChar char="•"/>
            </a:pPr>
            <a:r>
              <a:rPr lang="en-US" dirty="0" smtClean="0"/>
              <a:t>Propylene glycol: ingestion </a:t>
            </a:r>
            <a:r>
              <a:rPr lang="en-US" dirty="0" smtClean="0">
                <a:sym typeface="Wingdings" panose="05000000000000000000" pitchFamily="2" charset="2"/>
              </a:rPr>
              <a:t> release of f</a:t>
            </a:r>
            <a:r>
              <a:rPr lang="en-US" dirty="0" smtClean="0"/>
              <a:t>ormaldehyde</a:t>
            </a:r>
          </a:p>
          <a:p>
            <a:pPr marL="171450" indent="-171450">
              <a:buFont typeface="Arial" panose="020B0604020202020204" pitchFamily="34" charset="0"/>
              <a:buChar char="•"/>
            </a:pPr>
            <a:r>
              <a:rPr lang="en-US" dirty="0" smtClean="0"/>
              <a:t>Silicon</a:t>
            </a:r>
          </a:p>
          <a:p>
            <a:pPr marL="171450" indent="-171450">
              <a:buFont typeface="Arial" panose="020B0604020202020204" pitchFamily="34" charset="0"/>
              <a:buChar char="•"/>
            </a:pPr>
            <a:r>
              <a:rPr lang="en-US" dirty="0" smtClean="0"/>
              <a:t>Free radicals</a:t>
            </a:r>
          </a:p>
          <a:p>
            <a:pPr marL="171450" indent="-171450">
              <a:buFont typeface="Arial" panose="020B0604020202020204" pitchFamily="34" charset="0"/>
              <a:buChar char="•"/>
            </a:pPr>
            <a:r>
              <a:rPr lang="en-US" dirty="0" smtClean="0"/>
              <a:t>Pesticides:</a:t>
            </a:r>
            <a:r>
              <a:rPr lang="en-US" baseline="0" dirty="0" smtClean="0"/>
              <a:t> </a:t>
            </a:r>
            <a:r>
              <a:rPr lang="en-US" dirty="0" smtClean="0">
                <a:cs typeface="Calibri"/>
              </a:rPr>
              <a:t>some can become hydrogen cyanide when heated</a:t>
            </a:r>
            <a:endParaRPr lang="en-US" dirty="0" smtClean="0"/>
          </a:p>
          <a:p>
            <a:pPr marL="171450" indent="-171450">
              <a:buFont typeface="Arial" panose="020B0604020202020204" pitchFamily="34" charset="0"/>
              <a:buChar char="•"/>
            </a:pPr>
            <a:r>
              <a:rPr lang="en-US" dirty="0" smtClean="0"/>
              <a:t>Tobacco-specific Nitrosamines: primary carcinogen in tobacco smoke;</a:t>
            </a:r>
            <a:r>
              <a:rPr lang="en-US" baseline="0" dirty="0" smtClean="0"/>
              <a:t> animal studies have shown potential for lung and bladder cancers</a:t>
            </a:r>
            <a:endParaRPr lang="en-US" dirty="0" smtClean="0"/>
          </a:p>
          <a:p>
            <a:endParaRPr lang="en-US" dirty="0" smtClean="0"/>
          </a:p>
          <a:p>
            <a:r>
              <a:rPr lang="en-US" b="1" dirty="0" smtClean="0"/>
              <a:t>Image sources:</a:t>
            </a:r>
          </a:p>
          <a:p>
            <a:r>
              <a:rPr lang="en-US" dirty="0" smtClean="0"/>
              <a:t>CC BY-SA 3.0, https://commons.wikimedia.org/w/index.php?curid=105596 </a:t>
            </a:r>
          </a:p>
          <a:p>
            <a:endParaRPr lang="en-US" dirty="0" smtClean="0">
              <a:cs typeface="Calibri"/>
            </a:endParaRPr>
          </a:p>
          <a:p>
            <a:r>
              <a:rPr lang="en-US" dirty="0" smtClean="0">
                <a:cs typeface="Calibri"/>
              </a:rPr>
              <a:t>By </a:t>
            </a:r>
            <a:r>
              <a:rPr lang="en-US" dirty="0" err="1" smtClean="0">
                <a:cs typeface="Calibri"/>
              </a:rPr>
              <a:t>Enricoros</a:t>
            </a:r>
            <a:r>
              <a:rPr lang="en-US" dirty="0" smtClean="0">
                <a:cs typeface="Calibri"/>
              </a:rPr>
              <a:t> at English Wikipedia - Transferred from </a:t>
            </a:r>
            <a:r>
              <a:rPr lang="en-US" dirty="0" err="1" smtClean="0">
                <a:cs typeface="Calibri"/>
              </a:rPr>
              <a:t>en.wikipedia</a:t>
            </a:r>
            <a:r>
              <a:rPr lang="en-US" dirty="0" smtClean="0">
                <a:cs typeface="Calibri"/>
              </a:rPr>
              <a:t> to Commons., Public Domain, https://commons.wikimedia.org/w/index.php?curid=3520523</a:t>
            </a:r>
          </a:p>
          <a:p>
            <a:endParaRPr lang="en-US" dirty="0" smtClean="0">
              <a:cs typeface="Calibri"/>
            </a:endParaRPr>
          </a:p>
          <a:p>
            <a:r>
              <a:rPr lang="en-US" dirty="0" smtClean="0">
                <a:cs typeface="Calibri"/>
              </a:rPr>
              <a:t>https://www.wingsforlife.com/en/latest/the-good-thing-about-free-radicals-3286/ </a:t>
            </a:r>
          </a:p>
          <a:p>
            <a:endParaRPr lang="en-US" dirty="0" smtClean="0">
              <a:cs typeface="Calibri"/>
            </a:endParaRPr>
          </a:p>
          <a:p>
            <a:r>
              <a:rPr lang="en-US" dirty="0" smtClean="0">
                <a:hlinkClick r:id="rId3"/>
              </a:rPr>
              <a:t>https://www.kgw.com/article/news/investigations/vaping-samples-tested-vitamin-e-is-vaping-bad-for-you-vape-toxicity/283-7b8c9947-18ab-4895-9283-04c93b6f7a46</a:t>
            </a:r>
            <a:endParaRPr lang="en-US" dirty="0" smtClean="0"/>
          </a:p>
          <a:p>
            <a:endParaRPr lang="en-US" dirty="0" smtClean="0"/>
          </a:p>
          <a:p>
            <a:r>
              <a:rPr lang="en-US" dirty="0" smtClean="0"/>
              <a:t>https://www.caaquebec.com/en/at-home/guides/your-healthy-home-guide/pesticides/ </a:t>
            </a:r>
          </a:p>
          <a:p>
            <a:endParaRPr lang="en-US"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defRPr/>
            </a:pPr>
            <a:r>
              <a:rPr lang="en-US" sz="1200" dirty="0" smtClean="0"/>
              <a:t>(https://www.jhsph.edu/news/news-releases/2018/study-lead-and-other-toxic-metals-found-in-e-cigarette-vapors.html) </a:t>
            </a:r>
          </a:p>
          <a:p>
            <a:pPr marL="228600" indent="-228600">
              <a:buAutoNum type="arabicPeriod"/>
            </a:pPr>
            <a:r>
              <a:rPr lang="en-US" sz="1200" dirty="0" smtClean="0"/>
              <a:t>Jensen, R. Paul, et al. "Hidden formaldehyde in e-cigarette aerosols." </a:t>
            </a:r>
            <a:r>
              <a:rPr lang="en-US" sz="1200" i="1" dirty="0" smtClean="0"/>
              <a:t>New England Journal of Medicine</a:t>
            </a:r>
            <a:r>
              <a:rPr lang="en-US" sz="1200" dirty="0" smtClean="0"/>
              <a:t> 372.4 (2015): 392-394.</a:t>
            </a:r>
          </a:p>
          <a:p>
            <a:pPr marL="228600" indent="-228600">
              <a:buAutoNum type="arabicPeriod"/>
            </a:pPr>
            <a:r>
              <a:rPr lang="en-US" sz="1200" dirty="0" err="1" smtClean="0"/>
              <a:t>Goel</a:t>
            </a:r>
            <a:r>
              <a:rPr lang="en-US" sz="1200" dirty="0" smtClean="0"/>
              <a:t>, </a:t>
            </a:r>
            <a:r>
              <a:rPr lang="en-US" sz="1200" dirty="0" err="1" smtClean="0"/>
              <a:t>Reema</a:t>
            </a:r>
            <a:r>
              <a:rPr lang="en-US" sz="1200" dirty="0" smtClean="0"/>
              <a:t>, et al. "Highly Reactive Free Radicals in Electronic Cigarette Aerosols." </a:t>
            </a:r>
            <a:r>
              <a:rPr lang="en-US" sz="1200" i="1" dirty="0" smtClean="0"/>
              <a:t>Chemical Research in Toxicology</a:t>
            </a:r>
            <a:r>
              <a:rPr lang="en-US" sz="1200" dirty="0" smtClean="0"/>
              <a:t> 28.9 (2015): 1675-1677.</a:t>
            </a:r>
          </a:p>
          <a:p>
            <a:pPr marL="228600" indent="-228600">
              <a:buAutoNum type="arabicPeriod"/>
            </a:pPr>
            <a:r>
              <a:rPr lang="en-US" sz="1200" dirty="0" smtClean="0"/>
              <a:t>Allen, Joseph G., et al. "Flavoring Chemicals in E-Cigarettes: </a:t>
            </a:r>
            <a:r>
              <a:rPr lang="en-US" sz="1200" dirty="0" err="1" smtClean="0"/>
              <a:t>Diacetyl</a:t>
            </a:r>
            <a:r>
              <a:rPr lang="en-US" sz="1200" dirty="0" smtClean="0"/>
              <a:t>, 2, 3-Pentanedione, and Acetoin in a Sample of 51 Products, Including Fruit-, Candy-, and Cocktail-Flavored E-Cigarettes." </a:t>
            </a:r>
            <a:r>
              <a:rPr lang="en-US" sz="1200" i="1" dirty="0" smtClean="0"/>
              <a:t>Environ Health </a:t>
            </a:r>
            <a:r>
              <a:rPr lang="en-US" sz="1200" i="1" dirty="0" err="1" smtClean="0"/>
              <a:t>Perspect</a:t>
            </a:r>
            <a:r>
              <a:rPr lang="en-US" sz="1200" dirty="0" smtClean="0"/>
              <a:t>(2015).</a:t>
            </a:r>
          </a:p>
          <a:p>
            <a:pPr marL="228600" indent="-228600">
              <a:buAutoNum type="arabicPeriod"/>
            </a:pPr>
            <a:r>
              <a:rPr lang="en-US" dirty="0" smtClean="0">
                <a:hlinkClick r:id="rId4"/>
              </a:rPr>
              <a:t>https://www.ncbi.nlm.nih.gov/pmc/articles/PMC5768608/</a:t>
            </a:r>
            <a:r>
              <a:rPr lang="en-US" dirty="0" smtClean="0"/>
              <a:t>))</a:t>
            </a:r>
            <a:endParaRPr lang="en-US" sz="1200" dirty="0" smtClean="0"/>
          </a:p>
          <a:p>
            <a:pPr marL="228600" indent="-228600">
              <a:buAutoNum type="arabicPeriod"/>
            </a:pPr>
            <a:endParaRPr lang="en-US" sz="1200" dirty="0" smtClean="0">
              <a:solidFill>
                <a:schemeClr val="bg1"/>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B3387D8-45A5-49EE-B105-69EA3E68F7DB}" type="slidenum">
              <a:rPr lang="en-US" smtClean="0"/>
              <a:t>29</a:t>
            </a:fld>
            <a:endParaRPr lang="en-US"/>
          </a:p>
        </p:txBody>
      </p:sp>
    </p:spTree>
    <p:extLst>
      <p:ext uri="{BB962C8B-B14F-4D97-AF65-F5344CB8AC3E}">
        <p14:creationId xmlns:p14="http://schemas.microsoft.com/office/powerpoint/2010/main" val="762117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What about 2</a:t>
            </a:r>
            <a:r>
              <a:rPr lang="en-US" baseline="30000" dirty="0"/>
              <a:t>nd</a:t>
            </a:r>
            <a:r>
              <a:rPr lang="en-US" dirty="0"/>
              <a:t> hand smoke? Or 2</a:t>
            </a:r>
            <a:r>
              <a:rPr lang="en-US" baseline="30000" dirty="0"/>
              <a:t>nd</a:t>
            </a:r>
            <a:r>
              <a:rPr lang="en-US" dirty="0"/>
              <a:t>-hand aerosol?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Research on what exactly is in e-cigarette emissions have shown some alarming results. They have</a:t>
            </a:r>
            <a:r>
              <a:rPr lang="en-US" baseline="0" dirty="0"/>
              <a:t> found not only nicotine, but formaldehyde, acetone, and acetaldehyde; these are all things that also exist in cigarette smoke. Yes, they are present in much smaller amounts than conventional cigarettes, but there are there and until we’ve had the time to see the long-terms effects, we can’t say that it’s in a “safe” amount.</a:t>
            </a:r>
          </a:p>
          <a:p>
            <a:endParaRPr lang="en-US" baseline="0" dirty="0"/>
          </a:p>
          <a:p>
            <a:r>
              <a:rPr lang="en-US" baseline="0" dirty="0"/>
              <a:t>-------</a:t>
            </a:r>
          </a:p>
          <a:p>
            <a:r>
              <a:rPr lang="en-US" dirty="0"/>
              <a:t>https://www.jhsph.edu/news/news-releases/2018/study-lead-and-other-toxic-metals-found-in-e-cigarette-vapors.html</a:t>
            </a:r>
          </a:p>
          <a:p>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sz="1200" dirty="0" err="1"/>
              <a:t>Schripp</a:t>
            </a:r>
            <a:r>
              <a:rPr lang="en-US" sz="1200" dirty="0"/>
              <a:t> T, </a:t>
            </a:r>
            <a:r>
              <a:rPr lang="en-US" sz="1200" dirty="0" err="1"/>
              <a:t>Markewitz</a:t>
            </a:r>
            <a:r>
              <a:rPr lang="en-US" sz="1200" dirty="0"/>
              <a:t> D, </a:t>
            </a:r>
            <a:r>
              <a:rPr lang="en-US" sz="1200" dirty="0" err="1"/>
              <a:t>Uhde</a:t>
            </a:r>
            <a:r>
              <a:rPr lang="en-US" sz="1200" dirty="0"/>
              <a:t> E, </a:t>
            </a:r>
            <a:r>
              <a:rPr lang="en-US" sz="1200" dirty="0" err="1"/>
              <a:t>Salthammer</a:t>
            </a:r>
            <a:r>
              <a:rPr lang="en-US" sz="1200" dirty="0"/>
              <a:t> T. 2013 “Does e-cigarette consumption cause passive vaping?” Indoor Air 23(1):25-31. </a:t>
            </a:r>
          </a:p>
          <a:p>
            <a:endParaRPr lang="en-US" dirty="0"/>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smtClean="0"/>
              <a:t>ALEX</a:t>
            </a:r>
          </a:p>
          <a:p>
            <a:pPr marL="0" marR="0" indent="0" algn="l" defTabSz="914400" rtl="0" eaLnBrk="1" fontAlgn="auto" latinLnBrk="0" hangingPunct="1">
              <a:lnSpc>
                <a:spcPct val="100000"/>
              </a:lnSpc>
              <a:spcBef>
                <a:spcPts val="0"/>
              </a:spcBef>
              <a:spcAft>
                <a:spcPts val="0"/>
              </a:spcAft>
              <a:buClrTx/>
              <a:buSzTx/>
              <a:buFontTx/>
              <a:buNone/>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en-US" dirty="0" smtClean="0"/>
              <a:t>Last </a:t>
            </a:r>
            <a:r>
              <a:rPr lang="en-US" dirty="0"/>
              <a:t>public health issue. </a:t>
            </a:r>
          </a:p>
          <a:p>
            <a:pPr marL="0" marR="0" indent="0" algn="l" defTabSz="914400" rtl="0" eaLnBrk="1" fontAlgn="auto" latinLnBrk="0" hangingPunct="1">
              <a:lnSpc>
                <a:spcPct val="100000"/>
              </a:lnSpc>
              <a:spcBef>
                <a:spcPts val="0"/>
              </a:spcBef>
              <a:spcAft>
                <a:spcPts val="0"/>
              </a:spcAft>
              <a:buClrTx/>
              <a:buSzTx/>
              <a:buFontTx/>
              <a:buNone/>
              <a:defRPr/>
            </a:pPr>
            <a:r>
              <a:rPr lang="en-US" dirty="0"/>
              <a:t>Substantial</a:t>
            </a:r>
            <a:r>
              <a:rPr lang="en-US" baseline="0" dirty="0"/>
              <a:t> anecdotal support for e-cigs as cessation tool, but not enough research evidence to support the use of these devices as cessation tools. Even if they may be effective as cessation tools for some or all, they are still gateway tools/risky for youth. Thus need to approach with caution. </a:t>
            </a:r>
          </a:p>
          <a:p>
            <a:pPr marL="0" marR="0" indent="0" algn="l" defTabSz="914400" rtl="0" eaLnBrk="1" fontAlgn="auto" latinLnBrk="0" hangingPunct="1">
              <a:lnSpc>
                <a:spcPct val="100000"/>
              </a:lnSpc>
              <a:spcBef>
                <a:spcPts val="0"/>
              </a:spcBef>
              <a:spcAft>
                <a:spcPts val="0"/>
              </a:spcAft>
              <a:buClrTx/>
              <a:buSzTx/>
              <a:buFontTx/>
              <a:buNone/>
              <a:defRPr/>
            </a:pPr>
            <a:endParaRPr lang="en-US" dirty="0"/>
          </a:p>
          <a:p>
            <a:pPr marL="0" marR="0" indent="0" algn="l" defTabSz="914400" rtl="0" eaLnBrk="1" fontAlgn="auto" latinLnBrk="0" hangingPunct="1">
              <a:lnSpc>
                <a:spcPct val="100000"/>
              </a:lnSpc>
              <a:spcBef>
                <a:spcPts val="0"/>
              </a:spcBef>
              <a:spcAft>
                <a:spcPts val="0"/>
              </a:spcAft>
              <a:buClrTx/>
              <a:buSzTx/>
              <a:buFontTx/>
              <a:buNone/>
              <a:defRPr/>
            </a:pPr>
            <a:r>
              <a:rPr lang="en-US" dirty="0"/>
              <a:t>Despite claims that vaping devices can be used as</a:t>
            </a:r>
            <a:r>
              <a:rPr lang="en-US" baseline="0" dirty="0"/>
              <a:t> a smoking cessation device, there is not actually sufficient evidence to support that. Evidence is honestly, at this point, pretty unclear on this. But for now, just know that vaping devices are not approved by the FDA as an effective tobacco cessation method. </a:t>
            </a:r>
            <a:endParaRPr lang="en-US" dirty="0"/>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Leads to nicotine addiction in youth </a:t>
            </a:r>
            <a:r>
              <a:rPr lang="en-US" dirty="0" smtClean="0">
                <a:sym typeface="Wingdings" panose="05000000000000000000" pitchFamily="2" charset="2"/>
              </a:rPr>
              <a:t> emphasize this point more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en-US" baseline="0" dirty="0" smtClean="0"/>
              <a:t>In one recent study, 9</a:t>
            </a:r>
            <a:r>
              <a:rPr lang="en-US" baseline="30000" dirty="0" smtClean="0"/>
              <a:t>th</a:t>
            </a:r>
            <a:r>
              <a:rPr lang="en-US" baseline="0" dirty="0" smtClean="0"/>
              <a:t> grade students using e-cigs were 3x more likely than their non e-cig using peers to have started using some other form of tobacco over the course of that year. 12</a:t>
            </a:r>
            <a:r>
              <a:rPr lang="en-US" baseline="30000" dirty="0" smtClean="0"/>
              <a:t>th</a:t>
            </a:r>
            <a:r>
              <a:rPr lang="en-US" baseline="0" dirty="0" smtClean="0"/>
              <a:t> grade students were 4 times more likely.</a:t>
            </a:r>
          </a:p>
          <a:p>
            <a:pPr marL="0" marR="0" indent="0" algn="l" defTabSz="914400" rtl="0" eaLnBrk="1" fontAlgn="auto" latinLnBrk="0" hangingPunct="1">
              <a:lnSpc>
                <a:spcPct val="100000"/>
              </a:lnSpc>
              <a:spcBef>
                <a:spcPts val="0"/>
              </a:spcBef>
              <a:spcAft>
                <a:spcPts val="0"/>
              </a:spcAft>
              <a:buClrTx/>
              <a:buSzTx/>
              <a:buFontTx/>
              <a:buNone/>
              <a:defRPr/>
            </a:pPr>
            <a:endParaRPr lang="en-US" baseline="0" dirty="0" smtClean="0"/>
          </a:p>
          <a:p>
            <a:r>
              <a:rPr lang="en-US" baseline="0" dirty="0" smtClean="0"/>
              <a:t>NOTES:</a:t>
            </a:r>
          </a:p>
          <a:p>
            <a:r>
              <a:rPr lang="en-US" baseline="0" dirty="0" smtClean="0"/>
              <a:t>The Leventhal study took place in Los Angeles, CA with 9</a:t>
            </a:r>
            <a:r>
              <a:rPr lang="en-US" baseline="30000" dirty="0" smtClean="0"/>
              <a:t>th</a:t>
            </a:r>
            <a:r>
              <a:rPr lang="en-US" baseline="0" dirty="0" smtClean="0"/>
              <a:t> graders from many backgrounds. Their analysis controls for the various other influencing factors on tobacco use (parental use, socio-economic status, </a:t>
            </a:r>
            <a:r>
              <a:rPr lang="en-US" baseline="0" dirty="0" err="1" smtClean="0"/>
              <a:t>etc</a:t>
            </a:r>
            <a:r>
              <a:rPr lang="en-US" baseline="0" dirty="0" smtClean="0"/>
              <a:t>).</a:t>
            </a:r>
          </a:p>
          <a:p>
            <a:endParaRPr lang="en-US" baseline="0" dirty="0" smtClean="0"/>
          </a:p>
          <a:p>
            <a:r>
              <a:rPr lang="en-US" baseline="0" dirty="0" smtClean="0"/>
              <a:t>The </a:t>
            </a:r>
            <a:r>
              <a:rPr lang="en-US" baseline="0" dirty="0" err="1" smtClean="0"/>
              <a:t>Primack</a:t>
            </a:r>
            <a:r>
              <a:rPr lang="en-US" baseline="0" dirty="0" smtClean="0"/>
              <a:t> study took place in Connecticut and the initial group of students were those who were identified as not having any outside risk-factors for smoking initiation. This group also had a VERY small sample size of e-cig users at the start, so the results (8x more likely) may not be very robust. It is not overly generalizable given the population they started with, especially to low-income communities.</a:t>
            </a:r>
          </a:p>
          <a:p>
            <a:endParaRPr lang="en-US" baseline="0" dirty="0" smtClean="0"/>
          </a:p>
          <a:p>
            <a:endParaRPr lang="en-US" baseline="0" dirty="0" smtClean="0"/>
          </a:p>
          <a:p>
            <a:pPr marL="228600" lvl="1" indent="-228600">
              <a:buFont typeface="+mj-lt"/>
              <a:buAutoNum type="arabicPeriod"/>
            </a:pPr>
            <a:r>
              <a:rPr lang="en-US" sz="700" dirty="0" smtClean="0">
                <a:solidFill>
                  <a:schemeClr val="bg1"/>
                </a:solidFill>
              </a:rPr>
              <a:t>Wills, Thomas A., et al. "E-cigarette use and willingness to smoke: a sample of adolescent non-smokers." </a:t>
            </a:r>
            <a:r>
              <a:rPr lang="en-US" sz="700" i="1" dirty="0" smtClean="0">
                <a:solidFill>
                  <a:schemeClr val="bg1"/>
                </a:solidFill>
              </a:rPr>
              <a:t>Tobacco control</a:t>
            </a:r>
            <a:r>
              <a:rPr lang="en-US" sz="700" dirty="0" smtClean="0">
                <a:solidFill>
                  <a:schemeClr val="bg1"/>
                </a:solidFill>
              </a:rPr>
              <a:t> (2015): tobaccocontrol-2015.</a:t>
            </a:r>
          </a:p>
          <a:p>
            <a:pPr marL="228600" lvl="1" indent="-228600">
              <a:buFont typeface="+mj-lt"/>
              <a:buAutoNum type="arabicPeriod"/>
            </a:pPr>
            <a:r>
              <a:rPr lang="en-US" sz="700" dirty="0" smtClean="0">
                <a:solidFill>
                  <a:schemeClr val="bg1"/>
                </a:solidFill>
              </a:rPr>
              <a:t>Leventhal, Adam M., et al. "Association of electronic cigarette use with initiation of combustible tobacco product smoking in early adolescence." </a:t>
            </a:r>
            <a:r>
              <a:rPr lang="en-US" sz="700" i="1" dirty="0" smtClean="0">
                <a:solidFill>
                  <a:schemeClr val="bg1"/>
                </a:solidFill>
              </a:rPr>
              <a:t>Jama</a:t>
            </a:r>
            <a:r>
              <a:rPr lang="en-US" sz="700" dirty="0" smtClean="0">
                <a:solidFill>
                  <a:schemeClr val="bg1"/>
                </a:solidFill>
              </a:rPr>
              <a:t>314.7 (2015): 700-707.</a:t>
            </a:r>
          </a:p>
          <a:p>
            <a:pPr marL="228600" lvl="1" indent="-228600">
              <a:buFont typeface="+mj-lt"/>
              <a:buAutoNum type="arabicPeriod"/>
            </a:pPr>
            <a:r>
              <a:rPr lang="en-US" sz="700" dirty="0" err="1" smtClean="0">
                <a:solidFill>
                  <a:schemeClr val="bg1"/>
                </a:solidFill>
              </a:rPr>
              <a:t>Primack</a:t>
            </a:r>
            <a:r>
              <a:rPr lang="en-US" sz="700" dirty="0" smtClean="0">
                <a:solidFill>
                  <a:schemeClr val="bg1"/>
                </a:solidFill>
              </a:rPr>
              <a:t>, Brian A., et al. "Progression to traditional cigarette smoking after electronic cigarette use among US adolescents and young adults." </a:t>
            </a:r>
            <a:r>
              <a:rPr lang="en-US" sz="700" i="1" dirty="0" smtClean="0">
                <a:solidFill>
                  <a:schemeClr val="bg1"/>
                </a:solidFill>
              </a:rPr>
              <a:t>JAMA pediatrics</a:t>
            </a:r>
            <a:r>
              <a:rPr lang="en-US" sz="700" dirty="0" smtClean="0">
                <a:solidFill>
                  <a:schemeClr val="bg1"/>
                </a:solidFill>
              </a:rPr>
              <a:t> 169.11 (2015): 1018-1023.</a:t>
            </a:r>
          </a:p>
          <a:p>
            <a:pPr marL="228600" lvl="1" indent="-228600">
              <a:buFont typeface="+mj-lt"/>
              <a:buAutoNum type="arabicPeriod"/>
            </a:pPr>
            <a:r>
              <a:rPr lang="en-US" sz="700" dirty="0" err="1" smtClean="0">
                <a:solidFill>
                  <a:schemeClr val="bg1"/>
                </a:solidFill>
              </a:rPr>
              <a:t>McMillen</a:t>
            </a:r>
            <a:r>
              <a:rPr lang="en-US" sz="700" dirty="0" smtClean="0">
                <a:solidFill>
                  <a:schemeClr val="bg1"/>
                </a:solidFill>
              </a:rPr>
              <a:t>, R.C. </a:t>
            </a:r>
            <a:r>
              <a:rPr lang="en-US" sz="700" i="1" dirty="0" smtClean="0">
                <a:solidFill>
                  <a:schemeClr val="bg1"/>
                </a:solidFill>
              </a:rPr>
              <a:t>et al</a:t>
            </a:r>
            <a:r>
              <a:rPr lang="en-US" sz="700" dirty="0" smtClean="0">
                <a:solidFill>
                  <a:schemeClr val="bg1"/>
                </a:solidFill>
              </a:rPr>
              <a:t>. 2014. “Trends in Electronic Cigarette Use Among U.S. Adults: Use is Increasing in Both Smokers and Nonsmokers” Nicotine Tobacco Research </a:t>
            </a:r>
          </a:p>
          <a:p>
            <a:pPr marL="228600" lvl="1" indent="-228600">
              <a:buFont typeface="+mj-lt"/>
              <a:buAutoNum type="arabicPeriod"/>
            </a:pPr>
            <a:r>
              <a:rPr lang="en-US" sz="700" dirty="0" err="1" smtClean="0">
                <a:solidFill>
                  <a:schemeClr val="bg1"/>
                </a:solidFill>
                <a:latin typeface="Arial" panose="020B0604020202020204" pitchFamily="34" charset="0"/>
                <a:cs typeface="Arial" panose="020B0604020202020204" pitchFamily="34" charset="0"/>
              </a:rPr>
              <a:t>Miech</a:t>
            </a:r>
            <a:r>
              <a:rPr lang="en-US" sz="700" dirty="0" smtClean="0">
                <a:solidFill>
                  <a:schemeClr val="bg1"/>
                </a:solidFill>
                <a:latin typeface="Arial" panose="020B0604020202020204" pitchFamily="34" charset="0"/>
                <a:cs typeface="Arial" panose="020B0604020202020204" pitchFamily="34" charset="0"/>
              </a:rPr>
              <a:t>, R. et al. (2017) “E-cigarette use as a predictor of cigarette smoking: results from a 1-year </a:t>
            </a:r>
            <a:r>
              <a:rPr lang="en-US" sz="700" dirty="0" err="1" smtClean="0">
                <a:solidFill>
                  <a:schemeClr val="bg1"/>
                </a:solidFill>
                <a:latin typeface="Arial" panose="020B0604020202020204" pitchFamily="34" charset="0"/>
                <a:cs typeface="Arial" panose="020B0604020202020204" pitchFamily="34" charset="0"/>
              </a:rPr>
              <a:t>followup</a:t>
            </a:r>
            <a:r>
              <a:rPr lang="en-US" sz="700" dirty="0" smtClean="0">
                <a:solidFill>
                  <a:schemeClr val="bg1"/>
                </a:solidFill>
                <a:latin typeface="Arial" panose="020B0604020202020204" pitchFamily="34" charset="0"/>
                <a:cs typeface="Arial" panose="020B0604020202020204" pitchFamily="34" charset="0"/>
              </a:rPr>
              <a:t> of a national sample of 12 grade students” </a:t>
            </a:r>
            <a:r>
              <a:rPr lang="en-US" sz="700" i="1" dirty="0" smtClean="0">
                <a:solidFill>
                  <a:schemeClr val="bg1"/>
                </a:solidFill>
                <a:latin typeface="Arial" panose="020B0604020202020204" pitchFamily="34" charset="0"/>
                <a:cs typeface="Arial" panose="020B0604020202020204" pitchFamily="34" charset="0"/>
              </a:rPr>
              <a:t>Tobacco Control</a:t>
            </a:r>
            <a:endParaRPr lang="en-US" sz="700" dirty="0" smtClean="0">
              <a:solidFill>
                <a:schemeClr val="bg1"/>
              </a:solidFill>
              <a:latin typeface="Arial" panose="020B0604020202020204" pitchFamily="34" charset="0"/>
              <a:cs typeface="Arial" panose="020B0604020202020204" pitchFamily="34"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32</a:t>
            </a:fld>
            <a:endParaRPr lang="en-US"/>
          </a:p>
        </p:txBody>
      </p:sp>
    </p:spTree>
    <p:extLst>
      <p:ext uri="{BB962C8B-B14F-4D97-AF65-F5344CB8AC3E}">
        <p14:creationId xmlns:p14="http://schemas.microsoft.com/office/powerpoint/2010/main" val="418250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LOT of information, could talk for hours. Going to stick to the basics, but there’s still a lot. Please feel free to interrupt me with any burning questions, but let’s try to hold as many as possible to the end so that we cover everything I have for you. </a:t>
            </a:r>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smtClean="0"/>
              <a:t>Leads to nicotine addiction in youth </a:t>
            </a:r>
            <a:r>
              <a:rPr lang="en-US" dirty="0" smtClean="0">
                <a:sym typeface="Wingdings" panose="05000000000000000000" pitchFamily="2" charset="2"/>
              </a:rPr>
              <a:t> emphasize this point more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en-US" baseline="0" dirty="0" smtClean="0"/>
              <a:t>In one recent study, 9</a:t>
            </a:r>
            <a:r>
              <a:rPr lang="en-US" baseline="30000" dirty="0" smtClean="0"/>
              <a:t>th</a:t>
            </a:r>
            <a:r>
              <a:rPr lang="en-US" baseline="0" dirty="0" smtClean="0"/>
              <a:t> grade students using e-cigs were 3x more likely than their non e-cig using peers to have started using some other form of tobacco over the course of that year. 12</a:t>
            </a:r>
            <a:r>
              <a:rPr lang="en-US" baseline="30000" dirty="0" smtClean="0"/>
              <a:t>th</a:t>
            </a:r>
            <a:r>
              <a:rPr lang="en-US" baseline="0" dirty="0" smtClean="0"/>
              <a:t> grade students were 4 times more likely.</a:t>
            </a:r>
          </a:p>
          <a:p>
            <a:pPr marL="0" marR="0" indent="0" algn="l" defTabSz="914400" rtl="0" eaLnBrk="1" fontAlgn="auto" latinLnBrk="0" hangingPunct="1">
              <a:lnSpc>
                <a:spcPct val="100000"/>
              </a:lnSpc>
              <a:spcBef>
                <a:spcPts val="0"/>
              </a:spcBef>
              <a:spcAft>
                <a:spcPts val="0"/>
              </a:spcAft>
              <a:buClrTx/>
              <a:buSzTx/>
              <a:buFontTx/>
              <a:buNone/>
              <a:defRPr/>
            </a:pPr>
            <a:endParaRPr lang="en-US" baseline="0" dirty="0" smtClean="0"/>
          </a:p>
          <a:p>
            <a:r>
              <a:rPr lang="en-US" baseline="0" dirty="0" smtClean="0"/>
              <a:t>NOTES:</a:t>
            </a:r>
          </a:p>
          <a:p>
            <a:r>
              <a:rPr lang="en-US" baseline="0" dirty="0" smtClean="0"/>
              <a:t>The Leventhal study took place in Los Angeles, CA with 9</a:t>
            </a:r>
            <a:r>
              <a:rPr lang="en-US" baseline="30000" dirty="0" smtClean="0"/>
              <a:t>th</a:t>
            </a:r>
            <a:r>
              <a:rPr lang="en-US" baseline="0" dirty="0" smtClean="0"/>
              <a:t> graders from many backgrounds. Their analysis controls for the various other influencing factors on tobacco use (parental use, socio-economic status, </a:t>
            </a:r>
            <a:r>
              <a:rPr lang="en-US" baseline="0" dirty="0" err="1" smtClean="0"/>
              <a:t>etc</a:t>
            </a:r>
            <a:r>
              <a:rPr lang="en-US" baseline="0" dirty="0" smtClean="0"/>
              <a:t>).</a:t>
            </a:r>
          </a:p>
          <a:p>
            <a:endParaRPr lang="en-US" baseline="0" dirty="0" smtClean="0"/>
          </a:p>
          <a:p>
            <a:r>
              <a:rPr lang="en-US" baseline="0" dirty="0" smtClean="0"/>
              <a:t>The </a:t>
            </a:r>
            <a:r>
              <a:rPr lang="en-US" baseline="0" dirty="0" err="1" smtClean="0"/>
              <a:t>Primack</a:t>
            </a:r>
            <a:r>
              <a:rPr lang="en-US" baseline="0" dirty="0" smtClean="0"/>
              <a:t> study took place in Connecticut and the initial group of students were those who were identified as not having any outside risk-factors for smoking initiation. This group also had a VERY small sample size of e-cig users at the start, so the results (8x more likely) may not be very robust. It is not overly generalizable given the population they started with, especially to low-income communities.</a:t>
            </a:r>
          </a:p>
          <a:p>
            <a:endParaRPr lang="en-US" baseline="0" dirty="0" smtClean="0"/>
          </a:p>
          <a:p>
            <a:endParaRPr lang="en-US" baseline="0" dirty="0" smtClean="0"/>
          </a:p>
          <a:p>
            <a:pPr marL="228600" lvl="1" indent="-228600">
              <a:buFont typeface="+mj-lt"/>
              <a:buAutoNum type="arabicPeriod"/>
            </a:pPr>
            <a:r>
              <a:rPr lang="en-US" sz="700" dirty="0" smtClean="0">
                <a:solidFill>
                  <a:schemeClr val="bg1"/>
                </a:solidFill>
              </a:rPr>
              <a:t>Wills, Thomas A., et al. "E-cigarette use and willingness to smoke: a sample of adolescent non-smokers." </a:t>
            </a:r>
            <a:r>
              <a:rPr lang="en-US" sz="700" i="1" dirty="0" smtClean="0">
                <a:solidFill>
                  <a:schemeClr val="bg1"/>
                </a:solidFill>
              </a:rPr>
              <a:t>Tobacco control</a:t>
            </a:r>
            <a:r>
              <a:rPr lang="en-US" sz="700" dirty="0" smtClean="0">
                <a:solidFill>
                  <a:schemeClr val="bg1"/>
                </a:solidFill>
              </a:rPr>
              <a:t> (2015): tobaccocontrol-2015.</a:t>
            </a:r>
          </a:p>
          <a:p>
            <a:pPr marL="228600" lvl="1" indent="-228600">
              <a:buFont typeface="+mj-lt"/>
              <a:buAutoNum type="arabicPeriod"/>
            </a:pPr>
            <a:r>
              <a:rPr lang="en-US" sz="700" dirty="0" smtClean="0">
                <a:solidFill>
                  <a:schemeClr val="bg1"/>
                </a:solidFill>
              </a:rPr>
              <a:t>Leventhal, Adam M., et al. "Association of electronic cigarette use with initiation of combustible tobacco product smoking in early adolescence." </a:t>
            </a:r>
            <a:r>
              <a:rPr lang="en-US" sz="700" i="1" dirty="0" smtClean="0">
                <a:solidFill>
                  <a:schemeClr val="bg1"/>
                </a:solidFill>
              </a:rPr>
              <a:t>Jama</a:t>
            </a:r>
            <a:r>
              <a:rPr lang="en-US" sz="700" dirty="0" smtClean="0">
                <a:solidFill>
                  <a:schemeClr val="bg1"/>
                </a:solidFill>
              </a:rPr>
              <a:t>314.7 (2015): 700-707.</a:t>
            </a:r>
          </a:p>
          <a:p>
            <a:pPr marL="228600" lvl="1" indent="-228600">
              <a:buFont typeface="+mj-lt"/>
              <a:buAutoNum type="arabicPeriod"/>
            </a:pPr>
            <a:r>
              <a:rPr lang="en-US" sz="700" dirty="0" err="1" smtClean="0">
                <a:solidFill>
                  <a:schemeClr val="bg1"/>
                </a:solidFill>
              </a:rPr>
              <a:t>Primack</a:t>
            </a:r>
            <a:r>
              <a:rPr lang="en-US" sz="700" dirty="0" smtClean="0">
                <a:solidFill>
                  <a:schemeClr val="bg1"/>
                </a:solidFill>
              </a:rPr>
              <a:t>, Brian A., et al. "Progression to traditional cigarette smoking after electronic cigarette use among US adolescents and young adults." </a:t>
            </a:r>
            <a:r>
              <a:rPr lang="en-US" sz="700" i="1" dirty="0" smtClean="0">
                <a:solidFill>
                  <a:schemeClr val="bg1"/>
                </a:solidFill>
              </a:rPr>
              <a:t>JAMA pediatrics</a:t>
            </a:r>
            <a:r>
              <a:rPr lang="en-US" sz="700" dirty="0" smtClean="0">
                <a:solidFill>
                  <a:schemeClr val="bg1"/>
                </a:solidFill>
              </a:rPr>
              <a:t> 169.11 (2015): 1018-1023.</a:t>
            </a:r>
          </a:p>
          <a:p>
            <a:pPr marL="228600" lvl="1" indent="-228600">
              <a:buFont typeface="+mj-lt"/>
              <a:buAutoNum type="arabicPeriod"/>
            </a:pPr>
            <a:r>
              <a:rPr lang="en-US" sz="700" dirty="0" err="1" smtClean="0">
                <a:solidFill>
                  <a:schemeClr val="bg1"/>
                </a:solidFill>
              </a:rPr>
              <a:t>McMillen</a:t>
            </a:r>
            <a:r>
              <a:rPr lang="en-US" sz="700" dirty="0" smtClean="0">
                <a:solidFill>
                  <a:schemeClr val="bg1"/>
                </a:solidFill>
              </a:rPr>
              <a:t>, R.C. </a:t>
            </a:r>
            <a:r>
              <a:rPr lang="en-US" sz="700" i="1" dirty="0" smtClean="0">
                <a:solidFill>
                  <a:schemeClr val="bg1"/>
                </a:solidFill>
              </a:rPr>
              <a:t>et al</a:t>
            </a:r>
            <a:r>
              <a:rPr lang="en-US" sz="700" dirty="0" smtClean="0">
                <a:solidFill>
                  <a:schemeClr val="bg1"/>
                </a:solidFill>
              </a:rPr>
              <a:t>. 2014. “Trends in Electronic Cigarette Use Among U.S. Adults: Use is Increasing in Both Smokers and Nonsmokers” Nicotine Tobacco Research </a:t>
            </a:r>
          </a:p>
          <a:p>
            <a:pPr marL="228600" lvl="1" indent="-228600">
              <a:buFont typeface="+mj-lt"/>
              <a:buAutoNum type="arabicPeriod"/>
            </a:pPr>
            <a:r>
              <a:rPr lang="en-US" sz="700" dirty="0" err="1" smtClean="0">
                <a:solidFill>
                  <a:schemeClr val="bg1"/>
                </a:solidFill>
                <a:latin typeface="Arial" panose="020B0604020202020204" pitchFamily="34" charset="0"/>
                <a:cs typeface="Arial" panose="020B0604020202020204" pitchFamily="34" charset="0"/>
              </a:rPr>
              <a:t>Miech</a:t>
            </a:r>
            <a:r>
              <a:rPr lang="en-US" sz="700" dirty="0" smtClean="0">
                <a:solidFill>
                  <a:schemeClr val="bg1"/>
                </a:solidFill>
                <a:latin typeface="Arial" panose="020B0604020202020204" pitchFamily="34" charset="0"/>
                <a:cs typeface="Arial" panose="020B0604020202020204" pitchFamily="34" charset="0"/>
              </a:rPr>
              <a:t>, R. et al. (2017) “E-cigarette use as a predictor of cigarette smoking: results from a 1-year </a:t>
            </a:r>
            <a:r>
              <a:rPr lang="en-US" sz="700" dirty="0" err="1" smtClean="0">
                <a:solidFill>
                  <a:schemeClr val="bg1"/>
                </a:solidFill>
                <a:latin typeface="Arial" panose="020B0604020202020204" pitchFamily="34" charset="0"/>
                <a:cs typeface="Arial" panose="020B0604020202020204" pitchFamily="34" charset="0"/>
              </a:rPr>
              <a:t>followup</a:t>
            </a:r>
            <a:r>
              <a:rPr lang="en-US" sz="700" dirty="0" smtClean="0">
                <a:solidFill>
                  <a:schemeClr val="bg1"/>
                </a:solidFill>
                <a:latin typeface="Arial" panose="020B0604020202020204" pitchFamily="34" charset="0"/>
                <a:cs typeface="Arial" panose="020B0604020202020204" pitchFamily="34" charset="0"/>
              </a:rPr>
              <a:t> of a national sample of 12 grade students” </a:t>
            </a:r>
            <a:r>
              <a:rPr lang="en-US" sz="700" i="1" dirty="0" smtClean="0">
                <a:solidFill>
                  <a:schemeClr val="bg1"/>
                </a:solidFill>
                <a:latin typeface="Arial" panose="020B0604020202020204" pitchFamily="34" charset="0"/>
                <a:cs typeface="Arial" panose="020B0604020202020204" pitchFamily="34" charset="0"/>
              </a:rPr>
              <a:t>Tobacco Control</a:t>
            </a:r>
            <a:endParaRPr lang="en-US" sz="700" dirty="0" smtClean="0">
              <a:solidFill>
                <a:schemeClr val="bg1"/>
              </a:solidFill>
              <a:latin typeface="Arial" panose="020B0604020202020204" pitchFamily="34" charset="0"/>
              <a:cs typeface="Arial" panose="020B0604020202020204" pitchFamily="34"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33</a:t>
            </a:fld>
            <a:endParaRPr lang="en-US"/>
          </a:p>
        </p:txBody>
      </p:sp>
    </p:spTree>
    <p:extLst>
      <p:ext uri="{BB962C8B-B14F-4D97-AF65-F5344CB8AC3E}">
        <p14:creationId xmlns:p14="http://schemas.microsoft.com/office/powerpoint/2010/main" val="4183890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JARED</a:t>
            </a:r>
            <a:endParaRPr lang="en-US" b="1" dirty="0"/>
          </a:p>
        </p:txBody>
      </p:sp>
      <p:sp>
        <p:nvSpPr>
          <p:cNvPr id="4" name="Slide Number Placeholder 3"/>
          <p:cNvSpPr>
            <a:spLocks noGrp="1"/>
          </p:cNvSpPr>
          <p:nvPr>
            <p:ph type="sldNum" sz="quarter" idx="10"/>
          </p:nvPr>
        </p:nvSpPr>
        <p:spPr/>
        <p:txBody>
          <a:bodyPr/>
          <a:lstStyle/>
          <a:p>
            <a:fld id="{0B3387D8-45A5-49EE-B105-69EA3E68F7DB}" type="slidenum">
              <a:rPr lang="en-US" smtClean="0"/>
              <a:t>34</a:t>
            </a:fld>
            <a:endParaRPr lang="en-US"/>
          </a:p>
        </p:txBody>
      </p:sp>
    </p:spTree>
    <p:extLst>
      <p:ext uri="{BB962C8B-B14F-4D97-AF65-F5344CB8AC3E}">
        <p14:creationId xmlns:p14="http://schemas.microsoft.com/office/powerpoint/2010/main" val="32564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Our data tells many possible stories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11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Awareness of poison centers may change</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05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Not for Kids Logo (cannabis edibles)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11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Access or awareness of a substance might change</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05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Cannabis legality, vape device prevalence, etc.</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11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Large-scale stressors or traumas can occur</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05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COVID-19 </a:t>
            </a:r>
            <a:r>
              <a:rPr kumimoji="0" lang="en-US" sz="105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 increased stress/isolation  substance use as coping</a:t>
            </a:r>
          </a:p>
          <a:p>
            <a:endParaRPr lang="en-US" sz="700" dirty="0"/>
          </a:p>
        </p:txBody>
      </p:sp>
      <p:sp>
        <p:nvSpPr>
          <p:cNvPr id="4" name="Slide Number Placeholder 3"/>
          <p:cNvSpPr>
            <a:spLocks noGrp="1"/>
          </p:cNvSpPr>
          <p:nvPr>
            <p:ph type="sldNum" sz="quarter" idx="10"/>
          </p:nvPr>
        </p:nvSpPr>
        <p:spPr/>
        <p:txBody>
          <a:bodyPr/>
          <a:lstStyle/>
          <a:p>
            <a:fld id="{74CE09CE-E4D0-43C6-A255-C535D7F4CD90}" type="slidenum">
              <a:rPr lang="en-US" smtClean="0"/>
              <a:t>35</a:t>
            </a:fld>
            <a:endParaRPr lang="en-US"/>
          </a:p>
        </p:txBody>
      </p:sp>
    </p:spTree>
    <p:extLst>
      <p:ext uri="{BB962C8B-B14F-4D97-AF65-F5344CB8AC3E}">
        <p14:creationId xmlns:p14="http://schemas.microsoft.com/office/powerpoint/2010/main" val="911482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Speaking</a:t>
            </a:r>
            <a:r>
              <a:rPr lang="en-US" b="1" i="1" baseline="0" dirty="0" smtClean="0"/>
              <a:t> ideas:</a:t>
            </a:r>
          </a:p>
          <a:p>
            <a:pPr marL="171450" indent="-171450">
              <a:buFont typeface="Arial" panose="020B0604020202020204" pitchFamily="34" charset="0"/>
              <a:buChar char="•"/>
            </a:pPr>
            <a:r>
              <a:rPr lang="en-US" b="0" i="0" dirty="0" smtClean="0"/>
              <a:t>PC</a:t>
            </a:r>
            <a:r>
              <a:rPr lang="en-US" b="0" i="0" baseline="0" dirty="0" smtClean="0"/>
              <a:t> Exposures occur when someone is scared that a poisoning has happened, and thus can reflect more alarming exposures</a:t>
            </a:r>
          </a:p>
          <a:p>
            <a:pPr marL="171450" indent="-171450">
              <a:buFont typeface="Arial" panose="020B0604020202020204" pitchFamily="34" charset="0"/>
              <a:buChar char="•"/>
            </a:pPr>
            <a:r>
              <a:rPr lang="en-US" b="0" i="0" baseline="0" dirty="0" smtClean="0"/>
              <a:t>While we are discussing the potential for clinical severity of nicotine, our total numbers for nicotine exposure are significantly lower than many of our other calls </a:t>
            </a:r>
            <a:r>
              <a:rPr lang="en-US" b="0" i="1" baseline="0" dirty="0" smtClean="0"/>
              <a:t>(could give example of over-the-counter meds)</a:t>
            </a:r>
            <a:endParaRPr lang="en-US" b="0" i="0" baseline="0" dirty="0" smtClean="0"/>
          </a:p>
          <a:p>
            <a:pPr marL="171450" lvl="0" indent="-171450">
              <a:buFont typeface="Arial" panose="020B0604020202020204" pitchFamily="34" charset="0"/>
              <a:buChar char="•"/>
            </a:pPr>
            <a:endParaRPr lang="en-US" b="0" i="0" dirty="0" smtClean="0"/>
          </a:p>
          <a:p>
            <a:endParaRPr lang="en-US" b="1" dirty="0" smtClean="0"/>
          </a:p>
          <a:p>
            <a:r>
              <a:rPr lang="en-US" b="1" dirty="0" smtClean="0"/>
              <a:t>Source</a:t>
            </a:r>
            <a:r>
              <a:rPr lang="en-US" b="1" dirty="0"/>
              <a:t>:</a:t>
            </a:r>
            <a:endParaRPr lang="en-US" b="0" dirty="0"/>
          </a:p>
          <a:p>
            <a:pPr marL="171450" indent="-171450">
              <a:buFont typeface="Arial" panose="020B0604020202020204" pitchFamily="34" charset="0"/>
              <a:buChar char="•"/>
            </a:pPr>
            <a:r>
              <a:rPr lang="en-US" b="0" dirty="0"/>
              <a:t>https://www.wapc.org/ </a:t>
            </a:r>
          </a:p>
          <a:p>
            <a:endParaRPr lang="en-US" dirty="0"/>
          </a:p>
        </p:txBody>
      </p:sp>
      <p:sp>
        <p:nvSpPr>
          <p:cNvPr id="4" name="Slide Number Placeholder 3"/>
          <p:cNvSpPr>
            <a:spLocks noGrp="1"/>
          </p:cNvSpPr>
          <p:nvPr>
            <p:ph type="sldNum" sz="quarter" idx="10"/>
          </p:nvPr>
        </p:nvSpPr>
        <p:spPr/>
        <p:txBody>
          <a:bodyPr/>
          <a:lstStyle/>
          <a:p>
            <a:fld id="{0B3387D8-45A5-49EE-B105-69EA3E68F7DB}" type="slidenum">
              <a:rPr lang="en-US" smtClean="0"/>
              <a:t>36</a:t>
            </a:fld>
            <a:endParaRPr lang="en-US"/>
          </a:p>
        </p:txBody>
      </p:sp>
    </p:spTree>
    <p:extLst>
      <p:ext uri="{BB962C8B-B14F-4D97-AF65-F5344CB8AC3E}">
        <p14:creationId xmlns:p14="http://schemas.microsoft.com/office/powerpoint/2010/main" val="1367945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endParaRPr lang="en-US" b="0" dirty="0"/>
          </a:p>
          <a:p>
            <a:pPr marL="171450" indent="-171450">
              <a:buFont typeface="Arial" panose="020B0604020202020204" pitchFamily="34" charset="0"/>
              <a:buChar char="•"/>
            </a:pPr>
            <a:r>
              <a:rPr lang="en-US" b="0" dirty="0"/>
              <a:t>https://www.wapc.org/ </a:t>
            </a:r>
          </a:p>
          <a:p>
            <a:endParaRPr lang="en-US" dirty="0"/>
          </a:p>
        </p:txBody>
      </p:sp>
      <p:sp>
        <p:nvSpPr>
          <p:cNvPr id="4" name="Slide Number Placeholder 3"/>
          <p:cNvSpPr>
            <a:spLocks noGrp="1"/>
          </p:cNvSpPr>
          <p:nvPr>
            <p:ph type="sldNum" sz="quarter" idx="10"/>
          </p:nvPr>
        </p:nvSpPr>
        <p:spPr/>
        <p:txBody>
          <a:bodyPr/>
          <a:lstStyle/>
          <a:p>
            <a:fld id="{0B3387D8-45A5-49EE-B105-69EA3E68F7DB}" type="slidenum">
              <a:rPr lang="en-US" smtClean="0"/>
              <a:t>37</a:t>
            </a:fld>
            <a:endParaRPr lang="en-US"/>
          </a:p>
        </p:txBody>
      </p:sp>
    </p:spTree>
    <p:extLst>
      <p:ext uri="{BB962C8B-B14F-4D97-AF65-F5344CB8AC3E}">
        <p14:creationId xmlns:p14="http://schemas.microsoft.com/office/powerpoint/2010/main" val="185474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a:p>
            <a:r>
              <a:rPr lang="en-US" dirty="0" smtClean="0"/>
              <a:t>https://www.askhys.net/FactSheets </a:t>
            </a:r>
          </a:p>
          <a:p>
            <a:endParaRPr lang="en-US" dirty="0" smtClean="0"/>
          </a:p>
          <a:p>
            <a:r>
              <a:rPr lang="en-US" dirty="0" smtClean="0"/>
              <a:t>ESD 112</a:t>
            </a:r>
            <a:r>
              <a:rPr lang="en-US" baseline="0" dirty="0" smtClean="0"/>
              <a:t> includes:</a:t>
            </a:r>
          </a:p>
          <a:p>
            <a:pPr marL="171450" indent="-171450">
              <a:buFont typeface="Arial" panose="020B0604020202020204" pitchFamily="34" charset="0"/>
              <a:buChar char="•"/>
            </a:pPr>
            <a:r>
              <a:rPr lang="en-US" baseline="0" dirty="0" smtClean="0"/>
              <a:t>Clark</a:t>
            </a:r>
          </a:p>
          <a:p>
            <a:pPr marL="171450" indent="-171450">
              <a:buFont typeface="Arial" panose="020B0604020202020204" pitchFamily="34" charset="0"/>
              <a:buChar char="•"/>
            </a:pPr>
            <a:r>
              <a:rPr lang="en-US" baseline="0" dirty="0" smtClean="0"/>
              <a:t>Cowlitz</a:t>
            </a:r>
          </a:p>
          <a:p>
            <a:pPr marL="171450" indent="-171450">
              <a:buFont typeface="Arial" panose="020B0604020202020204" pitchFamily="34" charset="0"/>
              <a:buChar char="•"/>
            </a:pPr>
            <a:r>
              <a:rPr lang="en-US" baseline="0" dirty="0" smtClean="0"/>
              <a:t>Klickitat</a:t>
            </a:r>
          </a:p>
          <a:p>
            <a:pPr marL="171450" indent="-171450">
              <a:buFont typeface="Arial" panose="020B0604020202020204" pitchFamily="34" charset="0"/>
              <a:buChar char="•"/>
            </a:pPr>
            <a:r>
              <a:rPr lang="en-US" baseline="0" dirty="0" smtClean="0"/>
              <a:t>Pacific </a:t>
            </a:r>
          </a:p>
          <a:p>
            <a:pPr marL="171450" indent="-171450">
              <a:buFont typeface="Arial" panose="020B0604020202020204" pitchFamily="34" charset="0"/>
              <a:buChar char="•"/>
            </a:pPr>
            <a:r>
              <a:rPr lang="en-US" baseline="0" dirty="0" smtClean="0"/>
              <a:t>Skamania</a:t>
            </a:r>
          </a:p>
          <a:p>
            <a:pPr marL="171450" indent="-171450">
              <a:buFont typeface="Arial" panose="020B0604020202020204" pitchFamily="34" charset="0"/>
              <a:buChar char="•"/>
            </a:pPr>
            <a:r>
              <a:rPr lang="en-US" baseline="0" dirty="0" smtClean="0"/>
              <a:t>Wahkiakum </a:t>
            </a:r>
            <a:endParaRPr lang="en-US" dirty="0"/>
          </a:p>
        </p:txBody>
      </p:sp>
      <p:sp>
        <p:nvSpPr>
          <p:cNvPr id="4" name="Slide Number Placeholder 3"/>
          <p:cNvSpPr>
            <a:spLocks noGrp="1"/>
          </p:cNvSpPr>
          <p:nvPr>
            <p:ph type="sldNum" sz="quarter" idx="10"/>
          </p:nvPr>
        </p:nvSpPr>
        <p:spPr/>
        <p:txBody>
          <a:bodyPr/>
          <a:lstStyle/>
          <a:p>
            <a:fld id="{0B3387D8-45A5-49EE-B105-69EA3E68F7DB}" type="slidenum">
              <a:rPr lang="en-US" smtClean="0"/>
              <a:t>39</a:t>
            </a:fld>
            <a:endParaRPr lang="en-US"/>
          </a:p>
        </p:txBody>
      </p:sp>
    </p:spTree>
    <p:extLst>
      <p:ext uri="{BB962C8B-B14F-4D97-AF65-F5344CB8AC3E}">
        <p14:creationId xmlns:p14="http://schemas.microsoft.com/office/powerpoint/2010/main" val="3627309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10</a:t>
            </a:r>
            <a:r>
              <a:rPr lang="en-US" baseline="30000" dirty="0" smtClean="0"/>
              <a:t>th</a:t>
            </a:r>
            <a:r>
              <a:rPr lang="en-US" baseline="0" dirty="0" smtClean="0"/>
              <a:t> graders were asked what they were vaping, they reported the following:</a:t>
            </a:r>
          </a:p>
          <a:p>
            <a:pPr marL="171450" indent="-171450">
              <a:buFont typeface="Arial" panose="020B0604020202020204" pitchFamily="34" charset="0"/>
              <a:buChar char="•"/>
            </a:pPr>
            <a:r>
              <a:rPr lang="en-US" baseline="0" dirty="0" smtClean="0"/>
              <a:t>About half reported vaping nicotine</a:t>
            </a:r>
          </a:p>
          <a:p>
            <a:pPr marL="171450" indent="-171450">
              <a:buFont typeface="Arial" panose="020B0604020202020204" pitchFamily="34" charset="0"/>
              <a:buChar char="•"/>
            </a:pPr>
            <a:r>
              <a:rPr lang="en-US" baseline="0" dirty="0" smtClean="0"/>
              <a:t>About a third reported vaping flavor only- so theoretically no nicotine or THC. More on this later. </a:t>
            </a:r>
          </a:p>
          <a:p>
            <a:pPr marL="171450" indent="-171450">
              <a:buFont typeface="Arial" panose="020B0604020202020204" pitchFamily="34" charset="0"/>
              <a:buChar char="•"/>
            </a:pPr>
            <a:r>
              <a:rPr lang="en-US" baseline="0" dirty="0" smtClean="0"/>
              <a:t>And then 21% reported vaping THC</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We are looking forward to updated numbers next year! 2021 HYS is a go.</a:t>
            </a:r>
          </a:p>
          <a:p>
            <a:pPr marL="171450" indent="-171450">
              <a:buFont typeface="Arial" panose="020B0604020202020204" pitchFamily="34" charset="0"/>
              <a:buChar char="•"/>
            </a:pPr>
            <a:endParaRPr lang="en-US" baseline="0" dirty="0" smtClean="0"/>
          </a:p>
          <a:p>
            <a:r>
              <a:rPr lang="en-US" dirty="0" smtClean="0"/>
              <a:t>https://www.askhys.net/FactSheets </a:t>
            </a:r>
            <a:endParaRPr lang="en-US" dirty="0"/>
          </a:p>
        </p:txBody>
      </p:sp>
      <p:sp>
        <p:nvSpPr>
          <p:cNvPr id="4" name="Slide Number Placeholder 3"/>
          <p:cNvSpPr>
            <a:spLocks noGrp="1"/>
          </p:cNvSpPr>
          <p:nvPr>
            <p:ph type="sldNum" sz="quarter" idx="10"/>
          </p:nvPr>
        </p:nvSpPr>
        <p:spPr/>
        <p:txBody>
          <a:bodyPr/>
          <a:lstStyle/>
          <a:p>
            <a:fld id="{0B3387D8-45A5-49EE-B105-69EA3E68F7DB}" type="slidenum">
              <a:rPr lang="en-US" smtClean="0"/>
              <a:t>40</a:t>
            </a:fld>
            <a:endParaRPr lang="en-US"/>
          </a:p>
        </p:txBody>
      </p:sp>
    </p:spTree>
    <p:extLst>
      <p:ext uri="{BB962C8B-B14F-4D97-AF65-F5344CB8AC3E}">
        <p14:creationId xmlns:p14="http://schemas.microsoft.com/office/powerpoint/2010/main" val="1798755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Mention motivational interviewing,</a:t>
            </a:r>
            <a:r>
              <a:rPr lang="en-US" b="1" i="1" baseline="0" dirty="0" smtClean="0"/>
              <a:t> recommend that folks look into it for more info on communicating - </a:t>
            </a:r>
            <a:r>
              <a:rPr lang="en-US" b="0" i="0" baseline="0" dirty="0" smtClean="0"/>
              <a:t>https://motivationalinterviewing.org/understanding-motivational-interviewing </a:t>
            </a: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https://www.kingcounty.gov/depts/health/marijuana-health/youth/~/media/depts/health/marijuana/webinar-youth-perspectives-on-marijuana-info-sheet.ashx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Teen Vaping and Prevention Messaging: Project Finding and Report</a:t>
            </a:r>
            <a:r>
              <a:rPr lang="en-US" dirty="0" smtClean="0"/>
              <a:t>. Public Health Seattle King County. 30 June 2016.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772E6B2-4222-48CF-88F7-F68FCBD52277}" type="slidenum">
              <a:rPr lang="en-US" smtClean="0"/>
              <a:t>42</a:t>
            </a:fld>
            <a:endParaRPr lang="en-US"/>
          </a:p>
        </p:txBody>
      </p:sp>
    </p:spTree>
    <p:extLst>
      <p:ext uri="{BB962C8B-B14F-4D97-AF65-F5344CB8AC3E}">
        <p14:creationId xmlns:p14="http://schemas.microsoft.com/office/powerpoint/2010/main" val="1744212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Understand health inequities (that have always been there)</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Equality-focused programs:</a:t>
            </a: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 </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Over-deliver to lower-risk audiences</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Under-deliver to higher-risk audiences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400" b="0" i="0" u="sng"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Media channels, by design, target lower-risk audiences because in general, they make more money this way</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Thus, by design, they are inequitable </a:t>
            </a:r>
          </a:p>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Strategies: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000" b="1" i="1"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Lean into the complexity of real lives and behavioral decisions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000" b="1" i="1"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Need to reframe behaviors based on short-term benefits</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Linking a behavior with feeling better today, right now</a:t>
            </a:r>
          </a:p>
          <a:p>
            <a:pPr marL="1490472" marR="0" lvl="3"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Ex: ad focusing on drinking soda over water, point was you will have better focus in an hour with water than soda. No focus on obesity, long-term health, but the NOW, which is what teens need especially with COVID stress, they want to feel better today</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200" b="1" i="1"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Explain the science while avoiding the judgement</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Don’t “dumb” it down, that can come off as disrespectful (you can explain in multiple ways, but honestly </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This generation more than any other does NOT want to be judged for their behavior, for how they cope</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“Behind the Haze” campaign  includes science</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200" b="1" i="1"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Focus on repeated use prevention vs. one-time use prevention</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Generations of </a:t>
            </a:r>
            <a:r>
              <a:rPr kumimoji="0" lang="en-US" sz="1800" b="0" i="0" u="none" strike="noStrike" kern="1200" cap="none" spc="0" normalizeH="0" baseline="0" noProof="0" dirty="0" err="1" smtClean="0">
                <a:ln>
                  <a:noFill/>
                </a:ln>
                <a:solidFill>
                  <a:prstClr val="black"/>
                </a:solidFill>
                <a:effectLst/>
                <a:uLnTx/>
                <a:uFillTx/>
                <a:latin typeface="Lato" panose="020F0502020204030203" pitchFamily="34" charset="0"/>
                <a:ea typeface="+mn-ea"/>
                <a:cs typeface="+mn-cs"/>
                <a:sym typeface="Wingdings" panose="05000000000000000000" pitchFamily="2" charset="2"/>
              </a:rPr>
              <a:t>prev</a:t>
            </a: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 messaging focus on the first use (idea that smoking once means they are doomed)  excludes every teen who uses once; they feel the messaging no longer applies to them</a:t>
            </a:r>
          </a:p>
          <a:p>
            <a:pPr marL="1143000" marR="0" lvl="2"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sym typeface="Wingdings" panose="05000000000000000000" pitchFamily="2" charset="2"/>
              </a:rPr>
              <a:t>So, focus on what continued use SHORT-TERM effects; builds credibility </a:t>
            </a:r>
            <a:endParaRPr kumimoji="0" lang="en-US" sz="1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43</a:t>
            </a:fld>
            <a:endParaRPr lang="en-US"/>
          </a:p>
        </p:txBody>
      </p:sp>
    </p:spTree>
    <p:extLst>
      <p:ext uri="{BB962C8B-B14F-4D97-AF65-F5344CB8AC3E}">
        <p14:creationId xmlns:p14="http://schemas.microsoft.com/office/powerpoint/2010/main" val="2259453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20D5E-224F-44F7-BD28-063D16F7BA16}" type="slidenum">
              <a:rPr lang="en-US" smtClean="0"/>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MEGHAN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6A96C8-6E6D-40C2-B556-27F4809A5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4A208C-E3A6-453A-B39B-48783E5A7303}"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4A208C-E3A6-453A-B39B-48783E5A7303}"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6A96C8-6E6D-40C2-B556-27F4809A5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56A96C8-6E6D-40C2-B556-27F4809A5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JARED</a:t>
            </a:r>
            <a:endParaRPr lang="en-US" b="1" dirty="0"/>
          </a:p>
        </p:txBody>
      </p:sp>
      <p:sp>
        <p:nvSpPr>
          <p:cNvPr id="4" name="Slide Number Placeholder 3"/>
          <p:cNvSpPr>
            <a:spLocks noGrp="1"/>
          </p:cNvSpPr>
          <p:nvPr>
            <p:ph type="sldNum" sz="quarter" idx="10"/>
          </p:nvPr>
        </p:nvSpPr>
        <p:spPr/>
        <p:txBody>
          <a:bodyPr/>
          <a:lstStyle/>
          <a:p>
            <a:fld id="{38F20D5E-224F-44F7-BD28-063D16F7BA16}"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Small Arrows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915EB8-9B30-45EE-8246-4A7275696239}"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_Small Arrows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B7260-3DE2-4B47-ACD5-DD05A0BDC437}"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2A35D9-F1A7-4058-8D11-30060B110D96}"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319346-EF8E-4D74-BD9B-A87D816676C8}" type="datetime1">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D4528D-9B3D-4350-94D3-A0C4A0204B5A}" type="datetime1">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F5054B-9841-4DE6-A08F-32FDCD9CE8D9}" type="datetime1">
              <a:rPr lang="en-US" smtClean="0"/>
              <a:t>4/5/2022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137EF-11C6-4DFA-9C0A-A26C2879F43E}" type="datetime1">
              <a:rPr lang="en-US" smtClean="0"/>
              <a:t>4/5/2022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203705-DD6F-4B17-A18C-058AE76756D3}" type="datetime1">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B29259-EA70-4711-A152-8F0C756F0BF3}" type="datetime1">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D6B36-EFE1-47A4-B393-447AD75AFE4E}"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BF81E-4233-4A8C-8813-8240E7EE9FFA}"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Small Arrow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6B3455-2A79-4258-B510-401F735CF8FE}"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Small Arrows_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B8B9AB-B9F8-430E-9A85-A135089AD885}"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Small Arrow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DCB644-FD57-4E9E-B355-1D83AF2C344D}"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_Small Arrows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2CFABF-01D2-488B-89A3-F4E6794D6413}"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_Small Arrows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34A327-CCDC-48E6-B6DC-740384526DD9}"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Small Arrows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E0AFE-8119-4740-9921-0D02BBA158C5}"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Small Arrows_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0F68B-AA21-4E00-AB01-AE282B601F01}"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Small Arrows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206D9-0F9C-49B6-9E5C-78AE1ED348A6}" type="datetime1">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41E80-17CD-493A-8DF9-6F2F8618804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173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06306-AC37-4EBF-B5B0-B936FEA02858}" type="datetime1">
              <a:rPr lang="en-US" smtClean="0"/>
              <a:t>4/5/2022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41E80-17CD-493A-8DF9-6F2F861880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mj-ea"/>
          <a:cs typeface="+mj-cs"/>
        </a:defRPr>
      </a:lvl1pPr>
    </p:titleStyle>
    <p:body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3.tif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hyperlink" Target="https://www.youtube.com/watch?v=QdzT5ufG8JI"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starttalkingnow.org/" TargetMode="External"/><Relationship Id="rId7" Type="http://schemas.openxmlformats.org/officeDocument/2006/relationships/hyperlink" Target="https://www.youtube.com/watch?v=6w0THYMSUBo&amp;list=PL9nPye7a7WJmgxIg2cU2BpzC5I05aEuAr&amp;index=3&amp;t=0s"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www.youtube.com/channel/UCKvvi9b9KNph13zfhon6N5A" TargetMode="External"/><Relationship Id="rId5" Type="http://schemas.openxmlformats.org/officeDocument/2006/relationships/hyperlink" Target="https://www.warecoveryhelpline.org/" TargetMode="External"/><Relationship Id="rId4" Type="http://schemas.openxmlformats.org/officeDocument/2006/relationships/hyperlink" Target="https://drugfree.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68817" y="5972856"/>
            <a:ext cx="423183" cy="88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p:nvPr/>
        </p:nvSpPr>
        <p:spPr>
          <a:xfrm>
            <a:off x="830035" y="16215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bg1"/>
              </a:solidFill>
            </a:endParaRPr>
          </a:p>
        </p:txBody>
      </p:sp>
      <p:sp>
        <p:nvSpPr>
          <p:cNvPr id="19" name="Rectangle 18"/>
          <p:cNvSpPr/>
          <p:nvPr/>
        </p:nvSpPr>
        <p:spPr>
          <a:xfrm>
            <a:off x="830035" y="1458883"/>
            <a:ext cx="10808044" cy="2595582"/>
          </a:xfrm>
          <a:prstGeom prst="rect">
            <a:avLst/>
          </a:prstGeom>
        </p:spPr>
        <p:txBody>
          <a:bodyPr wrap="square">
            <a:spAutoFit/>
          </a:bodyPr>
          <a:lstStyle/>
          <a:p>
            <a:pPr marL="285750" indent="-285750">
              <a:spcBef>
                <a:spcPts val="200"/>
              </a:spcBef>
              <a:spcAft>
                <a:spcPts val="200"/>
              </a:spcAft>
              <a:buFont typeface="Arial" panose="020B0604020202020204" pitchFamily="34" charset="0"/>
              <a:buChar char="•"/>
            </a:pPr>
            <a:r>
              <a:rPr lang="en-US" sz="2800" dirty="0"/>
              <a:t>Battery operated devices that heat a substance to create a </a:t>
            </a:r>
            <a:r>
              <a:rPr lang="en-US" sz="2800" strike="sngStrike" dirty="0"/>
              <a:t>vapor</a:t>
            </a:r>
            <a:r>
              <a:rPr lang="en-US" sz="2800" dirty="0"/>
              <a:t> aerosol, which users then inhale</a:t>
            </a:r>
          </a:p>
          <a:p>
            <a:pPr marL="742950" lvl="1" indent="-285750">
              <a:spcBef>
                <a:spcPts val="200"/>
              </a:spcBef>
              <a:spcAft>
                <a:spcPts val="200"/>
              </a:spcAft>
              <a:buFont typeface="Arial" panose="020B0604020202020204" pitchFamily="34" charset="0"/>
              <a:buChar char="•"/>
            </a:pPr>
            <a:r>
              <a:rPr lang="en-US" sz="2400" dirty="0"/>
              <a:t>Goal = heat as close to combustion temperature as possible WITHOUT actually combusting (burning) </a:t>
            </a:r>
          </a:p>
          <a:p>
            <a:pPr marL="285750" indent="-285750">
              <a:spcBef>
                <a:spcPts val="200"/>
              </a:spcBef>
              <a:spcAft>
                <a:spcPts val="200"/>
              </a:spcAft>
              <a:buFont typeface="Arial" panose="020B0604020202020204" pitchFamily="34" charset="0"/>
              <a:buChar char="•"/>
            </a:pPr>
            <a:r>
              <a:rPr lang="en-US" sz="2800" dirty="0"/>
              <a:t>Known as: </a:t>
            </a:r>
            <a:r>
              <a:rPr lang="en-US" sz="2400" dirty="0"/>
              <a:t>e-cigarette, e-cig, e-hookah, vape, mod, vape pen, vaporizer, JUUL, electronic drug delivery system (EDDS), electronic nicotine delivery system (ENDS)</a:t>
            </a:r>
          </a:p>
        </p:txBody>
      </p:sp>
      <p:sp>
        <p:nvSpPr>
          <p:cNvPr id="2" name="Title 1"/>
          <p:cNvSpPr>
            <a:spLocks noGrp="1"/>
          </p:cNvSpPr>
          <p:nvPr>
            <p:ph type="title"/>
          </p:nvPr>
        </p:nvSpPr>
        <p:spPr/>
        <p:txBody>
          <a:bodyPr/>
          <a:lstStyle/>
          <a:p>
            <a:r>
              <a:rPr lang="en-US" dirty="0"/>
              <a:t>What are vaping devices?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42285"/>
            <a:ext cx="3387090" cy="22580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082" y="4681957"/>
            <a:ext cx="3340418" cy="2176043"/>
          </a:xfrm>
          <a:prstGeom prst="rect">
            <a:avLst/>
          </a:prstGeom>
        </p:spPr>
      </p:pic>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825" y="4153732"/>
            <a:ext cx="2609850" cy="2609850"/>
          </a:xfrm>
          <a:prstGeom prst="rect">
            <a:avLst/>
          </a:prstGeom>
        </p:spPr>
      </p:pic>
      <p:pic>
        <p:nvPicPr>
          <p:cNvPr id="10" name="Picture 2" descr="Image result for juu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4787" y="4054465"/>
            <a:ext cx="2631105" cy="2631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a:t>
            </a:r>
            <a:r>
              <a:rPr lang="en-US" dirty="0"/>
              <a:t>v</a:t>
            </a:r>
            <a:r>
              <a:rPr lang="en-US" b="1" dirty="0"/>
              <a:t>aping </a:t>
            </a:r>
            <a:r>
              <a:rPr lang="en-US" dirty="0"/>
              <a:t>d</a:t>
            </a:r>
            <a:r>
              <a:rPr lang="en-US" b="1" dirty="0"/>
              <a:t>evices?</a:t>
            </a:r>
          </a:p>
        </p:txBody>
      </p:sp>
      <p:pic>
        <p:nvPicPr>
          <p:cNvPr id="6" name="Content Placeholder 6"/>
          <p:cNvPicPr>
            <a:picLocks noChangeAspect="1"/>
          </p:cNvPicPr>
          <p:nvPr/>
        </p:nvPicPr>
        <p:blipFill rotWithShape="1">
          <a:blip r:embed="rId3"/>
          <a:srcRect l="776" t="17805" r="-2374" b="13442"/>
          <a:stretch>
            <a:fillRect/>
          </a:stretch>
        </p:blipFill>
        <p:spPr>
          <a:xfrm>
            <a:off x="3177176" y="1597297"/>
            <a:ext cx="8696464" cy="4416358"/>
          </a:xfrm>
          <a:prstGeom prst="rect">
            <a:avLst/>
          </a:prstGeom>
        </p:spPr>
      </p:pic>
      <p:sp>
        <p:nvSpPr>
          <p:cNvPr id="5" name="TextBox 4"/>
          <p:cNvSpPr txBox="1"/>
          <p:nvPr/>
        </p:nvSpPr>
        <p:spPr>
          <a:xfrm>
            <a:off x="257432" y="1597297"/>
            <a:ext cx="3301313" cy="26776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Lato" panose="020F0502020204030203"/>
                <a:ea typeface="+mn-ea"/>
                <a:cs typeface="+mn-cs"/>
              </a:rPr>
              <a:t>3 Main Parts:</a:t>
            </a:r>
          </a:p>
          <a:p>
            <a:pPr marL="342900" marR="0" lvl="0" indent="-342900" algn="l" defTabSz="914400" rtl="0" eaLnBrk="1" fontAlgn="auto" latinLnBrk="0" hangingPunct="1">
              <a:lnSpc>
                <a:spcPct val="150000"/>
              </a:lnSpc>
              <a:spcBef>
                <a:spcPts val="0"/>
              </a:spcBef>
              <a:spcAft>
                <a:spcPts val="0"/>
              </a:spcAft>
              <a:buClrTx/>
              <a:buSzTx/>
              <a:buFontTx/>
              <a:buAutoNum type="arabicPeriod"/>
              <a:defRPr/>
            </a:pPr>
            <a:r>
              <a:rPr kumimoji="0" lang="en-US" sz="2800" b="0" i="0" u="none" strike="noStrike" kern="1200" cap="none" spc="0" normalizeH="0" baseline="0" noProof="0" dirty="0">
                <a:ln>
                  <a:noFill/>
                </a:ln>
                <a:solidFill>
                  <a:prstClr val="black"/>
                </a:solidFill>
                <a:effectLst/>
                <a:uLnTx/>
                <a:uFillTx/>
                <a:latin typeface="Lato" panose="020F0502020204030203"/>
                <a:ea typeface="+mn-ea"/>
                <a:cs typeface="+mn-cs"/>
              </a:rPr>
              <a:t>Battery</a:t>
            </a:r>
          </a:p>
          <a:p>
            <a:pPr marL="342900" marR="0" lvl="0" indent="-342900" algn="l" defTabSz="914400" rtl="0" eaLnBrk="1" fontAlgn="auto" latinLnBrk="0" hangingPunct="1">
              <a:lnSpc>
                <a:spcPct val="150000"/>
              </a:lnSpc>
              <a:spcBef>
                <a:spcPts val="0"/>
              </a:spcBef>
              <a:spcAft>
                <a:spcPts val="0"/>
              </a:spcAft>
              <a:buClrTx/>
              <a:buSzTx/>
              <a:buFontTx/>
              <a:buAutoNum type="arabicPeriod"/>
              <a:defRPr/>
            </a:pPr>
            <a:r>
              <a:rPr kumimoji="0" lang="en-US" sz="2800" b="0" i="0" u="none" strike="noStrike" kern="1200" cap="none" spc="0" normalizeH="0" baseline="0" noProof="0" dirty="0">
                <a:ln>
                  <a:noFill/>
                </a:ln>
                <a:solidFill>
                  <a:prstClr val="black"/>
                </a:solidFill>
                <a:effectLst/>
                <a:uLnTx/>
                <a:uFillTx/>
                <a:latin typeface="Lato" panose="020F0502020204030203"/>
                <a:ea typeface="+mn-ea"/>
                <a:cs typeface="+mn-cs"/>
              </a:rPr>
              <a:t>Heating element</a:t>
            </a:r>
          </a:p>
          <a:p>
            <a:pPr marL="342900" marR="0" lvl="0" indent="-342900" algn="l" defTabSz="914400" rtl="0" eaLnBrk="1" fontAlgn="auto" latinLnBrk="0" hangingPunct="1">
              <a:lnSpc>
                <a:spcPct val="150000"/>
              </a:lnSpc>
              <a:spcBef>
                <a:spcPts val="0"/>
              </a:spcBef>
              <a:spcAft>
                <a:spcPts val="0"/>
              </a:spcAft>
              <a:buClrTx/>
              <a:buSzTx/>
              <a:buFontTx/>
              <a:buAutoNum type="arabicPeriod"/>
              <a:defRPr/>
            </a:pPr>
            <a:r>
              <a:rPr kumimoji="0" lang="en-US" sz="2800" b="0" i="0" u="none" strike="noStrike" kern="1200" cap="none" spc="0" normalizeH="0" baseline="0" noProof="0" dirty="0">
                <a:ln>
                  <a:noFill/>
                </a:ln>
                <a:solidFill>
                  <a:prstClr val="black"/>
                </a:solidFill>
                <a:effectLst/>
                <a:uLnTx/>
                <a:uFillTx/>
                <a:latin typeface="Lato" panose="020F0502020204030203"/>
                <a:ea typeface="+mn-ea"/>
                <a:cs typeface="+mn-cs"/>
              </a:rPr>
              <a:t>Cartridge or tank</a:t>
            </a:r>
          </a:p>
        </p:txBody>
      </p:sp>
      <p:sp>
        <p:nvSpPr>
          <p:cNvPr id="7" name="TextBox 6"/>
          <p:cNvSpPr txBox="1"/>
          <p:nvPr/>
        </p:nvSpPr>
        <p:spPr>
          <a:xfrm>
            <a:off x="0" y="6550511"/>
            <a:ext cx="8388591" cy="261610"/>
          </a:xfrm>
          <a:prstGeom prst="rect">
            <a:avLst/>
          </a:prstGeom>
          <a:noFill/>
        </p:spPr>
        <p:txBody>
          <a:bodyPr wrap="square" rtlCol="0">
            <a:spAutoFit/>
          </a:bodyPr>
          <a:lstStyle/>
          <a:p>
            <a:r>
              <a:rPr lang="en-US" sz="1100" dirty="0"/>
              <a:t>Image: https://www.kingcounty.gov/depts/health/tobacco/data/e-cigarettes.aspx</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people vape?</a:t>
            </a:r>
          </a:p>
        </p:txBody>
      </p:sp>
      <p:sp>
        <p:nvSpPr>
          <p:cNvPr id="3" name="Content Placeholder 2"/>
          <p:cNvSpPr>
            <a:spLocks noGrp="1"/>
          </p:cNvSpPr>
          <p:nvPr>
            <p:ph idx="1"/>
          </p:nvPr>
        </p:nvSpPr>
        <p:spPr>
          <a:xfrm>
            <a:off x="838200" y="5233565"/>
            <a:ext cx="2796251" cy="1507884"/>
          </a:xfrm>
        </p:spPr>
        <p:txBody>
          <a:bodyPr>
            <a:normAutofit lnSpcReduction="10000"/>
          </a:bodyPr>
          <a:lstStyle/>
          <a:p>
            <a:r>
              <a:rPr lang="en-US" dirty="0"/>
              <a:t>Nicotine</a:t>
            </a:r>
          </a:p>
          <a:p>
            <a:pPr lvl="1"/>
            <a:r>
              <a:rPr lang="en-US" dirty="0" smtClean="0"/>
              <a:t>E-juice</a:t>
            </a:r>
          </a:p>
          <a:p>
            <a:r>
              <a:rPr lang="en-US" dirty="0">
                <a:solidFill>
                  <a:prstClr val="black"/>
                </a:solidFill>
              </a:rPr>
              <a:t>Just flavor?</a:t>
            </a:r>
          </a:p>
          <a:p>
            <a:endParaRPr lang="en-US" dirty="0"/>
          </a:p>
        </p:txBody>
      </p:sp>
      <p:pic>
        <p:nvPicPr>
          <p:cNvPr id="5" name="Picture 4"/>
          <p:cNvPicPr>
            <a:picLocks noChangeAspect="1"/>
          </p:cNvPicPr>
          <p:nvPr/>
        </p:nvPicPr>
        <p:blipFill>
          <a:blip r:embed="rId2"/>
          <a:stretch>
            <a:fillRect/>
          </a:stretch>
        </p:blipFill>
        <p:spPr>
          <a:xfrm>
            <a:off x="1127566" y="2013010"/>
            <a:ext cx="2178874" cy="2916880"/>
          </a:xfrm>
          <a:prstGeom prst="rect">
            <a:avLst/>
          </a:prstGeom>
        </p:spPr>
      </p:pic>
      <p:sp>
        <p:nvSpPr>
          <p:cNvPr id="7" name="Content Placeholder 2"/>
          <p:cNvSpPr txBox="1"/>
          <p:nvPr/>
        </p:nvSpPr>
        <p:spPr>
          <a:xfrm>
            <a:off x="4883069" y="5233565"/>
            <a:ext cx="2796251" cy="1507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296" lvl="0" indent="-342900">
              <a:lnSpc>
                <a:spcPct val="114000"/>
              </a:lnSpc>
              <a:spcBef>
                <a:spcPts val="800"/>
              </a:spcBef>
              <a:buSzPct val="86000"/>
              <a:buFont typeface="Arial" panose="020B0604020202020204" pitchFamily="34" charset="0"/>
              <a:buChar char="●"/>
            </a:pPr>
            <a:r>
              <a:rPr lang="en-US" dirty="0" smtClean="0">
                <a:solidFill>
                  <a:prstClr val="black"/>
                </a:solidFill>
              </a:rPr>
              <a:t>Cannabis</a:t>
            </a:r>
            <a:endParaRPr lang="en-US" dirty="0">
              <a:solidFill>
                <a:prstClr val="black"/>
              </a:solidFill>
            </a:endParaRPr>
          </a:p>
          <a:p>
            <a:pPr marL="804672" lvl="1" indent="-365760">
              <a:lnSpc>
                <a:spcPct val="100000"/>
              </a:lnSpc>
              <a:spcBef>
                <a:spcPts val="0"/>
              </a:spcBef>
              <a:buSzPct val="86000"/>
              <a:buFont typeface="Courier New" panose="02070309020205020404" pitchFamily="49" charset="0"/>
              <a:buChar char="o"/>
            </a:pPr>
            <a:r>
              <a:rPr lang="en-US" dirty="0" smtClean="0">
                <a:solidFill>
                  <a:prstClr val="black"/>
                </a:solidFill>
              </a:rPr>
              <a:t>Flower</a:t>
            </a:r>
          </a:p>
          <a:p>
            <a:pPr marL="804672" lvl="1" indent="-365760">
              <a:lnSpc>
                <a:spcPct val="100000"/>
              </a:lnSpc>
              <a:spcBef>
                <a:spcPts val="0"/>
              </a:spcBef>
              <a:buSzPct val="86000"/>
              <a:buFont typeface="Courier New" panose="02070309020205020404" pitchFamily="49" charset="0"/>
              <a:buChar char="o"/>
            </a:pPr>
            <a:r>
              <a:rPr lang="en-US" dirty="0" smtClean="0">
                <a:solidFill>
                  <a:prstClr val="black"/>
                </a:solidFill>
              </a:rPr>
              <a:t>Concentrate</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669" t="11915" r="28760" b="11786"/>
          <a:stretch>
            <a:fillRect/>
          </a:stretch>
        </p:blipFill>
        <p:spPr>
          <a:xfrm>
            <a:off x="4365938" y="3031642"/>
            <a:ext cx="1034262" cy="189824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937" t="6632" r="19937" b="9672"/>
          <a:stretch>
            <a:fillRect/>
          </a:stretch>
        </p:blipFill>
        <p:spPr>
          <a:xfrm>
            <a:off x="5636514" y="3031642"/>
            <a:ext cx="2352617" cy="1898249"/>
          </a:xfrm>
          <a:prstGeom prst="rect">
            <a:avLst/>
          </a:prstGeom>
        </p:spPr>
      </p:pic>
      <p:pic>
        <p:nvPicPr>
          <p:cNvPr id="1026" name="Picture 2" descr="Image result for cannabis concentrat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3790" y="1526612"/>
            <a:ext cx="2224420" cy="139185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p:nvPr/>
        </p:nvSpPr>
        <p:spPr>
          <a:xfrm>
            <a:off x="8730609" y="5233565"/>
            <a:ext cx="3388489" cy="92593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296" lvl="0" indent="-342900">
              <a:lnSpc>
                <a:spcPct val="114000"/>
              </a:lnSpc>
              <a:spcBef>
                <a:spcPts val="800"/>
              </a:spcBef>
              <a:buSzPct val="86000"/>
              <a:buFont typeface="Arial" panose="020B0604020202020204" pitchFamily="34" charset="0"/>
              <a:buChar char="●"/>
            </a:pPr>
            <a:r>
              <a:rPr lang="en-US" dirty="0" smtClean="0">
                <a:solidFill>
                  <a:prstClr val="black"/>
                </a:solidFill>
              </a:rPr>
              <a:t>Other substances</a:t>
            </a:r>
            <a:endParaRPr lang="en-US" dirty="0">
              <a:solidFill>
                <a:prstClr val="black"/>
              </a:solidFill>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8958" t="12407" r="42396" b="10741"/>
          <a:stretch>
            <a:fillRect/>
          </a:stretch>
        </p:blipFill>
        <p:spPr>
          <a:xfrm>
            <a:off x="9693633" y="1425012"/>
            <a:ext cx="1462442" cy="339057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p:nvPr/>
        </p:nvSpPr>
        <p:spPr>
          <a:xfrm>
            <a:off x="830035" y="16215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Lato" panose="020F0502020204030203"/>
              <a:ea typeface="+mn-ea"/>
              <a:cs typeface="+mn-cs"/>
            </a:endParaRPr>
          </a:p>
        </p:txBody>
      </p:sp>
      <p:sp>
        <p:nvSpPr>
          <p:cNvPr id="24" name="Title 1"/>
          <p:cNvSpPr>
            <a:spLocks noGrp="1"/>
          </p:cNvSpPr>
          <p:nvPr>
            <p:ph type="title"/>
          </p:nvPr>
        </p:nvSpPr>
        <p:spPr/>
        <p:txBody>
          <a:bodyPr>
            <a:normAutofit/>
          </a:bodyPr>
          <a:lstStyle/>
          <a:p>
            <a:pPr lvl="1"/>
            <a:r>
              <a:rPr lang="en-US" sz="4400" b="1" dirty="0">
                <a:latin typeface="Lato" panose="020F0502020204030203" pitchFamily="34" charset="0"/>
              </a:rPr>
              <a:t>What is e-juice?</a:t>
            </a:r>
          </a:p>
        </p:txBody>
      </p:sp>
      <p:sp>
        <p:nvSpPr>
          <p:cNvPr id="3" name="Content Placeholder 2"/>
          <p:cNvSpPr>
            <a:spLocks noGrp="1"/>
          </p:cNvSpPr>
          <p:nvPr>
            <p:ph idx="1"/>
          </p:nvPr>
        </p:nvSpPr>
        <p:spPr>
          <a:xfrm>
            <a:off x="838200" y="1825625"/>
            <a:ext cx="5965556" cy="4351338"/>
          </a:xfrm>
        </p:spPr>
        <p:txBody>
          <a:bodyPr>
            <a:normAutofit/>
          </a:bodyPr>
          <a:lstStyle/>
          <a:p>
            <a:r>
              <a:rPr lang="en-US" dirty="0"/>
              <a:t>4 typical ingredients:</a:t>
            </a:r>
          </a:p>
          <a:p>
            <a:pPr marL="971550" lvl="1" indent="-514350">
              <a:lnSpc>
                <a:spcPts val="3500"/>
              </a:lnSpc>
              <a:buFont typeface="+mj-lt"/>
              <a:buAutoNum type="arabicPeriod"/>
            </a:pPr>
            <a:r>
              <a:rPr lang="en-US" b="1" dirty="0"/>
              <a:t>Liquid nicotine</a:t>
            </a:r>
          </a:p>
          <a:p>
            <a:pPr marL="971550" lvl="1" indent="-514350">
              <a:lnSpc>
                <a:spcPts val="3500"/>
              </a:lnSpc>
              <a:buFont typeface="+mj-lt"/>
              <a:buAutoNum type="arabicPeriod"/>
            </a:pPr>
            <a:r>
              <a:rPr lang="en-US" b="1" dirty="0"/>
              <a:t>Propylene glycol</a:t>
            </a:r>
            <a:r>
              <a:rPr lang="en-US" dirty="0"/>
              <a:t>: helps aerosolize the nicotine</a:t>
            </a:r>
          </a:p>
          <a:p>
            <a:pPr marL="971550" lvl="1" indent="-514350">
              <a:lnSpc>
                <a:spcPts val="3500"/>
              </a:lnSpc>
              <a:buFont typeface="+mj-lt"/>
              <a:buAutoNum type="arabicPeriod"/>
            </a:pPr>
            <a:r>
              <a:rPr lang="en-US" b="1" dirty="0"/>
              <a:t>Vegetable glycerin</a:t>
            </a:r>
            <a:r>
              <a:rPr lang="en-US" dirty="0"/>
              <a:t>: helps aerosolize the nicotine</a:t>
            </a:r>
          </a:p>
          <a:p>
            <a:pPr marL="971550" lvl="1" indent="-514350">
              <a:lnSpc>
                <a:spcPts val="3500"/>
              </a:lnSpc>
              <a:buFont typeface="+mj-lt"/>
              <a:buAutoNum type="arabicPeriod"/>
            </a:pPr>
            <a:r>
              <a:rPr lang="en-US" b="1" dirty="0"/>
              <a:t>Flavoring</a:t>
            </a:r>
          </a:p>
          <a:p>
            <a:r>
              <a:rPr lang="en-US" dirty="0"/>
              <a:t>Pre-made or self-mixed</a:t>
            </a:r>
          </a:p>
          <a:p>
            <a:r>
              <a:rPr lang="en-US" dirty="0"/>
              <a:t>Range of concentrations</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28889"/>
          <a:stretch>
            <a:fillRect/>
          </a:stretch>
        </p:blipFill>
        <p:spPr>
          <a:xfrm>
            <a:off x="9662365" y="3872321"/>
            <a:ext cx="2334714" cy="2213656"/>
          </a:xfrm>
          <a:prstGeom prst="rect">
            <a:avLst/>
          </a:prstGeom>
          <a:ln w="38100" cap="sq">
            <a:noFill/>
            <a:prstDash val="solid"/>
            <a:miter lim="800000"/>
            <a:headEnd/>
            <a:tailEnd/>
          </a:ln>
          <a:effec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2" t="25963" r="81664" b="20916"/>
          <a:stretch>
            <a:fillRect/>
          </a:stretch>
        </p:blipFill>
        <p:spPr bwMode="auto">
          <a:xfrm>
            <a:off x="8091092" y="3872321"/>
            <a:ext cx="1126344" cy="2769281"/>
          </a:xfrm>
          <a:prstGeom prst="rect">
            <a:avLst/>
          </a:prstGeom>
          <a:ln w="38100" cap="sq">
            <a:noFill/>
            <a:prstDash val="solid"/>
            <a:miter lim="800000"/>
            <a:headEnd/>
            <a:tailEnd/>
          </a:ln>
          <a:effectLst/>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5"/>
          <a:srcRect t="30067" b="7077"/>
          <a:stretch>
            <a:fillRect/>
          </a:stretch>
        </p:blipFill>
        <p:spPr>
          <a:xfrm>
            <a:off x="7042995" y="1484203"/>
            <a:ext cx="4954084" cy="2222565"/>
          </a:xfrm>
          <a:prstGeom prst="rect">
            <a:avLst/>
          </a:prstGeom>
          <a:ln w="28575">
            <a:noFill/>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Vaping regulation (nicotine)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13" b="42221"/>
          <a:stretch/>
        </p:blipFill>
        <p:spPr>
          <a:xfrm>
            <a:off x="0" y="2133602"/>
            <a:ext cx="12192000" cy="3790122"/>
          </a:xfrm>
          <a:prstGeom prst="rect">
            <a:avLst/>
          </a:prstGeom>
        </p:spPr>
      </p:pic>
    </p:spTree>
    <p:extLst>
      <p:ext uri="{BB962C8B-B14F-4D97-AF65-F5344CB8AC3E}">
        <p14:creationId xmlns:p14="http://schemas.microsoft.com/office/powerpoint/2010/main" val="1580832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Vaping regulation (nicotine)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52" t="3479" r="4783" b="36618"/>
          <a:stretch/>
        </p:blipFill>
        <p:spPr>
          <a:xfrm>
            <a:off x="134039" y="1597297"/>
            <a:ext cx="11923922" cy="4364128"/>
          </a:xfrm>
          <a:prstGeom prst="rect">
            <a:avLst/>
          </a:prstGeom>
        </p:spPr>
      </p:pic>
      <p:sp>
        <p:nvSpPr>
          <p:cNvPr id="4" name="TextBox 3"/>
          <p:cNvSpPr txBox="1"/>
          <p:nvPr/>
        </p:nvSpPr>
        <p:spPr>
          <a:xfrm>
            <a:off x="6007100" y="2948364"/>
            <a:ext cx="2582718" cy="1569660"/>
          </a:xfrm>
          <a:prstGeom prst="rect">
            <a:avLst/>
          </a:prstGeom>
          <a:solidFill>
            <a:schemeClr val="accent4">
              <a:lumMod val="60000"/>
              <a:lumOff val="40000"/>
            </a:schemeClr>
          </a:solidFill>
        </p:spPr>
        <p:txBody>
          <a:bodyPr wrap="square" rtlCol="0">
            <a:spAutoFit/>
          </a:bodyPr>
          <a:lstStyle/>
          <a:p>
            <a:pPr algn="ctr"/>
            <a:r>
              <a:rPr lang="en-US" sz="2400" b="1" dirty="0"/>
              <a:t>January 2020</a:t>
            </a:r>
          </a:p>
          <a:p>
            <a:pPr algn="ctr"/>
            <a:r>
              <a:rPr lang="en-US" sz="2400" dirty="0"/>
              <a:t>- Washington &amp; Federal T21</a:t>
            </a:r>
          </a:p>
          <a:p>
            <a:pPr algn="ctr"/>
            <a:r>
              <a:rPr lang="en-US" sz="2400" dirty="0" smtClean="0"/>
              <a:t>- Federal </a:t>
            </a:r>
            <a:r>
              <a:rPr lang="en-US" sz="2400" dirty="0"/>
              <a:t>flavor </a:t>
            </a:r>
            <a:r>
              <a:rPr lang="en-US" sz="2400" dirty="0" smtClean="0"/>
              <a:t>ban</a:t>
            </a:r>
            <a:endParaRPr lang="en-US" sz="2400" dirty="0"/>
          </a:p>
        </p:txBody>
      </p:sp>
      <p:sp>
        <p:nvSpPr>
          <p:cNvPr id="3" name="TextBox 2"/>
          <p:cNvSpPr txBox="1"/>
          <p:nvPr/>
        </p:nvSpPr>
        <p:spPr>
          <a:xfrm>
            <a:off x="6515100" y="1543291"/>
            <a:ext cx="2971800" cy="553998"/>
          </a:xfrm>
          <a:prstGeom prst="rect">
            <a:avLst/>
          </a:prstGeom>
          <a:solidFill>
            <a:schemeClr val="bg1"/>
          </a:solidFill>
        </p:spPr>
        <p:txBody>
          <a:bodyPr wrap="square" rtlCol="0">
            <a:spAutoFit/>
          </a:bodyPr>
          <a:lstStyle/>
          <a:p>
            <a:r>
              <a:rPr lang="en-US" sz="3000" b="1" dirty="0" smtClean="0">
                <a:solidFill>
                  <a:srgbClr val="FF5656"/>
                </a:solidFill>
              </a:rPr>
              <a:t>September 2020</a:t>
            </a:r>
            <a:endParaRPr lang="en-US" sz="3000" b="1" dirty="0">
              <a:solidFill>
                <a:srgbClr val="FF5656"/>
              </a:solidFill>
            </a:endParaRPr>
          </a:p>
        </p:txBody>
      </p:sp>
    </p:spTree>
    <p:extLst>
      <p:ext uri="{BB962C8B-B14F-4D97-AF65-F5344CB8AC3E}">
        <p14:creationId xmlns:p14="http://schemas.microsoft.com/office/powerpoint/2010/main" val="20791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Tobacco &amp; Vapor 21</a:t>
            </a:r>
          </a:p>
        </p:txBody>
      </p:sp>
      <p:sp>
        <p:nvSpPr>
          <p:cNvPr id="3" name="Content Placeholder 2"/>
          <p:cNvSpPr>
            <a:spLocks noGrp="1"/>
          </p:cNvSpPr>
          <p:nvPr>
            <p:ph idx="1"/>
          </p:nvPr>
        </p:nvSpPr>
        <p:spPr>
          <a:xfrm>
            <a:off x="838200" y="1616617"/>
            <a:ext cx="10515600" cy="4351338"/>
          </a:xfrm>
        </p:spPr>
        <p:txBody>
          <a:bodyPr>
            <a:normAutofit/>
          </a:bodyPr>
          <a:lstStyle/>
          <a:p>
            <a:r>
              <a:rPr lang="en-US" dirty="0"/>
              <a:t>Effective January 1, 2020</a:t>
            </a:r>
          </a:p>
          <a:p>
            <a:r>
              <a:rPr lang="en-US" dirty="0"/>
              <a:t>Illegal to sell tobacco and vapor products to anyone under 21 </a:t>
            </a:r>
          </a:p>
          <a:p>
            <a:r>
              <a:rPr lang="en-US" dirty="0">
                <a:sym typeface="Wingdings" panose="05000000000000000000" pitchFamily="2" charset="2"/>
              </a:rPr>
              <a:t>Penalties:</a:t>
            </a:r>
          </a:p>
          <a:p>
            <a:pPr lvl="1">
              <a:spcAft>
                <a:spcPts val="300"/>
              </a:spcAft>
            </a:pPr>
            <a:r>
              <a:rPr lang="en-US" dirty="0">
                <a:sym typeface="Wingdings" panose="05000000000000000000" pitchFamily="2" charset="2"/>
              </a:rPr>
              <a:t>18-20 year olds will NOT face penalties for purchase, use, or possession</a:t>
            </a:r>
          </a:p>
          <a:p>
            <a:pPr lvl="1">
              <a:spcAft>
                <a:spcPts val="300"/>
              </a:spcAft>
            </a:pPr>
            <a:r>
              <a:rPr lang="en-US" dirty="0">
                <a:sym typeface="Wingdings" panose="05000000000000000000" pitchFamily="2" charset="2"/>
              </a:rPr>
              <a:t>Youth under 18 may still face penalties (fine/community service) </a:t>
            </a:r>
          </a:p>
          <a:p>
            <a:pPr lvl="1">
              <a:spcAft>
                <a:spcPts val="300"/>
              </a:spcAft>
            </a:pPr>
            <a:r>
              <a:rPr lang="en-US" dirty="0">
                <a:sym typeface="Wingdings" panose="05000000000000000000" pitchFamily="2" charset="2"/>
              </a:rPr>
              <a:t>Retail violation = gross misdemeanor (criminal charges, fines, or both</a:t>
            </a:r>
            <a:r>
              <a:rPr lang="en-US" dirty="0" smtClean="0">
                <a:sym typeface="Wingdings" panose="05000000000000000000" pitchFamily="2" charset="2"/>
              </a:rPr>
              <a:t>)</a:t>
            </a:r>
          </a:p>
          <a:p>
            <a:r>
              <a:rPr lang="en-US" dirty="0" smtClean="0">
                <a:sym typeface="Wingdings" panose="05000000000000000000" pitchFamily="2" charset="2"/>
              </a:rPr>
              <a:t>Goal = closes off social circles</a:t>
            </a:r>
            <a:endParaRPr lang="en-US" dirty="0">
              <a:sym typeface="Wingdings" panose="05000000000000000000" pitchFamily="2" charset="2"/>
            </a:endParaRPr>
          </a:p>
          <a:p>
            <a:endParaRPr lang="en-US" dirty="0"/>
          </a:p>
        </p:txBody>
      </p:sp>
      <p:pic>
        <p:nvPicPr>
          <p:cNvPr id="4" name="Picture 3"/>
          <p:cNvPicPr>
            <a:picLocks noChangeAspect="1"/>
          </p:cNvPicPr>
          <p:nvPr/>
        </p:nvPicPr>
        <p:blipFill>
          <a:blip r:embed="rId3"/>
          <a:stretch>
            <a:fillRect/>
          </a:stretch>
        </p:blipFill>
        <p:spPr>
          <a:xfrm>
            <a:off x="3342323" y="5209474"/>
            <a:ext cx="5091994" cy="1478321"/>
          </a:xfrm>
          <a:prstGeom prst="rect">
            <a:avLst/>
          </a:prstGeom>
        </p:spPr>
      </p:pic>
    </p:spTree>
    <p:extLst>
      <p:ext uri="{BB962C8B-B14F-4D97-AF65-F5344CB8AC3E}">
        <p14:creationId xmlns:p14="http://schemas.microsoft.com/office/powerpoint/2010/main" val="232120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nicotine?</a:t>
            </a:r>
          </a:p>
        </p:txBody>
      </p:sp>
      <p:sp>
        <p:nvSpPr>
          <p:cNvPr id="3" name="Content Placeholder 2"/>
          <p:cNvSpPr>
            <a:spLocks noGrp="1"/>
          </p:cNvSpPr>
          <p:nvPr>
            <p:ph idx="1"/>
          </p:nvPr>
        </p:nvSpPr>
        <p:spPr>
          <a:xfrm>
            <a:off x="4491717" y="1857347"/>
            <a:ext cx="7315050" cy="4351338"/>
          </a:xfrm>
        </p:spPr>
        <p:txBody>
          <a:bodyPr/>
          <a:lstStyle/>
          <a:p>
            <a:r>
              <a:rPr lang="en-US" dirty="0"/>
              <a:t>Nicotine is a natural chemical found in the tobacco plant</a:t>
            </a:r>
          </a:p>
          <a:p>
            <a:pPr>
              <a:spcAft>
                <a:spcPts val="600"/>
              </a:spcAft>
            </a:pPr>
            <a:r>
              <a:rPr lang="en-US" dirty="0"/>
              <a:t>Found in many different products</a:t>
            </a:r>
          </a:p>
          <a:p>
            <a:pPr lvl="1">
              <a:spcAft>
                <a:spcPts val="600"/>
              </a:spcAft>
            </a:pPr>
            <a:r>
              <a:rPr lang="en-US" dirty="0"/>
              <a:t>Pesticides</a:t>
            </a:r>
          </a:p>
          <a:p>
            <a:pPr lvl="1">
              <a:spcAft>
                <a:spcPts val="600"/>
              </a:spcAft>
            </a:pPr>
            <a:r>
              <a:rPr lang="en-US" dirty="0"/>
              <a:t>Smoking products (cigarettes, cigars, pipes, etc</a:t>
            </a:r>
            <a:r>
              <a:rPr lang="en-US" dirty="0" smtClean="0"/>
              <a:t>.)</a:t>
            </a:r>
          </a:p>
          <a:p>
            <a:pPr lvl="1">
              <a:spcAft>
                <a:spcPts val="600"/>
              </a:spcAft>
            </a:pPr>
            <a:r>
              <a:rPr lang="en-US" dirty="0" smtClean="0"/>
              <a:t>Tobacco products (chew, snus, dry snuff, etc.)</a:t>
            </a:r>
            <a:endParaRPr lang="en-US" dirty="0"/>
          </a:p>
          <a:p>
            <a:pPr lvl="1">
              <a:spcAft>
                <a:spcPts val="600"/>
              </a:spcAft>
            </a:pPr>
            <a:r>
              <a:rPr lang="en-US" dirty="0"/>
              <a:t>Vaping products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14689"/>
            <a:ext cx="3220497" cy="4293996"/>
          </a:xfrm>
          <a:prstGeom prst="rect">
            <a:avLst/>
          </a:prstGeom>
          <a:ln w="38100" cap="sq">
            <a:noFill/>
            <a:prstDash val="solid"/>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clinical effects of nicotine</a:t>
            </a:r>
          </a:p>
        </p:txBody>
      </p:sp>
      <p:sp>
        <p:nvSpPr>
          <p:cNvPr id="3" name="Content Placeholder 2"/>
          <p:cNvSpPr>
            <a:spLocks noGrp="1"/>
          </p:cNvSpPr>
          <p:nvPr>
            <p:ph idx="1"/>
          </p:nvPr>
        </p:nvSpPr>
        <p:spPr>
          <a:xfrm>
            <a:off x="838200" y="1473200"/>
            <a:ext cx="10515600" cy="1322881"/>
          </a:xfrm>
        </p:spPr>
        <p:txBody>
          <a:bodyPr>
            <a:normAutofit lnSpcReduction="10000"/>
          </a:bodyPr>
          <a:lstStyle/>
          <a:p>
            <a:pPr>
              <a:spcBef>
                <a:spcPts val="1200"/>
              </a:spcBef>
              <a:defRPr/>
            </a:pPr>
            <a:r>
              <a:rPr lang="en-US" b="1" dirty="0">
                <a:solidFill>
                  <a:prstClr val="black"/>
                </a:solidFill>
              </a:rPr>
              <a:t>Routes of exposure</a:t>
            </a:r>
            <a:r>
              <a:rPr lang="en-US" dirty="0">
                <a:solidFill>
                  <a:prstClr val="black"/>
                </a:solidFill>
              </a:rPr>
              <a:t>: inhalation, ingestion, absorption</a:t>
            </a:r>
          </a:p>
          <a:p>
            <a:pPr lvl="1">
              <a:spcBef>
                <a:spcPts val="600"/>
              </a:spcBef>
              <a:defRPr/>
            </a:pPr>
            <a:r>
              <a:rPr lang="en-US" dirty="0">
                <a:solidFill>
                  <a:prstClr val="black"/>
                </a:solidFill>
              </a:rPr>
              <a:t>Severity of effects dependent on exposure amount, concentration of product, and individual</a:t>
            </a:r>
          </a:p>
          <a:p>
            <a:endParaRPr lang="en-US" dirty="0"/>
          </a:p>
        </p:txBody>
      </p:sp>
      <p:sp>
        <p:nvSpPr>
          <p:cNvPr id="6" name="Rectangle 5"/>
          <p:cNvSpPr/>
          <p:nvPr/>
        </p:nvSpPr>
        <p:spPr>
          <a:xfrm>
            <a:off x="10495280" y="6106160"/>
            <a:ext cx="1584960" cy="64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3"/>
          <p:cNvGraphicFramePr/>
          <p:nvPr>
            <p:extLst>
              <p:ext uri="{D42A27DB-BD31-4B8C-83A1-F6EECF244321}">
                <p14:modId xmlns:p14="http://schemas.microsoft.com/office/powerpoint/2010/main" val="2477055299"/>
              </p:ext>
            </p:extLst>
          </p:nvPr>
        </p:nvGraphicFramePr>
        <p:xfrm>
          <a:off x="838200" y="2796080"/>
          <a:ext cx="10515600" cy="3950159"/>
        </p:xfrm>
        <a:graphic>
          <a:graphicData uri="http://schemas.openxmlformats.org/drawingml/2006/table">
            <a:tbl>
              <a:tblPr firstRow="1" bandRow="1">
                <a:tableStyleId>{7DF18680-E054-41AD-8BC1-D1AEF772440D}</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843117">
                <a:tc>
                  <a:txBody>
                    <a:bodyPr/>
                    <a:lstStyle/>
                    <a:p>
                      <a:pPr algn="ctr">
                        <a:lnSpc>
                          <a:spcPct val="150000"/>
                        </a:lnSpc>
                      </a:pPr>
                      <a:r>
                        <a:rPr lang="en-US" sz="3200" b="1" dirty="0">
                          <a:solidFill>
                            <a:schemeClr val="tx1"/>
                          </a:solidFill>
                          <a:latin typeface="Lato" panose="020F0502020204030203" pitchFamily="34" charset="0"/>
                        </a:rPr>
                        <a:t>Mild </a:t>
                      </a:r>
                      <a:r>
                        <a:rPr lang="en-US" sz="3200" b="0" dirty="0">
                          <a:solidFill>
                            <a:schemeClr val="tx1"/>
                          </a:solidFill>
                          <a:latin typeface="Lato" panose="020F0502020204030203" pitchFamily="34" charset="0"/>
                        </a:rPr>
                        <a:t>to</a:t>
                      </a:r>
                      <a:r>
                        <a:rPr lang="en-US" sz="3200" b="1" dirty="0">
                          <a:solidFill>
                            <a:schemeClr val="tx1"/>
                          </a:solidFill>
                          <a:latin typeface="Lato" panose="020F0502020204030203" pitchFamily="34" charset="0"/>
                        </a:rPr>
                        <a:t> Moderate</a:t>
                      </a:r>
                    </a:p>
                  </a:txBody>
                  <a:tcPr anchor="ctr"/>
                </a:tc>
                <a:tc>
                  <a:txBody>
                    <a:bodyPr/>
                    <a:lstStyle/>
                    <a:p>
                      <a:pPr algn="ctr">
                        <a:lnSpc>
                          <a:spcPct val="150000"/>
                        </a:lnSpc>
                      </a:pPr>
                      <a:r>
                        <a:rPr lang="en-US" sz="3200" dirty="0">
                          <a:solidFill>
                            <a:schemeClr val="tx1"/>
                          </a:solidFill>
                          <a:latin typeface="Lato" panose="020F0502020204030203" pitchFamily="34" charset="0"/>
                        </a:rPr>
                        <a:t>Severe</a:t>
                      </a:r>
                      <a:endParaRPr lang="en-US" sz="3200" b="0" baseline="0" dirty="0">
                        <a:solidFill>
                          <a:schemeClr val="tx1"/>
                        </a:solidFill>
                        <a:latin typeface="Lato" panose="020F0502020204030203" pitchFamily="34" charset="0"/>
                      </a:endParaRPr>
                    </a:p>
                  </a:txBody>
                  <a:tcPr anchor="ctr"/>
                </a:tc>
                <a:extLst>
                  <a:ext uri="{0D108BD9-81ED-4DB2-BD59-A6C34878D82A}">
                    <a16:rowId xmlns:a16="http://schemas.microsoft.com/office/drawing/2014/main" val="10000"/>
                  </a:ext>
                </a:extLst>
              </a:tr>
              <a:tr h="3107042">
                <a:tc>
                  <a:txBody>
                    <a:bodyPr/>
                    <a:lstStyle/>
                    <a:p>
                      <a:pPr marL="457200" indent="-274320">
                        <a:spcBef>
                          <a:spcPts val="500"/>
                        </a:spcBef>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rPr>
                        <a:t>Upset </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stomach</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Nausea/vomiting</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Dizziness</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Headache</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Tremor</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Increased heart rate</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High blood pressure</a:t>
                      </a:r>
                      <a:endParaRPr lang="en-US" sz="2400" dirty="0">
                        <a:latin typeface="Lato" panose="020F0502020204030203" pitchFamily="34" charset="0"/>
                      </a:endParaRPr>
                    </a:p>
                  </a:txBody>
                  <a:tcPr/>
                </a:tc>
                <a:tc>
                  <a:txBody>
                    <a:bodyPr/>
                    <a:lstStyle/>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Seizures</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rPr>
                        <a:t>Lethargy/weakness</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ndParaRP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Confusion</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rPr>
                        <a:t>Decreased </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heart rate</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Low blood pressure</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rPr>
                        <a:t>Trouble </a:t>
                      </a: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rPr>
                        <a:t>breathing</a:t>
                      </a:r>
                    </a:p>
                    <a:p>
                      <a:pPr marL="457200" indent="-274320">
                        <a:spcBef>
                          <a:spcPts val="500"/>
                        </a:spcBef>
                        <a:buFont typeface="Arial" panose="020B0604020202020204" pitchFamily="34" charset="0"/>
                        <a:buChar char="•"/>
                      </a:pPr>
                      <a:r>
                        <a:rPr kumimoji="0" lang="en-US" sz="2400" b="0" i="0" u="none" strike="noStrike" kern="1200" cap="none" spc="0" normalizeH="0" baseline="0" noProof="0" dirty="0" smtClean="0">
                          <a:ln>
                            <a:noFill/>
                          </a:ln>
                          <a:solidFill>
                            <a:prstClr val="black"/>
                          </a:solidFill>
                          <a:effectLst/>
                          <a:uLnTx/>
                          <a:uFillTx/>
                          <a:latin typeface="Lato" panose="020F0502020204030203" pitchFamily="34" charset="0"/>
                        </a:rPr>
                        <a:t>Death</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ndParaRPr>
                    </a:p>
                  </a:txBody>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idx="1"/>
          </p:nvPr>
        </p:nvSpPr>
        <p:spPr/>
        <p:txBody>
          <a:bodyPr>
            <a:normAutofit/>
          </a:bodyPr>
          <a:lstStyle/>
          <a:p>
            <a:r>
              <a:rPr lang="en-US" dirty="0"/>
              <a:t>Webinar is being </a:t>
            </a:r>
            <a:r>
              <a:rPr lang="en-US" dirty="0" smtClean="0"/>
              <a:t>recorded!</a:t>
            </a:r>
          </a:p>
          <a:p>
            <a:r>
              <a:rPr lang="en-US" dirty="0" smtClean="0"/>
              <a:t>Please remain muted</a:t>
            </a:r>
          </a:p>
          <a:p>
            <a:r>
              <a:rPr lang="en-US" dirty="0" smtClean="0"/>
              <a:t>Ask </a:t>
            </a:r>
            <a:r>
              <a:rPr lang="en-US" dirty="0"/>
              <a:t>questions in the chat </a:t>
            </a:r>
            <a:r>
              <a:rPr lang="en-US" dirty="0" smtClean="0"/>
              <a:t>box anytime</a:t>
            </a:r>
          </a:p>
          <a:p>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993" t="14727" r="33618" b="18209"/>
          <a:stretch/>
        </p:blipFill>
        <p:spPr>
          <a:xfrm>
            <a:off x="7574021" y="1597297"/>
            <a:ext cx="4121225" cy="4158243"/>
          </a:xfrm>
          <a:prstGeom prst="rect">
            <a:avLst/>
          </a:prstGeom>
        </p:spPr>
      </p:pic>
    </p:spTree>
    <p:extLst>
      <p:ext uri="{BB962C8B-B14F-4D97-AF65-F5344CB8AC3E}">
        <p14:creationId xmlns:p14="http://schemas.microsoft.com/office/powerpoint/2010/main" val="1366867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t>
            </a:r>
            <a:r>
              <a:rPr lang="en-US" dirty="0"/>
              <a:t>d</a:t>
            </a:r>
            <a:r>
              <a:rPr lang="en-US" dirty="0" smtClean="0"/>
              <a:t>ependence &amp; addiction </a:t>
            </a:r>
            <a:endParaRPr lang="en-US" dirty="0"/>
          </a:p>
        </p:txBody>
      </p:sp>
      <p:sp>
        <p:nvSpPr>
          <p:cNvPr id="3" name="Content Placeholder 2"/>
          <p:cNvSpPr>
            <a:spLocks noGrp="1"/>
          </p:cNvSpPr>
          <p:nvPr>
            <p:ph idx="1"/>
          </p:nvPr>
        </p:nvSpPr>
        <p:spPr/>
        <p:txBody>
          <a:bodyPr>
            <a:normAutofit/>
          </a:bodyPr>
          <a:lstStyle/>
          <a:p>
            <a:pPr>
              <a:spcAft>
                <a:spcPts val="600"/>
              </a:spcAft>
            </a:pPr>
            <a:r>
              <a:rPr lang="en-US" b="1" dirty="0" smtClean="0"/>
              <a:t>Physical (dependence)</a:t>
            </a:r>
            <a:r>
              <a:rPr lang="en-US" dirty="0" smtClean="0"/>
              <a:t> occurs when the body/brain begins to rely on an external substance to maintain normal function</a:t>
            </a:r>
          </a:p>
          <a:p>
            <a:pPr marL="857250" lvl="1" indent="-365125">
              <a:spcAft>
                <a:spcPts val="600"/>
              </a:spcAft>
            </a:pPr>
            <a:r>
              <a:rPr lang="en-US" b="1" dirty="0" smtClean="0"/>
              <a:t>Tolerance: </a:t>
            </a:r>
            <a:r>
              <a:rPr lang="en-US" dirty="0" smtClean="0"/>
              <a:t>needing ever-increasing doses to maintain normal function</a:t>
            </a:r>
          </a:p>
          <a:p>
            <a:pPr marL="857250" lvl="1" indent="-365125">
              <a:spcAft>
                <a:spcPts val="600"/>
              </a:spcAft>
            </a:pPr>
            <a:r>
              <a:rPr lang="en-US" dirty="0"/>
              <a:t>With dependence, reducing/quitting the substance leads to </a:t>
            </a:r>
            <a:r>
              <a:rPr lang="en-US" b="1" dirty="0"/>
              <a:t>withdrawal </a:t>
            </a:r>
            <a:r>
              <a:rPr lang="en-US" dirty="0"/>
              <a:t>(range of symptoms</a:t>
            </a:r>
            <a:r>
              <a:rPr lang="en-US" dirty="0" smtClean="0"/>
              <a:t>)</a:t>
            </a:r>
            <a:endParaRPr lang="en-US" b="1" dirty="0" smtClean="0"/>
          </a:p>
          <a:p>
            <a:pPr marL="547874" indent="-365125">
              <a:spcAft>
                <a:spcPts val="600"/>
              </a:spcAft>
            </a:pPr>
            <a:r>
              <a:rPr lang="en-US" b="1" dirty="0" smtClean="0"/>
              <a:t>Addiction:</a:t>
            </a:r>
            <a:r>
              <a:rPr lang="en-US" dirty="0" smtClean="0"/>
              <a:t> when dependence becomes disruptive to other aspects of life (dependence is a symptom of addiction)</a:t>
            </a:r>
          </a:p>
          <a:p>
            <a:pPr marL="547874" indent="-365125">
              <a:spcAft>
                <a:spcPts val="600"/>
              </a:spcAft>
            </a:pPr>
            <a:endParaRPr lang="en-US" dirty="0" smtClean="0"/>
          </a:p>
          <a:p>
            <a:endParaRPr lang="en-US" dirty="0" smtClean="0"/>
          </a:p>
        </p:txBody>
      </p:sp>
    </p:spTree>
    <p:extLst>
      <p:ext uri="{BB962C8B-B14F-4D97-AF65-F5344CB8AC3E}">
        <p14:creationId xmlns:p14="http://schemas.microsoft.com/office/powerpoint/2010/main" val="425314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Nicotine and the brain</a:t>
            </a:r>
            <a:endParaRPr lang="en-US" dirty="0"/>
          </a:p>
        </p:txBody>
      </p:sp>
      <p:sp>
        <p:nvSpPr>
          <p:cNvPr id="3" name="Content Placeholder 2"/>
          <p:cNvSpPr>
            <a:spLocks noGrp="1"/>
          </p:cNvSpPr>
          <p:nvPr>
            <p:ph idx="1"/>
          </p:nvPr>
        </p:nvSpPr>
        <p:spPr>
          <a:xfrm>
            <a:off x="838200" y="1825625"/>
            <a:ext cx="7334573" cy="4843812"/>
          </a:xfrm>
        </p:spPr>
        <p:txBody>
          <a:bodyPr>
            <a:normAutofit/>
          </a:bodyPr>
          <a:lstStyle/>
          <a:p>
            <a:r>
              <a:rPr lang="en-US" dirty="0"/>
              <a:t>Nicotine reaches the brain within seconds</a:t>
            </a:r>
          </a:p>
          <a:p>
            <a:r>
              <a:rPr lang="en-US" dirty="0"/>
              <a:t>Interacts with the brain’s reward system </a:t>
            </a:r>
            <a:r>
              <a:rPr lang="en-US" dirty="0">
                <a:sym typeface="Wingdings" panose="05000000000000000000" pitchFamily="2" charset="2"/>
              </a:rPr>
              <a:t> releases dopamine</a:t>
            </a:r>
          </a:p>
          <a:p>
            <a:pPr lvl="1"/>
            <a:r>
              <a:rPr lang="en-US" dirty="0">
                <a:sym typeface="Wingdings" panose="05000000000000000000" pitchFamily="2" charset="2"/>
              </a:rPr>
              <a:t>Trains the brain to repeat the action that caused it to “feel good”</a:t>
            </a:r>
          </a:p>
          <a:p>
            <a:r>
              <a:rPr lang="en-US" dirty="0">
                <a:sym typeface="Wingdings" panose="05000000000000000000" pitchFamily="2" charset="2"/>
              </a:rPr>
              <a:t>“Positive” effects of nicotine:</a:t>
            </a:r>
          </a:p>
          <a:p>
            <a:pPr lvl="1"/>
            <a:r>
              <a:rPr lang="en-US" dirty="0">
                <a:sym typeface="Wingdings" panose="05000000000000000000" pitchFamily="2" charset="2"/>
              </a:rPr>
              <a:t>Pleasure</a:t>
            </a:r>
          </a:p>
          <a:p>
            <a:pPr lvl="1"/>
            <a:r>
              <a:rPr lang="en-US" dirty="0">
                <a:sym typeface="Wingdings" panose="05000000000000000000" pitchFamily="2" charset="2"/>
              </a:rPr>
              <a:t>Decreased stress/anxiety</a:t>
            </a:r>
          </a:p>
          <a:p>
            <a:pPr lvl="1"/>
            <a:r>
              <a:rPr lang="en-US" dirty="0">
                <a:sym typeface="Wingdings" panose="05000000000000000000" pitchFamily="2" charset="2"/>
              </a:rPr>
              <a:t>Mood control</a:t>
            </a:r>
          </a:p>
          <a:p>
            <a:pPr lvl="1"/>
            <a:r>
              <a:rPr lang="en-US" dirty="0">
                <a:sym typeface="Wingdings" panose="05000000000000000000" pitchFamily="2" charset="2"/>
              </a:rPr>
              <a:t>Improved </a:t>
            </a:r>
            <a:r>
              <a:rPr lang="en-US" dirty="0" smtClean="0">
                <a:sym typeface="Wingdings" panose="05000000000000000000" pitchFamily="2" charset="2"/>
              </a:rPr>
              <a:t>concentration</a:t>
            </a:r>
          </a:p>
          <a:p>
            <a:pPr lvl="1"/>
            <a:r>
              <a:rPr lang="en-US" dirty="0" smtClean="0">
                <a:sym typeface="Wingdings" panose="05000000000000000000" pitchFamily="2" charset="2"/>
              </a:rPr>
              <a:t>Appetite suppressant </a:t>
            </a:r>
            <a:endParaRPr lang="en-US" dirty="0">
              <a:sym typeface="Wingdings" panose="05000000000000000000" pitchFamily="2" charset="2"/>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104" t="8889" r="31042" b="13148"/>
          <a:stretch>
            <a:fillRect/>
          </a:stretch>
        </p:blipFill>
        <p:spPr>
          <a:xfrm>
            <a:off x="8095927" y="1903116"/>
            <a:ext cx="3937000" cy="3937000"/>
          </a:xfrm>
          <a:prstGeom prst="rect">
            <a:avLst/>
          </a:prstGeom>
        </p:spPr>
      </p:pic>
    </p:spTree>
    <p:extLst>
      <p:ext uri="{BB962C8B-B14F-4D97-AF65-F5344CB8AC3E}">
        <p14:creationId xmlns:p14="http://schemas.microsoft.com/office/powerpoint/2010/main" val="222822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Nicotine and the brain</a:t>
            </a:r>
          </a:p>
        </p:txBody>
      </p:sp>
      <p:sp>
        <p:nvSpPr>
          <p:cNvPr id="3" name="Content Placeholder 2"/>
          <p:cNvSpPr>
            <a:spLocks noGrp="1"/>
          </p:cNvSpPr>
          <p:nvPr>
            <p:ph idx="1"/>
          </p:nvPr>
        </p:nvSpPr>
        <p:spPr>
          <a:xfrm>
            <a:off x="838200" y="1825625"/>
            <a:ext cx="7339739" cy="4351338"/>
          </a:xfrm>
        </p:spPr>
        <p:txBody>
          <a:bodyPr>
            <a:normAutofit fontScale="92500"/>
          </a:bodyPr>
          <a:lstStyle/>
          <a:p>
            <a:r>
              <a:rPr lang="en-US" dirty="0">
                <a:sym typeface="Wingdings" panose="05000000000000000000" pitchFamily="2" charset="2"/>
              </a:rPr>
              <a:t>Nicotine is quickly broken down by the body </a:t>
            </a:r>
            <a:br>
              <a:rPr lang="en-US" dirty="0">
                <a:sym typeface="Wingdings" panose="05000000000000000000" pitchFamily="2" charset="2"/>
              </a:rPr>
            </a:br>
            <a:r>
              <a:rPr lang="en-US" dirty="0">
                <a:sym typeface="Wingdings" panose="05000000000000000000" pitchFamily="2" charset="2"/>
              </a:rPr>
              <a:t> leads to craving more</a:t>
            </a:r>
          </a:p>
          <a:p>
            <a:r>
              <a:rPr lang="en-US" dirty="0">
                <a:sym typeface="Wingdings" panose="05000000000000000000" pitchFamily="2" charset="2"/>
              </a:rPr>
              <a:t>Tobacco research: </a:t>
            </a:r>
          </a:p>
          <a:p>
            <a:pPr lvl="1">
              <a:spcAft>
                <a:spcPts val="600"/>
              </a:spcAft>
            </a:pPr>
            <a:r>
              <a:rPr lang="en-US" dirty="0">
                <a:sym typeface="Wingdings" panose="05000000000000000000" pitchFamily="2" charset="2"/>
              </a:rPr>
              <a:t># of brain receptors increases with continual exposure to nicotine  makes cravings more intense </a:t>
            </a:r>
          </a:p>
          <a:p>
            <a:pPr lvl="1"/>
            <a:r>
              <a:rPr lang="en-US" dirty="0">
                <a:sym typeface="Wingdings" panose="05000000000000000000" pitchFamily="2" charset="2"/>
              </a:rPr>
              <a:t>Repeated exposure alters learning, stress, &amp; </a:t>
            </a:r>
            <a:br>
              <a:rPr lang="en-US" dirty="0">
                <a:sym typeface="Wingdings" panose="05000000000000000000" pitchFamily="2" charset="2"/>
              </a:rPr>
            </a:br>
            <a:r>
              <a:rPr lang="en-US" dirty="0">
                <a:sym typeface="Wingdings" panose="05000000000000000000" pitchFamily="2" charset="2"/>
              </a:rPr>
              <a:t>self-control </a:t>
            </a:r>
          </a:p>
          <a:p>
            <a:r>
              <a:rPr lang="en-US" dirty="0">
                <a:sym typeface="Wingdings" panose="05000000000000000000" pitchFamily="2" charset="2"/>
              </a:rPr>
              <a:t>Nicotine withdrawal symptoms: </a:t>
            </a:r>
          </a:p>
          <a:p>
            <a:pPr lvl="1"/>
            <a:r>
              <a:rPr lang="en-US" dirty="0">
                <a:sym typeface="Wingdings" panose="05000000000000000000" pitchFamily="2" charset="2"/>
              </a:rPr>
              <a:t>Difficulty concentrating</a:t>
            </a:r>
          </a:p>
          <a:p>
            <a:pPr lvl="1"/>
            <a:r>
              <a:rPr lang="en-US" dirty="0">
                <a:sym typeface="Wingdings" panose="05000000000000000000" pitchFamily="2" charset="2"/>
              </a:rPr>
              <a:t>Irritability</a:t>
            </a:r>
          </a:p>
          <a:p>
            <a:pPr lvl="1"/>
            <a:r>
              <a:rPr lang="en-US" dirty="0">
                <a:sym typeface="Wingdings" panose="05000000000000000000" pitchFamily="2" charset="2"/>
              </a:rPr>
              <a:t>Depressed mood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209" t="18149" r="35104" b="24815"/>
          <a:stretch>
            <a:fillRect/>
          </a:stretch>
        </p:blipFill>
        <p:spPr>
          <a:xfrm>
            <a:off x="8046966" y="1957660"/>
            <a:ext cx="3979934" cy="3681140"/>
          </a:xfrm>
          <a:prstGeom prst="rect">
            <a:avLst/>
          </a:prstGeom>
        </p:spPr>
      </p:pic>
      <p:sp>
        <p:nvSpPr>
          <p:cNvPr id="6" name="Rectangle 5"/>
          <p:cNvSpPr/>
          <p:nvPr/>
        </p:nvSpPr>
        <p:spPr>
          <a:xfrm>
            <a:off x="4392478" y="5587775"/>
            <a:ext cx="2907228" cy="1107996"/>
          </a:xfrm>
          <a:prstGeom prst="rect">
            <a:avLst/>
          </a:prstGeom>
        </p:spPr>
        <p:txBody>
          <a:bodyPr wrap="square">
            <a:spAutoFit/>
          </a:bodyPr>
          <a:lstStyle/>
          <a:p>
            <a:pPr marL="804672" lvl="1" indent="-365760">
              <a:buSzPct val="86000"/>
              <a:buFont typeface="Courier New" panose="02070309020205020404" pitchFamily="49" charset="0"/>
              <a:buChar char="o"/>
            </a:pPr>
            <a:r>
              <a:rPr lang="en-US" sz="2200" dirty="0" smtClean="0">
                <a:latin typeface="Lato" panose="020F0502020204030203" pitchFamily="34" charset="0"/>
                <a:sym typeface="Wingdings" panose="05000000000000000000" pitchFamily="2" charset="2"/>
              </a:rPr>
              <a:t>Restlessness</a:t>
            </a:r>
            <a:endParaRPr lang="en-US" sz="2200" dirty="0">
              <a:latin typeface="Lato" panose="020F0502020204030203" pitchFamily="34" charset="0"/>
              <a:sym typeface="Wingdings" panose="05000000000000000000" pitchFamily="2" charset="2"/>
            </a:endParaRPr>
          </a:p>
          <a:p>
            <a:pPr marL="804672" lvl="1" indent="-365760">
              <a:buSzPct val="86000"/>
              <a:buFont typeface="Courier New" panose="02070309020205020404" pitchFamily="49" charset="0"/>
              <a:buChar char="o"/>
            </a:pPr>
            <a:r>
              <a:rPr lang="en-US" sz="2200" dirty="0" smtClean="0">
                <a:latin typeface="Lato" panose="020F0502020204030203" pitchFamily="34" charset="0"/>
                <a:sym typeface="Wingdings" panose="05000000000000000000" pitchFamily="2" charset="2"/>
              </a:rPr>
              <a:t>Anxiety</a:t>
            </a:r>
            <a:endParaRPr lang="en-US" sz="2200" dirty="0">
              <a:latin typeface="Lato" panose="020F0502020204030203" pitchFamily="34" charset="0"/>
              <a:sym typeface="Wingdings" panose="05000000000000000000" pitchFamily="2" charset="2"/>
            </a:endParaRPr>
          </a:p>
          <a:p>
            <a:pPr marL="804672" lvl="1" indent="-365760">
              <a:buSzPct val="86000"/>
              <a:buFont typeface="Courier New" panose="02070309020205020404" pitchFamily="49" charset="0"/>
              <a:buChar char="o"/>
            </a:pPr>
            <a:r>
              <a:rPr lang="en-US" sz="2200" dirty="0" smtClean="0">
                <a:latin typeface="Lato" panose="020F0502020204030203" pitchFamily="34" charset="0"/>
                <a:sym typeface="Wingdings" panose="05000000000000000000" pitchFamily="2" charset="2"/>
              </a:rPr>
              <a:t>Insomnia</a:t>
            </a:r>
            <a:endParaRPr lang="en-US" sz="2200" dirty="0">
              <a:latin typeface="Lato" panose="020F0502020204030203" pitchFamily="34" charset="0"/>
              <a:sym typeface="Wingdings" panose="05000000000000000000" pitchFamily="2" charset="2"/>
            </a:endParaRPr>
          </a:p>
        </p:txBody>
      </p:sp>
    </p:spTree>
    <p:extLst>
      <p:ext uri="{BB962C8B-B14F-4D97-AF65-F5344CB8AC3E}">
        <p14:creationId xmlns:p14="http://schemas.microsoft.com/office/powerpoint/2010/main" val="3201339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D196E0-8539-4A02-9048-529E43E9633C}"/>
              </a:ext>
            </a:extLst>
          </p:cNvPr>
          <p:cNvPicPr>
            <a:picLocks noChangeAspect="1"/>
          </p:cNvPicPr>
          <p:nvPr/>
        </p:nvPicPr>
        <p:blipFill rotWithShape="1">
          <a:blip r:embed="rId3"/>
          <a:srcRect l="2293" t="5772" r="65000" b="4602"/>
          <a:stretch/>
        </p:blipFill>
        <p:spPr>
          <a:xfrm>
            <a:off x="171231" y="2836337"/>
            <a:ext cx="1863564" cy="2362580"/>
          </a:xfrm>
          <a:prstGeom prst="rect">
            <a:avLst/>
          </a:prstGeom>
        </p:spPr>
      </p:pic>
      <p:grpSp>
        <p:nvGrpSpPr>
          <p:cNvPr id="3" name="Group 2"/>
          <p:cNvGrpSpPr/>
          <p:nvPr/>
        </p:nvGrpSpPr>
        <p:grpSpPr>
          <a:xfrm>
            <a:off x="8355648" y="2624621"/>
            <a:ext cx="1481749" cy="2919256"/>
            <a:chOff x="8727805" y="2970144"/>
            <a:chExt cx="1481749" cy="2919256"/>
          </a:xfrm>
        </p:grpSpPr>
        <p:pic>
          <p:nvPicPr>
            <p:cNvPr id="18" name="Picture 17">
              <a:extLst>
                <a:ext uri="{FF2B5EF4-FFF2-40B4-BE49-F238E27FC236}">
                  <a16:creationId xmlns:a16="http://schemas.microsoft.com/office/drawing/2014/main" id="{8F358240-D335-4294-8F4F-1024F92A7C2B}"/>
                </a:ext>
              </a:extLst>
            </p:cNvPr>
            <p:cNvPicPr>
              <a:picLocks noChangeAspect="1"/>
            </p:cNvPicPr>
            <p:nvPr/>
          </p:nvPicPr>
          <p:blipFill>
            <a:blip r:embed="rId4"/>
            <a:stretch>
              <a:fillRect/>
            </a:stretch>
          </p:blipFill>
          <p:spPr>
            <a:xfrm>
              <a:off x="8727805" y="2970144"/>
              <a:ext cx="1481749" cy="1481749"/>
            </a:xfrm>
            <a:prstGeom prst="rect">
              <a:avLst/>
            </a:prstGeom>
          </p:spPr>
        </p:pic>
        <p:pic>
          <p:nvPicPr>
            <p:cNvPr id="20" name="Picture 19">
              <a:extLst>
                <a:ext uri="{FF2B5EF4-FFF2-40B4-BE49-F238E27FC236}">
                  <a16:creationId xmlns:a16="http://schemas.microsoft.com/office/drawing/2014/main" id="{D3A8DED7-36CB-47E5-A40C-C93A2034E9DC}"/>
                </a:ext>
              </a:extLst>
            </p:cNvPr>
            <p:cNvPicPr>
              <a:picLocks noChangeAspect="1"/>
            </p:cNvPicPr>
            <p:nvPr/>
          </p:nvPicPr>
          <p:blipFill rotWithShape="1">
            <a:blip r:embed="rId5"/>
            <a:srcRect l="20055" t="10138" r="17914" b="7921"/>
            <a:stretch/>
          </p:blipFill>
          <p:spPr>
            <a:xfrm>
              <a:off x="9034108" y="4653387"/>
              <a:ext cx="935675" cy="1236013"/>
            </a:xfrm>
            <a:prstGeom prst="rect">
              <a:avLst/>
            </a:prstGeom>
          </p:spPr>
        </p:pic>
      </p:grpSp>
      <p:pic>
        <p:nvPicPr>
          <p:cNvPr id="23" name="Picture 22">
            <a:extLst>
              <a:ext uri="{FF2B5EF4-FFF2-40B4-BE49-F238E27FC236}">
                <a16:creationId xmlns:a16="http://schemas.microsoft.com/office/drawing/2014/main" id="{490A9CED-E1A7-45C5-9135-9D95384E5DD0}"/>
              </a:ext>
            </a:extLst>
          </p:cNvPr>
          <p:cNvPicPr>
            <a:picLocks noChangeAspect="1"/>
          </p:cNvPicPr>
          <p:nvPr/>
        </p:nvPicPr>
        <p:blipFill rotWithShape="1">
          <a:blip r:embed="rId3"/>
          <a:srcRect l="76713" t="5154" b="10358"/>
          <a:stretch/>
        </p:blipFill>
        <p:spPr>
          <a:xfrm>
            <a:off x="4393346" y="2859626"/>
            <a:ext cx="1670008" cy="2803092"/>
          </a:xfrm>
          <a:prstGeom prst="rect">
            <a:avLst/>
          </a:prstGeom>
        </p:spPr>
      </p:pic>
      <p:pic>
        <p:nvPicPr>
          <p:cNvPr id="26" name="Picture 25">
            <a:extLst>
              <a:ext uri="{FF2B5EF4-FFF2-40B4-BE49-F238E27FC236}">
                <a16:creationId xmlns:a16="http://schemas.microsoft.com/office/drawing/2014/main" id="{B72202BA-19C1-4B75-B0CC-86A1B457072B}"/>
              </a:ext>
            </a:extLst>
          </p:cNvPr>
          <p:cNvPicPr>
            <a:picLocks noChangeAspect="1"/>
          </p:cNvPicPr>
          <p:nvPr/>
        </p:nvPicPr>
        <p:blipFill rotWithShape="1">
          <a:blip r:embed="rId3"/>
          <a:srcRect l="41900" t="15522" r="27210" b="9232"/>
          <a:stretch/>
        </p:blipFill>
        <p:spPr>
          <a:xfrm>
            <a:off x="2325803" y="3041906"/>
            <a:ext cx="1876332" cy="2114517"/>
          </a:xfrm>
          <a:prstGeom prst="rect">
            <a:avLst/>
          </a:prstGeom>
        </p:spPr>
      </p:pic>
      <p:cxnSp>
        <p:nvCxnSpPr>
          <p:cNvPr id="28" name="Straight Connector 27">
            <a:extLst>
              <a:ext uri="{FF2B5EF4-FFF2-40B4-BE49-F238E27FC236}">
                <a16:creationId xmlns:a16="http://schemas.microsoft.com/office/drawing/2014/main" id="{CF76C210-3B2B-4977-AB17-546F8C3C2AAB}"/>
              </a:ext>
            </a:extLst>
          </p:cNvPr>
          <p:cNvCxnSpPr/>
          <p:nvPr/>
        </p:nvCxnSpPr>
        <p:spPr>
          <a:xfrm>
            <a:off x="2101678" y="2536345"/>
            <a:ext cx="31899" cy="33035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771B33F2-339F-42FB-ABFA-59D7D67806B6}"/>
              </a:ext>
            </a:extLst>
          </p:cNvPr>
          <p:cNvCxnSpPr/>
          <p:nvPr/>
        </p:nvCxnSpPr>
        <p:spPr>
          <a:xfrm>
            <a:off x="4296010" y="2461464"/>
            <a:ext cx="22391" cy="33035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061F58B1-68EB-438F-90D5-836C520C092D}"/>
              </a:ext>
            </a:extLst>
          </p:cNvPr>
          <p:cNvCxnSpPr/>
          <p:nvPr/>
        </p:nvCxnSpPr>
        <p:spPr>
          <a:xfrm>
            <a:off x="6084836" y="2268744"/>
            <a:ext cx="0" cy="4075948"/>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AA989C03-6F0B-470E-BFCC-E35C4621CDFD}"/>
              </a:ext>
            </a:extLst>
          </p:cNvPr>
          <p:cNvCxnSpPr/>
          <p:nvPr/>
        </p:nvCxnSpPr>
        <p:spPr>
          <a:xfrm>
            <a:off x="8328757" y="2467925"/>
            <a:ext cx="0" cy="33035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8" name="Picture 37">
            <a:extLst>
              <a:ext uri="{FF2B5EF4-FFF2-40B4-BE49-F238E27FC236}">
                <a16:creationId xmlns:a16="http://schemas.microsoft.com/office/drawing/2014/main" id="{13DB292E-DB5B-4BDF-BDF5-B98CFBBEDFA1}"/>
              </a:ext>
            </a:extLst>
          </p:cNvPr>
          <p:cNvPicPr>
            <a:picLocks noChangeAspect="1"/>
          </p:cNvPicPr>
          <p:nvPr/>
        </p:nvPicPr>
        <p:blipFill rotWithShape="1">
          <a:blip r:embed="rId6"/>
          <a:srcRect l="14285"/>
          <a:stretch/>
        </p:blipFill>
        <p:spPr>
          <a:xfrm>
            <a:off x="6280273" y="2977991"/>
            <a:ext cx="1833793" cy="2256758"/>
          </a:xfrm>
          <a:prstGeom prst="rect">
            <a:avLst/>
          </a:prstGeom>
        </p:spPr>
      </p:pic>
      <p:sp>
        <p:nvSpPr>
          <p:cNvPr id="11" name="Title 10"/>
          <p:cNvSpPr>
            <a:spLocks noGrp="1"/>
          </p:cNvSpPr>
          <p:nvPr>
            <p:ph type="title"/>
          </p:nvPr>
        </p:nvSpPr>
        <p:spPr/>
        <p:txBody>
          <a:bodyPr/>
          <a:lstStyle/>
          <a:p>
            <a:r>
              <a:rPr lang="en-US" b="1" dirty="0"/>
              <a:t>Evolution of </a:t>
            </a:r>
            <a:r>
              <a:rPr lang="en-US" dirty="0" smtClean="0"/>
              <a:t>vape devices</a:t>
            </a:r>
            <a:endParaRPr lang="en-US" b="1" dirty="0"/>
          </a:p>
        </p:txBody>
      </p:sp>
      <p:cxnSp>
        <p:nvCxnSpPr>
          <p:cNvPr id="41" name="Straight Connector 40">
            <a:extLst>
              <a:ext uri="{FF2B5EF4-FFF2-40B4-BE49-F238E27FC236}">
                <a16:creationId xmlns:a16="http://schemas.microsoft.com/office/drawing/2014/main" id="{AA989C03-6F0B-470E-BFCC-E35C4621CDFD}"/>
              </a:ext>
            </a:extLst>
          </p:cNvPr>
          <p:cNvCxnSpPr/>
          <p:nvPr/>
        </p:nvCxnSpPr>
        <p:spPr>
          <a:xfrm>
            <a:off x="9888634" y="2464694"/>
            <a:ext cx="0" cy="33035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3" name="Picture 42"/>
          <p:cNvPicPr>
            <a:picLocks noChangeAspect="1"/>
          </p:cNvPicPr>
          <p:nvPr/>
        </p:nvPicPr>
        <p:blipFill rotWithShape="1">
          <a:blip r:embed="rId7"/>
          <a:srcRect l="9301" t="14787" r="9518"/>
          <a:stretch/>
        </p:blipFill>
        <p:spPr>
          <a:xfrm>
            <a:off x="10206472" y="3227027"/>
            <a:ext cx="1633307" cy="1714445"/>
          </a:xfrm>
          <a:prstGeom prst="rect">
            <a:avLst/>
          </a:prstGeom>
        </p:spPr>
      </p:pic>
      <p:grpSp>
        <p:nvGrpSpPr>
          <p:cNvPr id="4" name="Group 3"/>
          <p:cNvGrpSpPr/>
          <p:nvPr/>
        </p:nvGrpSpPr>
        <p:grpSpPr>
          <a:xfrm>
            <a:off x="106188" y="1730336"/>
            <a:ext cx="11561454" cy="707886"/>
            <a:chOff x="112814" y="2094769"/>
            <a:chExt cx="11561454" cy="707886"/>
          </a:xfrm>
        </p:grpSpPr>
        <p:cxnSp>
          <p:nvCxnSpPr>
            <p:cNvPr id="21" name="Straight Arrow Connector 20">
              <a:extLst>
                <a:ext uri="{FF2B5EF4-FFF2-40B4-BE49-F238E27FC236}">
                  <a16:creationId xmlns:a16="http://schemas.microsoft.com/office/drawing/2014/main" id="{BAD0E988-0B65-4D02-B699-E3753DC10FCE}"/>
                </a:ext>
              </a:extLst>
            </p:cNvPr>
            <p:cNvCxnSpPr/>
            <p:nvPr/>
          </p:nvCxnSpPr>
          <p:spPr>
            <a:xfrm>
              <a:off x="1966809" y="2444350"/>
              <a:ext cx="420298" cy="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61F1DB-02D6-4753-81E2-20BABA5C06A7}"/>
                </a:ext>
              </a:extLst>
            </p:cNvPr>
            <p:cNvSpPr txBox="1"/>
            <p:nvPr/>
          </p:nvSpPr>
          <p:spPr>
            <a:xfrm>
              <a:off x="112814" y="2235195"/>
              <a:ext cx="1815045" cy="400110"/>
            </a:xfrm>
            <a:prstGeom prst="rect">
              <a:avLst/>
            </a:prstGeom>
            <a:noFill/>
          </p:spPr>
          <p:txBody>
            <a:bodyPr wrap="square" rtlCol="0">
              <a:spAutoFit/>
            </a:bodyPr>
            <a:lstStyle/>
            <a:p>
              <a:pPr>
                <a:defRPr/>
              </a:pPr>
              <a:r>
                <a:rPr lang="en-US" sz="2000" b="1" dirty="0">
                  <a:solidFill>
                    <a:prstClr val="black"/>
                  </a:solidFill>
                  <a:latin typeface="Calibri"/>
                  <a:cs typeface="Calibri"/>
                </a:rPr>
                <a:t>Minis/</a:t>
              </a:r>
              <a:r>
                <a:rPr lang="en-US" sz="2000" b="1" dirty="0" err="1">
                  <a:solidFill>
                    <a:prstClr val="black"/>
                  </a:solidFill>
                  <a:latin typeface="Calibri"/>
                  <a:cs typeface="Calibri"/>
                </a:rPr>
                <a:t>Cigalikes</a:t>
              </a:r>
              <a:endParaRPr lang="en-US" sz="2400" b="1" dirty="0">
                <a:solidFill>
                  <a:prstClr val="black"/>
                </a:solidFill>
                <a:latin typeface="Calibri"/>
                <a:cs typeface="Calibri"/>
              </a:endParaRPr>
            </a:p>
          </p:txBody>
        </p:sp>
        <p:sp>
          <p:nvSpPr>
            <p:cNvPr id="31" name="TextBox 30">
              <a:extLst>
                <a:ext uri="{FF2B5EF4-FFF2-40B4-BE49-F238E27FC236}">
                  <a16:creationId xmlns:a16="http://schemas.microsoft.com/office/drawing/2014/main" id="{B723E197-45C6-4A71-A79D-0D08D38522FF}"/>
                </a:ext>
              </a:extLst>
            </p:cNvPr>
            <p:cNvSpPr txBox="1"/>
            <p:nvPr/>
          </p:nvSpPr>
          <p:spPr>
            <a:xfrm>
              <a:off x="2410974" y="2235195"/>
              <a:ext cx="1486372" cy="400110"/>
            </a:xfrm>
            <a:prstGeom prst="rect">
              <a:avLst/>
            </a:prstGeom>
            <a:noFill/>
          </p:spPr>
          <p:txBody>
            <a:bodyPr wrap="square" rtlCol="0">
              <a:spAutoFit/>
            </a:bodyPr>
            <a:lstStyle/>
            <a:p>
              <a:pPr algn="ctr">
                <a:defRPr/>
              </a:pPr>
              <a:r>
                <a:rPr lang="en-US" sz="2000" b="1" dirty="0">
                  <a:solidFill>
                    <a:prstClr val="black"/>
                  </a:solidFill>
                  <a:latin typeface="Calibri"/>
                  <a:cs typeface="Calibri"/>
                </a:rPr>
                <a:t>Vape Pen</a:t>
              </a:r>
            </a:p>
          </p:txBody>
        </p:sp>
        <p:sp>
          <p:nvSpPr>
            <p:cNvPr id="32" name="TextBox 31">
              <a:extLst>
                <a:ext uri="{FF2B5EF4-FFF2-40B4-BE49-F238E27FC236}">
                  <a16:creationId xmlns:a16="http://schemas.microsoft.com/office/drawing/2014/main" id="{5664C7FE-97EB-46BC-A288-E16B50EAA5D5}"/>
                </a:ext>
              </a:extLst>
            </p:cNvPr>
            <p:cNvSpPr txBox="1"/>
            <p:nvPr/>
          </p:nvSpPr>
          <p:spPr>
            <a:xfrm>
              <a:off x="4424588" y="2244295"/>
              <a:ext cx="1328204" cy="400110"/>
            </a:xfrm>
            <a:prstGeom prst="rect">
              <a:avLst/>
            </a:prstGeom>
            <a:noFill/>
          </p:spPr>
          <p:txBody>
            <a:bodyPr wrap="square" rtlCol="0">
              <a:spAutoFit/>
            </a:bodyPr>
            <a:lstStyle/>
            <a:p>
              <a:pPr algn="ctr">
                <a:defRPr/>
              </a:pPr>
              <a:r>
                <a:rPr lang="en-US" sz="2000" b="1" dirty="0">
                  <a:solidFill>
                    <a:prstClr val="black"/>
                  </a:solidFill>
                  <a:latin typeface="Calibri"/>
                  <a:cs typeface="Calibri"/>
                </a:rPr>
                <a:t>Box Mod</a:t>
              </a:r>
            </a:p>
          </p:txBody>
        </p:sp>
        <p:sp>
          <p:nvSpPr>
            <p:cNvPr id="33" name="TextBox 32">
              <a:extLst>
                <a:ext uri="{FF2B5EF4-FFF2-40B4-BE49-F238E27FC236}">
                  <a16:creationId xmlns:a16="http://schemas.microsoft.com/office/drawing/2014/main" id="{0751585D-DEC5-4092-8070-C76362055233}"/>
                </a:ext>
              </a:extLst>
            </p:cNvPr>
            <p:cNvSpPr txBox="1"/>
            <p:nvPr/>
          </p:nvSpPr>
          <p:spPr>
            <a:xfrm>
              <a:off x="6470332" y="2252034"/>
              <a:ext cx="1288161" cy="400110"/>
            </a:xfrm>
            <a:prstGeom prst="rect">
              <a:avLst/>
            </a:prstGeom>
            <a:noFill/>
          </p:spPr>
          <p:txBody>
            <a:bodyPr wrap="square" rtlCol="0">
              <a:spAutoFit/>
            </a:bodyPr>
            <a:lstStyle/>
            <a:p>
              <a:pPr algn="ctr">
                <a:defRPr/>
              </a:pPr>
              <a:r>
                <a:rPr lang="en-US" sz="2000" b="1" dirty="0">
                  <a:solidFill>
                    <a:prstClr val="black"/>
                  </a:solidFill>
                  <a:latin typeface="Calibri"/>
                  <a:cs typeface="Calibri"/>
                </a:rPr>
                <a:t>JUUL</a:t>
              </a:r>
              <a:endParaRPr lang="en-US" sz="2400" b="1" dirty="0">
                <a:solidFill>
                  <a:prstClr val="black"/>
                </a:solidFill>
                <a:latin typeface="Calibri"/>
                <a:cs typeface="Calibri"/>
              </a:endParaRPr>
            </a:p>
          </p:txBody>
        </p:sp>
        <p:cxnSp>
          <p:nvCxnSpPr>
            <p:cNvPr id="34" name="Straight Arrow Connector 33">
              <a:extLst>
                <a:ext uri="{FF2B5EF4-FFF2-40B4-BE49-F238E27FC236}">
                  <a16:creationId xmlns:a16="http://schemas.microsoft.com/office/drawing/2014/main" id="{2CBF03B8-4390-4635-A856-9E2A5D4333F9}"/>
                </a:ext>
              </a:extLst>
            </p:cNvPr>
            <p:cNvCxnSpPr/>
            <p:nvPr/>
          </p:nvCxnSpPr>
          <p:spPr>
            <a:xfrm>
              <a:off x="3934673" y="2450017"/>
              <a:ext cx="420298" cy="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0FBE33-3454-4C7F-91A6-295C6FD2E5BF}"/>
                </a:ext>
              </a:extLst>
            </p:cNvPr>
            <p:cNvCxnSpPr/>
            <p:nvPr/>
          </p:nvCxnSpPr>
          <p:spPr>
            <a:xfrm>
              <a:off x="7810971" y="2441685"/>
              <a:ext cx="420298" cy="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0DBD93-FCE7-4393-BC27-3CA33329185B}"/>
                </a:ext>
              </a:extLst>
            </p:cNvPr>
            <p:cNvCxnSpPr/>
            <p:nvPr/>
          </p:nvCxnSpPr>
          <p:spPr>
            <a:xfrm>
              <a:off x="5919760" y="2441687"/>
              <a:ext cx="420298" cy="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1AE3219-C6AC-4A34-BF97-6947212342E6}"/>
                </a:ext>
              </a:extLst>
            </p:cNvPr>
            <p:cNvSpPr txBox="1"/>
            <p:nvPr/>
          </p:nvSpPr>
          <p:spPr>
            <a:xfrm>
              <a:off x="8298916" y="2233067"/>
              <a:ext cx="1440896" cy="400110"/>
            </a:xfrm>
            <a:prstGeom prst="rect">
              <a:avLst/>
            </a:prstGeom>
            <a:noFill/>
          </p:spPr>
          <p:txBody>
            <a:bodyPr wrap="square" rtlCol="0">
              <a:spAutoFit/>
            </a:bodyPr>
            <a:lstStyle/>
            <a:p>
              <a:pPr algn="ctr"/>
              <a:r>
                <a:rPr lang="en-US" sz="2000" b="1" dirty="0">
                  <a:latin typeface="Calibri"/>
                  <a:cs typeface="Calibri"/>
                </a:rPr>
                <a:t>Pod Vapes</a:t>
              </a:r>
            </a:p>
          </p:txBody>
        </p:sp>
        <p:cxnSp>
          <p:nvCxnSpPr>
            <p:cNvPr id="42" name="Straight Arrow Connector 41">
              <a:extLst>
                <a:ext uri="{FF2B5EF4-FFF2-40B4-BE49-F238E27FC236}">
                  <a16:creationId xmlns:a16="http://schemas.microsoft.com/office/drawing/2014/main" id="{520FBE33-3454-4C7F-91A6-295C6FD2E5BF}"/>
                </a:ext>
              </a:extLst>
            </p:cNvPr>
            <p:cNvCxnSpPr/>
            <p:nvPr/>
          </p:nvCxnSpPr>
          <p:spPr>
            <a:xfrm>
              <a:off x="9739812" y="2433122"/>
              <a:ext cx="420298" cy="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1AE3219-C6AC-4A34-BF97-6947212342E6}"/>
                </a:ext>
              </a:extLst>
            </p:cNvPr>
            <p:cNvSpPr txBox="1"/>
            <p:nvPr/>
          </p:nvSpPr>
          <p:spPr>
            <a:xfrm>
              <a:off x="10233372" y="2094769"/>
              <a:ext cx="1440896" cy="707886"/>
            </a:xfrm>
            <a:prstGeom prst="rect">
              <a:avLst/>
            </a:prstGeom>
            <a:noFill/>
          </p:spPr>
          <p:txBody>
            <a:bodyPr wrap="square" rtlCol="0">
              <a:spAutoFit/>
            </a:bodyPr>
            <a:lstStyle/>
            <a:p>
              <a:pPr algn="ctr"/>
              <a:r>
                <a:rPr lang="en-US" sz="2000" b="1" dirty="0" smtClean="0">
                  <a:cs typeface="Calibri"/>
                </a:rPr>
                <a:t>Disposable salt-based</a:t>
              </a:r>
              <a:endParaRPr lang="en-US" sz="2000" b="1" dirty="0">
                <a:latin typeface="Calibri"/>
                <a:cs typeface="Calibri"/>
              </a:endParaRPr>
            </a:p>
          </p:txBody>
        </p:sp>
      </p:grpSp>
      <p:sp>
        <p:nvSpPr>
          <p:cNvPr id="45" name="TextBox 44"/>
          <p:cNvSpPr txBox="1"/>
          <p:nvPr/>
        </p:nvSpPr>
        <p:spPr>
          <a:xfrm>
            <a:off x="100437" y="6017064"/>
            <a:ext cx="2147999" cy="338554"/>
          </a:xfrm>
          <a:prstGeom prst="rect">
            <a:avLst/>
          </a:prstGeom>
          <a:noFill/>
        </p:spPr>
        <p:txBody>
          <a:bodyPr wrap="square" rtlCol="0">
            <a:spAutoFit/>
          </a:bodyPr>
          <a:lstStyle/>
          <a:p>
            <a:r>
              <a:rPr lang="en-US" sz="1600" b="1" i="1" dirty="0" smtClean="0">
                <a:latin typeface="Lato" panose="020F0502020204030203" pitchFamily="34" charset="0"/>
              </a:rPr>
              <a:t>*Images are not to scale</a:t>
            </a:r>
            <a:endParaRPr lang="en-US" sz="1600" b="1" i="1" dirty="0">
              <a:latin typeface="Lato" panose="020F0502020204030203" pitchFamily="34" charset="0"/>
            </a:endParaRPr>
          </a:p>
        </p:txBody>
      </p:sp>
      <p:sp>
        <p:nvSpPr>
          <p:cNvPr id="9" name="Rectangle 8"/>
          <p:cNvSpPr/>
          <p:nvPr/>
        </p:nvSpPr>
        <p:spPr>
          <a:xfrm>
            <a:off x="3242641" y="5975360"/>
            <a:ext cx="2131033" cy="400110"/>
          </a:xfrm>
          <a:prstGeom prst="rect">
            <a:avLst/>
          </a:prstGeom>
        </p:spPr>
        <p:txBody>
          <a:bodyPr wrap="none">
            <a:spAutoFit/>
          </a:bodyPr>
          <a:lstStyle/>
          <a:p>
            <a:r>
              <a:rPr lang="en-US" sz="2000" b="1" dirty="0" smtClean="0">
                <a:latin typeface="Lato" panose="020F0502020204030203" pitchFamily="34" charset="0"/>
                <a:cs typeface="Calibri Light"/>
              </a:rPr>
              <a:t>Freebase </a:t>
            </a:r>
            <a:r>
              <a:rPr lang="en-US" sz="2000" b="1" dirty="0">
                <a:latin typeface="Lato" panose="020F0502020204030203" pitchFamily="34" charset="0"/>
                <a:cs typeface="Calibri Light"/>
              </a:rPr>
              <a:t>nicotine</a:t>
            </a:r>
            <a:endParaRPr lang="en-US" sz="2000" b="1" dirty="0">
              <a:latin typeface="Lato" panose="020F0502020204030203" pitchFamily="34" charset="0"/>
            </a:endParaRPr>
          </a:p>
        </p:txBody>
      </p:sp>
      <p:sp>
        <p:nvSpPr>
          <p:cNvPr id="46" name="Rectangle 45"/>
          <p:cNvSpPr/>
          <p:nvPr/>
        </p:nvSpPr>
        <p:spPr>
          <a:xfrm>
            <a:off x="7089042" y="5975360"/>
            <a:ext cx="2279791" cy="400110"/>
          </a:xfrm>
          <a:prstGeom prst="rect">
            <a:avLst/>
          </a:prstGeom>
        </p:spPr>
        <p:txBody>
          <a:bodyPr wrap="none">
            <a:spAutoFit/>
          </a:bodyPr>
          <a:lstStyle/>
          <a:p>
            <a:r>
              <a:rPr lang="en-US" sz="2000" b="1" dirty="0" smtClean="0">
                <a:latin typeface="Lato" panose="020F0502020204030203" pitchFamily="34" charset="0"/>
                <a:cs typeface="Calibri Light"/>
              </a:rPr>
              <a:t>Salt-based </a:t>
            </a:r>
            <a:r>
              <a:rPr lang="en-US" sz="2000" b="1" dirty="0">
                <a:latin typeface="Lato" panose="020F0502020204030203" pitchFamily="34" charset="0"/>
                <a:cs typeface="Calibri Light"/>
              </a:rPr>
              <a:t>nicotine</a:t>
            </a:r>
            <a:endParaRPr lang="en-US" sz="2000" b="1" dirty="0">
              <a:latin typeface="Lato" panose="020F0502020204030203" pitchFamily="34" charset="0"/>
            </a:endParaRPr>
          </a:p>
        </p:txBody>
      </p:sp>
    </p:spTree>
    <p:extLst>
      <p:ext uri="{BB962C8B-B14F-4D97-AF65-F5344CB8AC3E}">
        <p14:creationId xmlns:p14="http://schemas.microsoft.com/office/powerpoint/2010/main" val="28539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Salt-based nicotine is less harsh</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84" t="40181" r="6554" b="8287"/>
          <a:stretch>
            <a:fillRect/>
          </a:stretch>
        </p:blipFill>
        <p:spPr>
          <a:xfrm>
            <a:off x="782594" y="2557849"/>
            <a:ext cx="10626811" cy="3534033"/>
          </a:xfrm>
          <a:prstGeom prst="rect">
            <a:avLst/>
          </a:prstGeom>
        </p:spPr>
      </p:pic>
      <p:sp>
        <p:nvSpPr>
          <p:cNvPr id="6" name="TextBox 5"/>
          <p:cNvSpPr txBox="1"/>
          <p:nvPr/>
        </p:nvSpPr>
        <p:spPr>
          <a:xfrm>
            <a:off x="6718006" y="1985973"/>
            <a:ext cx="4964657" cy="523220"/>
          </a:xfrm>
          <a:prstGeom prst="rect">
            <a:avLst/>
          </a:prstGeom>
          <a:noFill/>
        </p:spPr>
        <p:txBody>
          <a:bodyPr wrap="square" rtlCol="0">
            <a:spAutoFit/>
          </a:bodyPr>
          <a:lstStyle/>
          <a:p>
            <a:pPr algn="ctr"/>
            <a:r>
              <a:rPr lang="en-US" sz="2800" b="1" dirty="0">
                <a:latin typeface="Lato" panose="020F0502020204030203" pitchFamily="34" charset="0"/>
              </a:rPr>
              <a:t>Free-base nicotine (~420°F)</a:t>
            </a:r>
          </a:p>
        </p:txBody>
      </p:sp>
      <p:sp>
        <p:nvSpPr>
          <p:cNvPr id="8" name="TextBox 7"/>
          <p:cNvSpPr txBox="1"/>
          <p:nvPr/>
        </p:nvSpPr>
        <p:spPr>
          <a:xfrm>
            <a:off x="5531660" y="1462753"/>
            <a:ext cx="5333563" cy="523220"/>
          </a:xfrm>
          <a:prstGeom prst="rect">
            <a:avLst/>
          </a:prstGeom>
          <a:noFill/>
        </p:spPr>
        <p:txBody>
          <a:bodyPr wrap="square" rtlCol="0">
            <a:spAutoFit/>
          </a:bodyPr>
          <a:lstStyle/>
          <a:p>
            <a:pPr algn="ctr"/>
            <a:r>
              <a:rPr lang="en-US" sz="2800" b="1" dirty="0">
                <a:latin typeface="Lato" panose="020F0502020204030203" pitchFamily="34" charset="0"/>
              </a:rPr>
              <a:t>Salt-based nicotine (&lt;400°F)</a:t>
            </a:r>
          </a:p>
        </p:txBody>
      </p:sp>
      <p:cxnSp>
        <p:nvCxnSpPr>
          <p:cNvPr id="5" name="Straight Arrow Connector 4"/>
          <p:cNvCxnSpPr/>
          <p:nvPr/>
        </p:nvCxnSpPr>
        <p:spPr>
          <a:xfrm flipH="1">
            <a:off x="6874933" y="2429933"/>
            <a:ext cx="42335" cy="2370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6229429" y="1985973"/>
            <a:ext cx="101302" cy="68102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Synthetic nicotine and Puff Bar</a:t>
            </a:r>
            <a:endParaRPr lang="en-US" dirty="0"/>
          </a:p>
        </p:txBody>
      </p:sp>
      <p:sp>
        <p:nvSpPr>
          <p:cNvPr id="3" name="Content Placeholder 2"/>
          <p:cNvSpPr>
            <a:spLocks noGrp="1"/>
          </p:cNvSpPr>
          <p:nvPr>
            <p:ph idx="1"/>
          </p:nvPr>
        </p:nvSpPr>
        <p:spPr>
          <a:xfrm>
            <a:off x="838200" y="1810471"/>
            <a:ext cx="10238738" cy="4351338"/>
          </a:xfrm>
        </p:spPr>
        <p:txBody>
          <a:bodyPr/>
          <a:lstStyle/>
          <a:p>
            <a:r>
              <a:rPr lang="en-US" b="1" dirty="0" smtClean="0"/>
              <a:t>Synthetic nicotine</a:t>
            </a:r>
            <a:r>
              <a:rPr lang="en-US" dirty="0" smtClean="0"/>
              <a:t>: a form of nicotine fully created in a lab rather than derived from tobacco</a:t>
            </a:r>
          </a:p>
          <a:p>
            <a:pPr lvl="1"/>
            <a:r>
              <a:rPr lang="en-US" dirty="0" smtClean="0"/>
              <a:t>Health effects vs. tobacco-derived nicotine </a:t>
            </a:r>
            <a:r>
              <a:rPr lang="en-US" dirty="0" smtClean="0">
                <a:sym typeface="Wingdings" panose="05000000000000000000" pitchFamily="2" charset="2"/>
              </a:rPr>
              <a:t> uncertain</a:t>
            </a:r>
            <a:endParaRPr lang="en-US" dirty="0" smtClean="0"/>
          </a:p>
          <a:p>
            <a:r>
              <a:rPr lang="en-US" b="1" dirty="0" smtClean="0"/>
              <a:t>Puff Bar</a:t>
            </a:r>
            <a:r>
              <a:rPr lang="en-US" dirty="0" smtClean="0"/>
              <a:t> </a:t>
            </a:r>
          </a:p>
          <a:p>
            <a:pPr lvl="1">
              <a:spcAft>
                <a:spcPts val="300"/>
              </a:spcAft>
            </a:pPr>
            <a:r>
              <a:rPr lang="en-US" dirty="0" smtClean="0"/>
              <a:t>Surged in popularity following the federal flavor ban </a:t>
            </a:r>
          </a:p>
          <a:p>
            <a:pPr lvl="2">
              <a:spcAft>
                <a:spcPts val="300"/>
              </a:spcAft>
            </a:pPr>
            <a:r>
              <a:rPr lang="en-US" dirty="0" smtClean="0"/>
              <a:t>Legal loophole allowing flavors for disposal salt-based nicotine products</a:t>
            </a:r>
          </a:p>
          <a:p>
            <a:pPr lvl="1">
              <a:spcAft>
                <a:spcPts val="300"/>
              </a:spcAft>
            </a:pPr>
            <a:r>
              <a:rPr lang="en-US" dirty="0" smtClean="0"/>
              <a:t>FDA ordered them to cease sales in July 2020</a:t>
            </a:r>
          </a:p>
          <a:p>
            <a:pPr lvl="1">
              <a:spcAft>
                <a:spcPts val="300"/>
              </a:spcAft>
            </a:pPr>
            <a:r>
              <a:rPr lang="en-US" dirty="0" smtClean="0"/>
              <a:t>Spring of 2021, announced a return to the market with “tobacco-free nicotine” to sidestep earlier FDA ruling</a:t>
            </a:r>
          </a:p>
        </p:txBody>
      </p:sp>
    </p:spTree>
    <p:extLst>
      <p:ext uri="{BB962C8B-B14F-4D97-AF65-F5344CB8AC3E}">
        <p14:creationId xmlns:p14="http://schemas.microsoft.com/office/powerpoint/2010/main" val="154395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79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Aerosol </a:t>
            </a:r>
            <a:r>
              <a:rPr lang="en-US" dirty="0" smtClean="0"/>
              <a:t>dangers: ultra-fine particles</a:t>
            </a:r>
            <a:endParaRPr lang="en-US" dirty="0"/>
          </a:p>
        </p:txBody>
      </p:sp>
      <p:sp>
        <p:nvSpPr>
          <p:cNvPr id="3" name="Content Placeholder 2"/>
          <p:cNvSpPr>
            <a:spLocks noGrp="1"/>
          </p:cNvSpPr>
          <p:nvPr>
            <p:ph idx="1"/>
          </p:nvPr>
        </p:nvSpPr>
        <p:spPr>
          <a:xfrm>
            <a:off x="7265504" y="1617584"/>
            <a:ext cx="4648200" cy="4783215"/>
          </a:xfrm>
        </p:spPr>
        <p:txBody>
          <a:bodyPr>
            <a:noAutofit/>
          </a:bodyPr>
          <a:lstStyle/>
          <a:p>
            <a:pPr marL="285750" indent="-285750"/>
            <a:r>
              <a:rPr lang="en-US" sz="2400" dirty="0" smtClean="0"/>
              <a:t>Vaping </a:t>
            </a:r>
            <a:r>
              <a:rPr lang="en-US" sz="2400" dirty="0"/>
              <a:t>devices &gt; combustible cigarettes</a:t>
            </a:r>
          </a:p>
          <a:p>
            <a:pPr marL="285750" indent="-285750"/>
            <a:r>
              <a:rPr lang="en-US" sz="2400" dirty="0"/>
              <a:t>Travel deep into the lungs &amp; bloodstream</a:t>
            </a:r>
          </a:p>
          <a:p>
            <a:pPr marL="285750" indent="-285750"/>
            <a:r>
              <a:rPr lang="en-US" sz="2400" dirty="0" smtClean="0"/>
              <a:t>Potential for greater absorption of </a:t>
            </a:r>
            <a:r>
              <a:rPr lang="en-US" sz="2400" dirty="0"/>
              <a:t>attached chemicals (compared to particles in tobacco smoke)</a:t>
            </a:r>
            <a:endParaRPr lang="en-US" dirty="0"/>
          </a:p>
          <a:p>
            <a:pPr marL="457200" lvl="1" indent="0">
              <a:buNone/>
            </a:pPr>
            <a:endParaRPr lang="en-US" dirty="0"/>
          </a:p>
        </p:txBody>
      </p:sp>
      <p:pic>
        <p:nvPicPr>
          <p:cNvPr id="2068" name="Picture 20" descr="Possible transport pathway for particles differing in size in the lu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97297"/>
            <a:ext cx="6807200" cy="49101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Youth-specific concerns – nicotine</a:t>
            </a:r>
          </a:p>
        </p:txBody>
      </p:sp>
      <p:sp>
        <p:nvSpPr>
          <p:cNvPr id="3" name="Content Placeholder 2"/>
          <p:cNvSpPr>
            <a:spLocks noGrp="1"/>
          </p:cNvSpPr>
          <p:nvPr>
            <p:ph idx="1"/>
          </p:nvPr>
        </p:nvSpPr>
        <p:spPr>
          <a:xfrm>
            <a:off x="838200" y="2459885"/>
            <a:ext cx="4648202" cy="3606298"/>
          </a:xfrm>
        </p:spPr>
        <p:txBody>
          <a:bodyPr>
            <a:normAutofit/>
          </a:bodyPr>
          <a:lstStyle/>
          <a:p>
            <a:pPr marL="457200" indent="-457200">
              <a:lnSpc>
                <a:spcPct val="100000"/>
              </a:lnSpc>
              <a:spcAft>
                <a:spcPts val="1200"/>
              </a:spcAft>
              <a:buSzTx/>
              <a:defRPr/>
            </a:pPr>
            <a:r>
              <a:rPr lang="en-US" dirty="0" smtClean="0">
                <a:solidFill>
                  <a:prstClr val="black"/>
                </a:solidFill>
              </a:rPr>
              <a:t>Repeated nicotine use in adolescence can </a:t>
            </a:r>
            <a:r>
              <a:rPr lang="en-US" dirty="0">
                <a:solidFill>
                  <a:prstClr val="black"/>
                </a:solidFill>
              </a:rPr>
              <a:t>harm the parts of the brain that </a:t>
            </a:r>
            <a:r>
              <a:rPr lang="en-US" dirty="0" smtClean="0">
                <a:solidFill>
                  <a:prstClr val="black"/>
                </a:solidFill>
              </a:rPr>
              <a:t>control: </a:t>
            </a:r>
          </a:p>
          <a:p>
            <a:pPr marL="766576" lvl="1" indent="-457200">
              <a:lnSpc>
                <a:spcPct val="100000"/>
              </a:lnSpc>
              <a:spcAft>
                <a:spcPts val="400"/>
              </a:spcAft>
              <a:buSzTx/>
              <a:defRPr/>
            </a:pPr>
            <a:r>
              <a:rPr lang="en-US" dirty="0">
                <a:solidFill>
                  <a:prstClr val="black"/>
                </a:solidFill>
              </a:rPr>
              <a:t>A</a:t>
            </a:r>
            <a:r>
              <a:rPr lang="en-US" dirty="0" smtClean="0">
                <a:solidFill>
                  <a:prstClr val="black"/>
                </a:solidFill>
              </a:rPr>
              <a:t>ttention</a:t>
            </a:r>
          </a:p>
          <a:p>
            <a:pPr marL="766576" lvl="1" indent="-457200">
              <a:lnSpc>
                <a:spcPct val="100000"/>
              </a:lnSpc>
              <a:spcAft>
                <a:spcPts val="400"/>
              </a:spcAft>
              <a:buSzTx/>
              <a:defRPr/>
            </a:pPr>
            <a:r>
              <a:rPr lang="en-US" dirty="0">
                <a:solidFill>
                  <a:prstClr val="black"/>
                </a:solidFill>
              </a:rPr>
              <a:t>L</a:t>
            </a:r>
            <a:r>
              <a:rPr lang="en-US" dirty="0" smtClean="0">
                <a:solidFill>
                  <a:prstClr val="black"/>
                </a:solidFill>
              </a:rPr>
              <a:t>earning </a:t>
            </a:r>
          </a:p>
          <a:p>
            <a:pPr marL="766576" lvl="1" indent="-457200">
              <a:lnSpc>
                <a:spcPct val="100000"/>
              </a:lnSpc>
              <a:spcAft>
                <a:spcPts val="400"/>
              </a:spcAft>
              <a:buSzTx/>
              <a:defRPr/>
            </a:pPr>
            <a:r>
              <a:rPr lang="en-US" dirty="0">
                <a:solidFill>
                  <a:prstClr val="black"/>
                </a:solidFill>
              </a:rPr>
              <a:t>M</a:t>
            </a:r>
            <a:r>
              <a:rPr lang="en-US" dirty="0" smtClean="0">
                <a:solidFill>
                  <a:prstClr val="black"/>
                </a:solidFill>
              </a:rPr>
              <a:t>ood</a:t>
            </a:r>
          </a:p>
          <a:p>
            <a:pPr marL="766576" lvl="1" indent="-457200">
              <a:lnSpc>
                <a:spcPct val="100000"/>
              </a:lnSpc>
              <a:spcAft>
                <a:spcPts val="400"/>
              </a:spcAft>
              <a:buSzTx/>
              <a:defRPr/>
            </a:pPr>
            <a:r>
              <a:rPr lang="en-US" dirty="0">
                <a:solidFill>
                  <a:prstClr val="black"/>
                </a:solidFill>
              </a:rPr>
              <a:t>I</a:t>
            </a:r>
            <a:r>
              <a:rPr lang="en-US" dirty="0" smtClean="0">
                <a:solidFill>
                  <a:prstClr val="black"/>
                </a:solidFill>
              </a:rPr>
              <a:t>mpulse </a:t>
            </a:r>
            <a:r>
              <a:rPr lang="en-US" dirty="0">
                <a:solidFill>
                  <a:prstClr val="black"/>
                </a:solidFill>
              </a:rPr>
              <a:t>control</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023" t="-917" r="124" b="22071"/>
          <a:stretch/>
        </p:blipFill>
        <p:spPr>
          <a:xfrm>
            <a:off x="5486402" y="2511757"/>
            <a:ext cx="6346372" cy="3554426"/>
          </a:xfrm>
          <a:prstGeom prst="rect">
            <a:avLst/>
          </a:prstGeom>
        </p:spPr>
      </p:pic>
      <p:sp>
        <p:nvSpPr>
          <p:cNvPr id="5" name="Rectangle 4"/>
          <p:cNvSpPr/>
          <p:nvPr/>
        </p:nvSpPr>
        <p:spPr>
          <a:xfrm>
            <a:off x="1996593" y="1623560"/>
            <a:ext cx="8467324" cy="584775"/>
          </a:xfrm>
          <a:prstGeom prst="rect">
            <a:avLst/>
          </a:prstGeom>
          <a:solidFill>
            <a:schemeClr val="accent3">
              <a:lumMod val="60000"/>
              <a:lumOff val="40000"/>
            </a:schemeClr>
          </a:solidFill>
        </p:spPr>
        <p:txBody>
          <a:bodyPr wrap="square">
            <a:spAutoFit/>
          </a:bodyPr>
          <a:lstStyle/>
          <a:p>
            <a:pPr lvl="0">
              <a:spcAft>
                <a:spcPts val="1200"/>
              </a:spcAft>
              <a:defRPr/>
            </a:pPr>
            <a:r>
              <a:rPr lang="en-US" sz="3200" dirty="0">
                <a:solidFill>
                  <a:prstClr val="black"/>
                </a:solidFill>
              </a:rPr>
              <a:t>Nicotine can harm </a:t>
            </a:r>
            <a:r>
              <a:rPr lang="en-US" sz="3200" b="1" dirty="0">
                <a:solidFill>
                  <a:prstClr val="black"/>
                </a:solidFill>
              </a:rPr>
              <a:t>adolescent brain </a:t>
            </a:r>
            <a:r>
              <a:rPr lang="en-US" sz="3200" b="1" dirty="0" smtClean="0">
                <a:solidFill>
                  <a:prstClr val="black"/>
                </a:solidFill>
              </a:rPr>
              <a:t>development</a:t>
            </a:r>
            <a:endParaRPr lang="en-US" sz="3200" b="1" dirty="0">
              <a:solidFill>
                <a:prstClr val="black"/>
              </a:solidFill>
            </a:endParaRPr>
          </a:p>
        </p:txBody>
      </p:sp>
    </p:spTree>
    <p:extLst>
      <p:ext uri="{BB962C8B-B14F-4D97-AF65-F5344CB8AC3E}">
        <p14:creationId xmlns:p14="http://schemas.microsoft.com/office/powerpoint/2010/main" val="23756188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Aerosol dangers: carcinogens and more</a:t>
            </a:r>
          </a:p>
        </p:txBody>
      </p:sp>
      <p:grpSp>
        <p:nvGrpSpPr>
          <p:cNvPr id="7" name="Group 6"/>
          <p:cNvGrpSpPr/>
          <p:nvPr/>
        </p:nvGrpSpPr>
        <p:grpSpPr>
          <a:xfrm rot="559792">
            <a:off x="359672" y="1851797"/>
            <a:ext cx="3157690" cy="1861369"/>
            <a:chOff x="1052001" y="2493836"/>
            <a:chExt cx="3157690" cy="1861369"/>
          </a:xfrm>
        </p:grpSpPr>
        <p:sp>
          <p:nvSpPr>
            <p:cNvPr id="4" name="Rectangle 3"/>
            <p:cNvSpPr/>
            <p:nvPr/>
          </p:nvSpPr>
          <p:spPr>
            <a:xfrm rot="19800000">
              <a:off x="1052001" y="2493836"/>
              <a:ext cx="2691763" cy="584775"/>
            </a:xfrm>
            <a:prstGeom prst="rect">
              <a:avLst/>
            </a:prstGeom>
          </p:spPr>
          <p:txBody>
            <a:bodyPr wrap="none">
              <a:spAutoFit/>
            </a:bodyPr>
            <a:lstStyle/>
            <a:p>
              <a:r>
                <a:rPr lang="en-US" sz="3200" dirty="0">
                  <a:latin typeface="Lato" panose="020F0502020204030203" pitchFamily="34" charset="0"/>
                </a:rPr>
                <a:t>Heavy </a:t>
              </a:r>
              <a:r>
                <a:rPr lang="en-US" sz="3200" dirty="0" smtClean="0">
                  <a:latin typeface="Lato" panose="020F0502020204030203" pitchFamily="34" charset="0"/>
                </a:rPr>
                <a:t>metals </a:t>
              </a:r>
              <a:endParaRPr lang="en-US" sz="3200" dirty="0">
                <a:latin typeface="Lato" panose="020F0502020204030203" pitchFamily="34" charset="0"/>
              </a:endParaRPr>
            </a:p>
          </p:txBody>
        </p:sp>
        <p:pic>
          <p:nvPicPr>
            <p:cNvPr id="6" name="Google Shape;287;p40"/>
            <p:cNvPicPr preferRelativeResize="0"/>
            <p:nvPr/>
          </p:nvPicPr>
          <p:blipFill rotWithShape="1">
            <a:blip r:embed="rId3">
              <a:alphaModFix/>
            </a:blip>
            <a:srcRect l="9171" t="17022" r="9162" b="17022"/>
            <a:stretch/>
          </p:blipFill>
          <p:spPr>
            <a:xfrm rot="19800000">
              <a:off x="1510536" y="3128687"/>
              <a:ext cx="2699155" cy="1226518"/>
            </a:xfrm>
            <a:prstGeom prst="rect">
              <a:avLst/>
            </a:prstGeom>
            <a:noFill/>
            <a:ln>
              <a:noFill/>
            </a:ln>
          </p:spPr>
        </p:pic>
      </p:grpSp>
      <p:grpSp>
        <p:nvGrpSpPr>
          <p:cNvPr id="9" name="Group 8"/>
          <p:cNvGrpSpPr/>
          <p:nvPr/>
        </p:nvGrpSpPr>
        <p:grpSpPr>
          <a:xfrm>
            <a:off x="7900579" y="4478807"/>
            <a:ext cx="3123724" cy="2057441"/>
            <a:chOff x="5871227" y="2742987"/>
            <a:chExt cx="3897088" cy="2566817"/>
          </a:xfrm>
        </p:grpSpPr>
        <p:sp>
          <p:nvSpPr>
            <p:cNvPr id="5" name="Rectangle 4"/>
            <p:cNvSpPr/>
            <p:nvPr/>
          </p:nvSpPr>
          <p:spPr>
            <a:xfrm rot="586068">
              <a:off x="6791246" y="2742987"/>
              <a:ext cx="2342248" cy="729552"/>
            </a:xfrm>
            <a:prstGeom prst="rect">
              <a:avLst/>
            </a:prstGeom>
          </p:spPr>
          <p:txBody>
            <a:bodyPr wrap="none">
              <a:spAutoFit/>
            </a:bodyPr>
            <a:lstStyle/>
            <a:p>
              <a:r>
                <a:rPr lang="en-US" sz="3200" dirty="0" smtClean="0">
                  <a:latin typeface="Lato" panose="020F0502020204030203" pitchFamily="34" charset="0"/>
                </a:rPr>
                <a:t>Flavoring</a:t>
              </a:r>
              <a:endParaRPr lang="en-US" sz="4000" dirty="0">
                <a:latin typeface="Lato" panose="020F0502020204030203" pitchFamily="34" charset="0"/>
              </a:endParaRPr>
            </a:p>
          </p:txBody>
        </p:sp>
        <p:pic>
          <p:nvPicPr>
            <p:cNvPr id="8" name="Picture 2" descr="Image result for e-cigarette targeting youth ju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00672">
              <a:off x="5871227" y="3606294"/>
              <a:ext cx="3897088" cy="17035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8856991" y="1537599"/>
            <a:ext cx="3285464" cy="1925440"/>
            <a:chOff x="7369639" y="1690739"/>
            <a:chExt cx="3285464" cy="1925440"/>
          </a:xfrm>
        </p:grpSpPr>
        <p:sp>
          <p:nvSpPr>
            <p:cNvPr id="12" name="Rectangle 11"/>
            <p:cNvSpPr/>
            <p:nvPr/>
          </p:nvSpPr>
          <p:spPr>
            <a:xfrm rot="309894">
              <a:off x="7369639" y="1690739"/>
              <a:ext cx="3285464" cy="584775"/>
            </a:xfrm>
            <a:prstGeom prst="rect">
              <a:avLst/>
            </a:prstGeom>
          </p:spPr>
          <p:txBody>
            <a:bodyPr wrap="square">
              <a:spAutoFit/>
            </a:bodyPr>
            <a:lstStyle/>
            <a:p>
              <a:pPr lvl="0"/>
              <a:r>
                <a:rPr lang="en-US" sz="3200" dirty="0" smtClean="0">
                  <a:solidFill>
                    <a:prstClr val="black"/>
                  </a:solidFill>
                  <a:latin typeface="Lato" panose="020F0502020204030203" pitchFamily="34" charset="0"/>
                </a:rPr>
                <a:t>Propylene glycol</a:t>
              </a:r>
              <a:endParaRPr lang="en-US" sz="3200" dirty="0">
                <a:solidFill>
                  <a:prstClr val="black"/>
                </a:solidFill>
                <a:latin typeface="Lato" panose="020F0502020204030203" pitchFamily="34" charset="0"/>
              </a:endParaRPr>
            </a:p>
          </p:txBody>
        </p:sp>
        <p:pic>
          <p:nvPicPr>
            <p:cNvPr id="1026" name="Picture 2" descr="Propylene glyc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2227">
              <a:off x="7661153" y="2123035"/>
              <a:ext cx="2462526" cy="1493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rot="20468313">
            <a:off x="3816134" y="4406526"/>
            <a:ext cx="2791084" cy="2211337"/>
            <a:chOff x="4053024" y="4215253"/>
            <a:chExt cx="2791084" cy="2211337"/>
          </a:xfrm>
        </p:grpSpPr>
        <p:sp>
          <p:nvSpPr>
            <p:cNvPr id="15" name="Rectangle 14"/>
            <p:cNvSpPr/>
            <p:nvPr/>
          </p:nvSpPr>
          <p:spPr>
            <a:xfrm rot="1135976">
              <a:off x="4838431" y="4215253"/>
              <a:ext cx="2005677" cy="584775"/>
            </a:xfrm>
            <a:prstGeom prst="rect">
              <a:avLst/>
            </a:prstGeom>
          </p:spPr>
          <p:txBody>
            <a:bodyPr wrap="none">
              <a:spAutoFit/>
            </a:bodyPr>
            <a:lstStyle/>
            <a:p>
              <a:pPr lvl="0"/>
              <a:r>
                <a:rPr lang="en-US" sz="3200" dirty="0" smtClean="0">
                  <a:solidFill>
                    <a:prstClr val="black"/>
                  </a:solidFill>
                  <a:latin typeface="Lato" panose="020F0502020204030203" pitchFamily="34" charset="0"/>
                </a:rPr>
                <a:t>Pesticides</a:t>
              </a:r>
              <a:endParaRPr lang="en-US" sz="3200" dirty="0">
                <a:solidFill>
                  <a:prstClr val="black"/>
                </a:solidFill>
                <a:latin typeface="Lato" panose="020F0502020204030203" pitchFamily="34" charset="0"/>
              </a:endParaRPr>
            </a:p>
          </p:txBody>
        </p:sp>
        <p:pic>
          <p:nvPicPr>
            <p:cNvPr id="1028" name="Picture 4" descr="Don't allow pesticides in and near your home: it's a matter of health! |  CAA-Queb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13678">
              <a:off x="4053024" y="4708925"/>
              <a:ext cx="2622389" cy="1717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884726" y="1494541"/>
            <a:ext cx="2211274" cy="2121674"/>
            <a:chOff x="4596878" y="1708454"/>
            <a:chExt cx="2211274" cy="2121674"/>
          </a:xfrm>
        </p:grpSpPr>
        <p:sp>
          <p:nvSpPr>
            <p:cNvPr id="13" name="Rectangle 12"/>
            <p:cNvSpPr/>
            <p:nvPr/>
          </p:nvSpPr>
          <p:spPr>
            <a:xfrm>
              <a:off x="5054532" y="1708454"/>
              <a:ext cx="1367682" cy="584775"/>
            </a:xfrm>
            <a:prstGeom prst="rect">
              <a:avLst/>
            </a:prstGeom>
          </p:spPr>
          <p:txBody>
            <a:bodyPr wrap="none">
              <a:spAutoFit/>
            </a:bodyPr>
            <a:lstStyle/>
            <a:p>
              <a:pPr lvl="0"/>
              <a:r>
                <a:rPr lang="en-US" sz="3200" dirty="0" smtClean="0">
                  <a:solidFill>
                    <a:prstClr val="black"/>
                  </a:solidFill>
                  <a:latin typeface="Lato" panose="020F0502020204030203" pitchFamily="34" charset="0"/>
                </a:rPr>
                <a:t>Silicon</a:t>
              </a:r>
              <a:endParaRPr lang="en-US" sz="3200" dirty="0">
                <a:solidFill>
                  <a:prstClr val="black"/>
                </a:solidFill>
                <a:latin typeface="Lato" panose="020F0502020204030203" pitchFamily="34" charset="0"/>
              </a:endParaRPr>
            </a:p>
          </p:txBody>
        </p:sp>
        <p:pic>
          <p:nvPicPr>
            <p:cNvPr id="1030" name="Picture 6" descr="SiliconCrod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6878" y="2293229"/>
              <a:ext cx="2211274" cy="15368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rot="21007033">
            <a:off x="974179" y="4312549"/>
            <a:ext cx="2483372" cy="2122861"/>
            <a:chOff x="974179" y="4312549"/>
            <a:chExt cx="2483372" cy="2122861"/>
          </a:xfrm>
        </p:grpSpPr>
        <p:sp>
          <p:nvSpPr>
            <p:cNvPr id="14" name="Rectangle 13"/>
            <p:cNvSpPr/>
            <p:nvPr/>
          </p:nvSpPr>
          <p:spPr>
            <a:xfrm rot="21281434">
              <a:off x="974179" y="4312549"/>
              <a:ext cx="2483372" cy="584775"/>
            </a:xfrm>
            <a:prstGeom prst="rect">
              <a:avLst/>
            </a:prstGeom>
          </p:spPr>
          <p:txBody>
            <a:bodyPr wrap="none">
              <a:spAutoFit/>
            </a:bodyPr>
            <a:lstStyle/>
            <a:p>
              <a:pPr lvl="0"/>
              <a:r>
                <a:rPr lang="en-US" sz="3200" dirty="0" smtClean="0">
                  <a:solidFill>
                    <a:prstClr val="black"/>
                  </a:solidFill>
                  <a:latin typeface="Lato" panose="020F0502020204030203" pitchFamily="34" charset="0"/>
                </a:rPr>
                <a:t>Free radicals</a:t>
              </a:r>
              <a:endParaRPr lang="en-US" sz="3200" dirty="0">
                <a:solidFill>
                  <a:prstClr val="black"/>
                </a:solidFill>
                <a:latin typeface="Lato" panose="020F0502020204030203" pitchFamily="34" charset="0"/>
              </a:endParaRPr>
            </a:p>
          </p:txBody>
        </p:sp>
        <p:pic>
          <p:nvPicPr>
            <p:cNvPr id="1032" name="Picture 8" descr="The good thing about free radicals"/>
            <p:cNvPicPr>
              <a:picLocks noChangeAspect="1" noChangeArrowheads="1"/>
            </p:cNvPicPr>
            <p:nvPr/>
          </p:nvPicPr>
          <p:blipFill rotWithShape="1">
            <a:blip r:embed="rId8">
              <a:extLst>
                <a:ext uri="{28A0092B-C50C-407E-A947-70E740481C1C}">
                  <a14:useLocalDpi xmlns:a14="http://schemas.microsoft.com/office/drawing/2010/main" val="0"/>
                </a:ext>
              </a:extLst>
            </a:blip>
            <a:srcRect l="69120" t="23241" r="4906" b="22144"/>
            <a:stretch/>
          </p:blipFill>
          <p:spPr bwMode="auto">
            <a:xfrm rot="21356688">
              <a:off x="1717374" y="4964105"/>
              <a:ext cx="1206682" cy="1471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691042" y="2750289"/>
            <a:ext cx="2883097" cy="1602476"/>
            <a:chOff x="6457834" y="2614093"/>
            <a:chExt cx="2883097" cy="1602476"/>
          </a:xfrm>
        </p:grpSpPr>
        <p:sp>
          <p:nvSpPr>
            <p:cNvPr id="20" name="Rectangle 19"/>
            <p:cNvSpPr/>
            <p:nvPr/>
          </p:nvSpPr>
          <p:spPr>
            <a:xfrm rot="611221">
              <a:off x="6745349" y="2614093"/>
              <a:ext cx="2595582" cy="584775"/>
            </a:xfrm>
            <a:prstGeom prst="rect">
              <a:avLst/>
            </a:prstGeom>
          </p:spPr>
          <p:txBody>
            <a:bodyPr wrap="none">
              <a:spAutoFit/>
            </a:bodyPr>
            <a:lstStyle/>
            <a:p>
              <a:r>
                <a:rPr lang="en-US" sz="3200" dirty="0" smtClean="0">
                  <a:latin typeface="Lato" panose="020F0502020204030203" pitchFamily="34" charset="0"/>
                </a:rPr>
                <a:t>Nitrosamines</a:t>
              </a:r>
              <a:endParaRPr lang="en-US" sz="3200" dirty="0">
                <a:latin typeface="Lato" panose="020F0502020204030203" pitchFamily="34" charset="0"/>
              </a:endParaRPr>
            </a:p>
          </p:txBody>
        </p:sp>
        <p:pic>
          <p:nvPicPr>
            <p:cNvPr id="1034" name="Picture 10" descr="AN884 Tobacco"/>
            <p:cNvPicPr>
              <a:picLocks noChangeAspect="1" noChangeArrowheads="1"/>
            </p:cNvPicPr>
            <p:nvPr/>
          </p:nvPicPr>
          <p:blipFill rotWithShape="1">
            <a:blip r:embed="rId9">
              <a:extLst>
                <a:ext uri="{28A0092B-C50C-407E-A947-70E740481C1C}">
                  <a14:useLocalDpi xmlns:a14="http://schemas.microsoft.com/office/drawing/2010/main" val="0"/>
                </a:ext>
              </a:extLst>
            </a:blip>
            <a:srcRect l="1343" t="9240" r="45998" b="19161"/>
            <a:stretch/>
          </p:blipFill>
          <p:spPr bwMode="auto">
            <a:xfrm rot="650011">
              <a:off x="6457834" y="3203153"/>
              <a:ext cx="2802461" cy="1013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58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discussion topics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461" y="1534717"/>
            <a:ext cx="1743739" cy="5020979"/>
          </a:xfrm>
          <a:prstGeom prst="rect">
            <a:avLst/>
          </a:prstGeom>
        </p:spPr>
      </p:pic>
      <p:graphicFrame>
        <p:nvGraphicFramePr>
          <p:cNvPr id="10" name="Diagram 9"/>
          <p:cNvGraphicFramePr/>
          <p:nvPr>
            <p:extLst>
              <p:ext uri="{D42A27DB-BD31-4B8C-83A1-F6EECF244321}">
                <p14:modId xmlns:p14="http://schemas.microsoft.com/office/powerpoint/2010/main" val="1557467979"/>
              </p:ext>
            </p:extLst>
          </p:nvPr>
        </p:nvGraphicFramePr>
        <p:xfrm>
          <a:off x="1868891" y="1642248"/>
          <a:ext cx="5988570" cy="4805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Secondhand exposure: nicotine vaping</a:t>
            </a:r>
          </a:p>
        </p:txBody>
      </p:sp>
      <p:sp>
        <p:nvSpPr>
          <p:cNvPr id="5" name="Content Placeholder 4"/>
          <p:cNvSpPr>
            <a:spLocks noGrp="1"/>
          </p:cNvSpPr>
          <p:nvPr>
            <p:ph idx="1"/>
          </p:nvPr>
        </p:nvSpPr>
        <p:spPr>
          <a:xfrm>
            <a:off x="838200" y="1709592"/>
            <a:ext cx="10515600" cy="27084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defRPr/>
            </a:pPr>
            <a:r>
              <a:rPr kumimoji="0" lang="en-US" sz="3200" b="0" i="0" u="none" strike="noStrike" kern="1200" cap="none" spc="0" normalizeH="0" baseline="0" noProof="0" dirty="0">
                <a:ln>
                  <a:noFill/>
                </a:ln>
                <a:solidFill>
                  <a:prstClr val="black"/>
                </a:solidFill>
                <a:effectLst/>
                <a:uLnTx/>
                <a:uFillTx/>
              </a:rPr>
              <a:t>Measureable levels of </a:t>
            </a:r>
            <a:r>
              <a:rPr lang="en-US" sz="3200" dirty="0">
                <a:solidFill>
                  <a:prstClr val="black"/>
                </a:solidFill>
              </a:rPr>
              <a:t>n</a:t>
            </a:r>
            <a:r>
              <a:rPr kumimoji="0" lang="en-US" sz="3200" i="0" u="none" strike="noStrike" kern="1200" cap="none" spc="0" normalizeH="0" baseline="0" noProof="0" dirty="0" err="1">
                <a:ln>
                  <a:noFill/>
                </a:ln>
                <a:solidFill>
                  <a:prstClr val="black"/>
                </a:solidFill>
                <a:effectLst/>
                <a:uLnTx/>
                <a:uFillTx/>
              </a:rPr>
              <a:t>icotine</a:t>
            </a:r>
            <a:r>
              <a:rPr kumimoji="0" lang="en-US" sz="3200" b="0" i="0" u="none" strike="noStrike" kern="1200" cap="none" spc="0" normalizeH="0" baseline="0" noProof="0" dirty="0">
                <a:ln>
                  <a:noFill/>
                </a:ln>
                <a:solidFill>
                  <a:prstClr val="black"/>
                </a:solidFill>
                <a:effectLst/>
                <a:uLnTx/>
                <a:uFillTx/>
              </a:rPr>
              <a:t> in </a:t>
            </a:r>
            <a:r>
              <a:rPr kumimoji="0" lang="en-US" sz="3200" b="1" i="0" u="none" strike="noStrike" kern="1200" cap="none" spc="0" normalizeH="0" baseline="0" noProof="0" dirty="0">
                <a:ln>
                  <a:noFill/>
                </a:ln>
                <a:solidFill>
                  <a:prstClr val="black"/>
                </a:solidFill>
                <a:effectLst/>
                <a:uLnTx/>
                <a:uFillTx/>
              </a:rPr>
              <a:t>secondhand</a:t>
            </a:r>
            <a:r>
              <a:rPr kumimoji="0" lang="en-US" sz="3200" b="0" i="0" u="none" strike="noStrike" kern="1200" cap="none" spc="0" normalizeH="0" baseline="0" noProof="0" dirty="0">
                <a:ln>
                  <a:noFill/>
                </a:ln>
                <a:solidFill>
                  <a:prstClr val="black"/>
                </a:solidFill>
                <a:effectLst/>
                <a:uLnTx/>
                <a:uFillTx/>
              </a:rPr>
              <a:t> emissions + several cancer-causing toxicants:</a:t>
            </a:r>
          </a:p>
          <a:p>
            <a:pPr>
              <a:lnSpc>
                <a:spcPct val="100000"/>
              </a:lnSpc>
              <a:spcBef>
                <a:spcPts val="0"/>
              </a:spcBef>
              <a:defRPr/>
            </a:pPr>
            <a:r>
              <a:rPr kumimoji="0" lang="en-US" sz="3200" b="0" i="0" u="none" strike="noStrike" kern="1200" cap="none" spc="0" normalizeH="0" baseline="0" noProof="0" dirty="0">
                <a:ln>
                  <a:noFill/>
                </a:ln>
                <a:solidFill>
                  <a:prstClr val="black"/>
                </a:solidFill>
                <a:effectLst/>
                <a:uLnTx/>
                <a:uFillTx/>
              </a:rPr>
              <a:t>Formaldehyde</a:t>
            </a:r>
          </a:p>
          <a:p>
            <a:pPr>
              <a:lnSpc>
                <a:spcPct val="100000"/>
              </a:lnSpc>
              <a:spcBef>
                <a:spcPts val="0"/>
              </a:spcBef>
              <a:defRPr/>
            </a:pPr>
            <a:r>
              <a:rPr kumimoji="0" lang="en-US" sz="3200" b="0" i="0" u="none" strike="noStrike" kern="1200" cap="none" spc="0" normalizeH="0" baseline="0" noProof="0" dirty="0">
                <a:ln>
                  <a:noFill/>
                </a:ln>
                <a:solidFill>
                  <a:prstClr val="black"/>
                </a:solidFill>
                <a:effectLst/>
                <a:uLnTx/>
                <a:uFillTx/>
              </a:rPr>
              <a:t>Acetone</a:t>
            </a:r>
          </a:p>
          <a:p>
            <a:pPr>
              <a:lnSpc>
                <a:spcPct val="100000"/>
              </a:lnSpc>
              <a:spcBef>
                <a:spcPts val="0"/>
              </a:spcBef>
              <a:defRPr/>
            </a:pPr>
            <a:r>
              <a:rPr kumimoji="0" lang="en-US" sz="3200" b="0" i="0" u="none" strike="noStrike" kern="1200" cap="none" spc="0" normalizeH="0" baseline="0" noProof="0" dirty="0">
                <a:ln>
                  <a:noFill/>
                </a:ln>
                <a:solidFill>
                  <a:prstClr val="black"/>
                </a:solidFill>
                <a:effectLst/>
                <a:uLnTx/>
                <a:uFillTx/>
              </a:rPr>
              <a:t>Acetaldehyde</a:t>
            </a:r>
            <a:endParaRPr lang="en-US" sz="3200" noProof="0" dirty="0">
              <a:solidFill>
                <a:prstClr val="black"/>
              </a:solidFill>
            </a:endParaRPr>
          </a:p>
        </p:txBody>
      </p:sp>
      <p:pic>
        <p:nvPicPr>
          <p:cNvPr id="6" name="Picture 5"/>
          <p:cNvPicPr>
            <a:picLocks noChangeAspect="1"/>
          </p:cNvPicPr>
          <p:nvPr/>
        </p:nvPicPr>
        <p:blipFill rotWithShape="1">
          <a:blip r:embed="rId3"/>
          <a:srcRect b="5564"/>
          <a:stretch>
            <a:fillRect/>
          </a:stretch>
        </p:blipFill>
        <p:spPr>
          <a:xfrm>
            <a:off x="4670609" y="2730359"/>
            <a:ext cx="7521391" cy="296341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0492" y="222307"/>
            <a:ext cx="11353800" cy="1325563"/>
          </a:xfrm>
        </p:spPr>
        <p:txBody>
          <a:bodyPr>
            <a:normAutofit/>
          </a:bodyPr>
          <a:lstStyle/>
          <a:p>
            <a:r>
              <a:rPr lang="en-US" dirty="0"/>
              <a:t>NOT an approved tobacco cessation tool</a:t>
            </a:r>
          </a:p>
        </p:txBody>
      </p:sp>
      <p:sp>
        <p:nvSpPr>
          <p:cNvPr id="3" name="Content Placeholder 2"/>
          <p:cNvSpPr>
            <a:spLocks noGrp="1"/>
          </p:cNvSpPr>
          <p:nvPr>
            <p:ph idx="1"/>
          </p:nvPr>
        </p:nvSpPr>
        <p:spPr>
          <a:xfrm>
            <a:off x="420413" y="1547871"/>
            <a:ext cx="11445765" cy="1184820"/>
          </a:xfrm>
        </p:spPr>
        <p:txBody>
          <a:bodyPr/>
          <a:lstStyle/>
          <a:p>
            <a:pPr marL="0" indent="0">
              <a:buNone/>
            </a:pPr>
            <a:r>
              <a:rPr lang="en-US" b="1" dirty="0"/>
              <a:t>National Academies of Sciences, Engineering, and Medicine Report 2018 - Public Health Consequences of </a:t>
            </a:r>
            <a:r>
              <a:rPr lang="en-US" b="1" dirty="0" smtClean="0"/>
              <a:t>E-Cigarettes</a:t>
            </a:r>
            <a:endParaRPr lang="en-US" dirty="0"/>
          </a:p>
        </p:txBody>
      </p:sp>
      <p:sp>
        <p:nvSpPr>
          <p:cNvPr id="5" name="Rectangle 4"/>
          <p:cNvSpPr/>
          <p:nvPr/>
        </p:nvSpPr>
        <p:spPr>
          <a:xfrm>
            <a:off x="714702" y="2836406"/>
            <a:ext cx="4918842" cy="3539430"/>
          </a:xfrm>
          <a:prstGeom prst="rect">
            <a:avLst/>
          </a:prstGeom>
          <a:solidFill>
            <a:schemeClr val="accent3">
              <a:lumMod val="40000"/>
              <a:lumOff val="60000"/>
            </a:schemeClr>
          </a:solidFill>
        </p:spPr>
        <p:txBody>
          <a:bodyPr wrap="square">
            <a:spAutoFit/>
          </a:bodyPr>
          <a:lstStyle/>
          <a:p>
            <a:pPr lvl="0" algn="ctr">
              <a:spcBef>
                <a:spcPts val="800"/>
              </a:spcBef>
              <a:buSzPct val="86000"/>
            </a:pPr>
            <a:r>
              <a:rPr lang="en-US" sz="2800" dirty="0">
                <a:solidFill>
                  <a:prstClr val="black"/>
                </a:solidFill>
                <a:latin typeface="Lato" panose="020F0502020204030203" pitchFamily="34" charset="0"/>
              </a:rPr>
              <a:t>“There is </a:t>
            </a:r>
            <a:r>
              <a:rPr lang="en-US" sz="2800" b="1" dirty="0">
                <a:solidFill>
                  <a:srgbClr val="FF0000"/>
                </a:solidFill>
                <a:latin typeface="Lato" panose="020F0502020204030203" pitchFamily="34" charset="0"/>
              </a:rPr>
              <a:t>insufficient evidence </a:t>
            </a:r>
            <a:r>
              <a:rPr lang="en-US" sz="2800" dirty="0">
                <a:solidFill>
                  <a:prstClr val="black"/>
                </a:solidFill>
                <a:latin typeface="Lato" panose="020F0502020204030203" pitchFamily="34" charset="0"/>
              </a:rPr>
              <a:t>from randomized controlled trials about the effectiveness of e-cigarettes as a cessation aid compared with no treatment or with FDA approved smoking cessation treatments”</a:t>
            </a:r>
          </a:p>
        </p:txBody>
      </p:sp>
      <p:sp>
        <p:nvSpPr>
          <p:cNvPr id="6" name="Rectangle 5"/>
          <p:cNvSpPr/>
          <p:nvPr/>
        </p:nvSpPr>
        <p:spPr>
          <a:xfrm>
            <a:off x="7535919" y="3527424"/>
            <a:ext cx="3289738" cy="1815882"/>
          </a:xfrm>
          <a:prstGeom prst="rect">
            <a:avLst/>
          </a:prstGeom>
          <a:solidFill>
            <a:schemeClr val="accent4">
              <a:lumMod val="40000"/>
              <a:lumOff val="60000"/>
            </a:schemeClr>
          </a:solidFill>
        </p:spPr>
        <p:txBody>
          <a:bodyPr wrap="square">
            <a:spAutoFit/>
          </a:bodyPr>
          <a:lstStyle/>
          <a:p>
            <a:pPr lvl="0" algn="ctr">
              <a:spcBef>
                <a:spcPts val="800"/>
              </a:spcBef>
              <a:buSzPct val="86000"/>
            </a:pPr>
            <a:r>
              <a:rPr lang="en-US" sz="2800" i="1" dirty="0" smtClean="0">
                <a:solidFill>
                  <a:prstClr val="black"/>
                </a:solidFill>
                <a:latin typeface="Lato" panose="020F0502020204030203" pitchFamily="34" charset="0"/>
              </a:rPr>
              <a:t>We do NOT know if e-cigarettes can help with smoking cessation</a:t>
            </a:r>
            <a:endParaRPr lang="en-US" sz="2800" i="1" dirty="0">
              <a:solidFill>
                <a:prstClr val="black"/>
              </a:solidFill>
              <a:latin typeface="Lato" panose="020F0502020204030203" pitchFamily="34" charset="0"/>
            </a:endParaRPr>
          </a:p>
        </p:txBody>
      </p:sp>
      <p:cxnSp>
        <p:nvCxnSpPr>
          <p:cNvPr id="10" name="Straight Arrow Connector 9"/>
          <p:cNvCxnSpPr/>
          <p:nvPr/>
        </p:nvCxnSpPr>
        <p:spPr>
          <a:xfrm>
            <a:off x="5959366" y="4435365"/>
            <a:ext cx="1250731"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07" y="96184"/>
            <a:ext cx="11608888" cy="1325563"/>
          </a:xfrm>
        </p:spPr>
        <p:txBody>
          <a:bodyPr>
            <a:normAutofit/>
          </a:bodyPr>
          <a:lstStyle/>
          <a:p>
            <a:r>
              <a:rPr lang="en-US" sz="4000" dirty="0"/>
              <a:t>Vaping nicotine may be a gateway to combustible tobacco smoking</a:t>
            </a:r>
          </a:p>
        </p:txBody>
      </p:sp>
      <p:sp>
        <p:nvSpPr>
          <p:cNvPr id="3" name="Content Placeholder 2"/>
          <p:cNvSpPr>
            <a:spLocks noGrp="1"/>
          </p:cNvSpPr>
          <p:nvPr>
            <p:ph idx="1"/>
          </p:nvPr>
        </p:nvSpPr>
        <p:spPr>
          <a:xfrm>
            <a:off x="420413" y="1547871"/>
            <a:ext cx="11445765" cy="1184820"/>
          </a:xfrm>
        </p:spPr>
        <p:txBody>
          <a:bodyPr/>
          <a:lstStyle/>
          <a:p>
            <a:pPr marL="0" indent="0">
              <a:buNone/>
            </a:pPr>
            <a:r>
              <a:rPr lang="en-US" b="1" dirty="0"/>
              <a:t>National Academies of Sciences, Engineering, and Medicine Report 2018 - Public Health Consequences of </a:t>
            </a:r>
            <a:r>
              <a:rPr lang="en-US" b="1" dirty="0" smtClean="0"/>
              <a:t>E-Cigarettes</a:t>
            </a:r>
            <a:endParaRPr lang="en-US" dirty="0"/>
          </a:p>
        </p:txBody>
      </p:sp>
      <p:cxnSp>
        <p:nvCxnSpPr>
          <p:cNvPr id="10" name="Straight Arrow Connector 9"/>
          <p:cNvCxnSpPr/>
          <p:nvPr/>
        </p:nvCxnSpPr>
        <p:spPr>
          <a:xfrm flipV="1">
            <a:off x="4847559" y="4284280"/>
            <a:ext cx="1440593" cy="53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420413" y="2931657"/>
            <a:ext cx="4240925" cy="2677656"/>
          </a:xfrm>
          <a:prstGeom prst="rect">
            <a:avLst/>
          </a:prstGeom>
          <a:solidFill>
            <a:schemeClr val="accent3">
              <a:lumMod val="40000"/>
              <a:lumOff val="60000"/>
            </a:schemeClr>
          </a:solidFill>
        </p:spPr>
        <p:txBody>
          <a:bodyPr wrap="square">
            <a:spAutoFit/>
          </a:bodyPr>
          <a:lstStyle/>
          <a:p>
            <a:pPr lvl="0" algn="ctr">
              <a:spcBef>
                <a:spcPts val="800"/>
              </a:spcBef>
              <a:buSzPct val="86000"/>
            </a:pPr>
            <a:r>
              <a:rPr lang="en-US" sz="2800" dirty="0">
                <a:solidFill>
                  <a:prstClr val="black"/>
                </a:solidFill>
                <a:latin typeface="Lato" panose="020F0502020204030203" pitchFamily="34" charset="0"/>
              </a:rPr>
              <a:t>“There is </a:t>
            </a:r>
            <a:r>
              <a:rPr lang="en-US" sz="2800" b="1" dirty="0">
                <a:solidFill>
                  <a:srgbClr val="FF0000"/>
                </a:solidFill>
                <a:latin typeface="Lato" panose="020F0502020204030203" pitchFamily="34" charset="0"/>
              </a:rPr>
              <a:t>substantial evidence </a:t>
            </a:r>
            <a:r>
              <a:rPr lang="en-US" sz="2800" dirty="0">
                <a:solidFill>
                  <a:prstClr val="black"/>
                </a:solidFill>
                <a:latin typeface="Lato" panose="020F0502020204030203" pitchFamily="34" charset="0"/>
              </a:rPr>
              <a:t>that e-cigarette use increases risk of ever using combustible tobacco products among youth and young adults”</a:t>
            </a:r>
          </a:p>
        </p:txBody>
      </p:sp>
      <p:sp>
        <p:nvSpPr>
          <p:cNvPr id="9" name="Rectangle 8"/>
          <p:cNvSpPr/>
          <p:nvPr/>
        </p:nvSpPr>
        <p:spPr>
          <a:xfrm>
            <a:off x="6474373" y="2931657"/>
            <a:ext cx="5391805" cy="2677656"/>
          </a:xfrm>
          <a:prstGeom prst="rect">
            <a:avLst/>
          </a:prstGeom>
          <a:solidFill>
            <a:schemeClr val="accent4">
              <a:lumMod val="40000"/>
              <a:lumOff val="60000"/>
            </a:schemeClr>
          </a:solidFill>
        </p:spPr>
        <p:txBody>
          <a:bodyPr wrap="square">
            <a:spAutoFit/>
          </a:bodyPr>
          <a:lstStyle/>
          <a:p>
            <a:pPr lvl="0" algn="ctr">
              <a:spcBef>
                <a:spcPts val="800"/>
              </a:spcBef>
              <a:buSzPct val="86000"/>
            </a:pPr>
            <a:r>
              <a:rPr lang="en-US" sz="2800" i="1" dirty="0" smtClean="0">
                <a:solidFill>
                  <a:prstClr val="black"/>
                </a:solidFill>
                <a:latin typeface="Lato" panose="020F0502020204030203" pitchFamily="34" charset="0"/>
              </a:rPr>
              <a:t>We VERY LIKELY know that for youth / young adults, e-cigarette use increases likelihood of later smoking, AND that smoking increases likelihood of later using an e-cigarette</a:t>
            </a:r>
            <a:endParaRPr lang="en-US" sz="2800" i="1" dirty="0">
              <a:solidFill>
                <a:prstClr val="black"/>
              </a:solidFill>
              <a:latin typeface="Lato" panose="020F0502020204030203" pitchFamily="34" charset="0"/>
            </a:endParaRPr>
          </a:p>
        </p:txBody>
      </p:sp>
    </p:spTree>
    <p:extLst>
      <p:ext uri="{BB962C8B-B14F-4D97-AF65-F5344CB8AC3E}">
        <p14:creationId xmlns:p14="http://schemas.microsoft.com/office/powerpoint/2010/main" val="1776102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07" y="96184"/>
            <a:ext cx="11353800" cy="1325563"/>
          </a:xfrm>
        </p:spPr>
        <p:txBody>
          <a:bodyPr>
            <a:normAutofit/>
          </a:bodyPr>
          <a:lstStyle/>
          <a:p>
            <a:r>
              <a:rPr lang="en-US" sz="4000" dirty="0" smtClean="0"/>
              <a:t>Gateway </a:t>
            </a:r>
            <a:r>
              <a:rPr lang="en-US" sz="4000" dirty="0"/>
              <a:t>to combustible tobacco </a:t>
            </a:r>
            <a:r>
              <a:rPr lang="en-US" sz="4000" dirty="0" smtClean="0"/>
              <a:t>smoking, cont.</a:t>
            </a:r>
            <a:endParaRPr lang="en-US" sz="4000" dirty="0"/>
          </a:p>
        </p:txBody>
      </p:sp>
      <p:sp>
        <p:nvSpPr>
          <p:cNvPr id="3" name="Content Placeholder 2"/>
          <p:cNvSpPr>
            <a:spLocks noGrp="1"/>
          </p:cNvSpPr>
          <p:nvPr>
            <p:ph idx="1"/>
          </p:nvPr>
        </p:nvSpPr>
        <p:spPr>
          <a:xfrm>
            <a:off x="420413" y="1547871"/>
            <a:ext cx="11445765" cy="1184820"/>
          </a:xfrm>
        </p:spPr>
        <p:txBody>
          <a:bodyPr/>
          <a:lstStyle/>
          <a:p>
            <a:pPr marL="0" indent="0">
              <a:buNone/>
            </a:pPr>
            <a:r>
              <a:rPr lang="en-US" b="1" dirty="0"/>
              <a:t>National Academies of Sciences, Engineering, and Medicine Report 2018 - Public Health Consequences of </a:t>
            </a:r>
            <a:r>
              <a:rPr lang="en-US" b="1" dirty="0" smtClean="0"/>
              <a:t>E-Cigarettes</a:t>
            </a:r>
            <a:endParaRPr lang="en-US" dirty="0"/>
          </a:p>
        </p:txBody>
      </p:sp>
      <p:cxnSp>
        <p:nvCxnSpPr>
          <p:cNvPr id="10" name="Straight Arrow Connector 9"/>
          <p:cNvCxnSpPr/>
          <p:nvPr/>
        </p:nvCxnSpPr>
        <p:spPr>
          <a:xfrm flipV="1">
            <a:off x="5907451" y="4403834"/>
            <a:ext cx="1260604" cy="1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620110" y="2848306"/>
            <a:ext cx="5192111" cy="3539430"/>
          </a:xfrm>
          <a:prstGeom prst="rect">
            <a:avLst/>
          </a:prstGeom>
          <a:solidFill>
            <a:schemeClr val="accent3">
              <a:lumMod val="40000"/>
              <a:lumOff val="60000"/>
            </a:schemeClr>
          </a:solidFill>
        </p:spPr>
        <p:txBody>
          <a:bodyPr wrap="square">
            <a:spAutoFit/>
          </a:bodyPr>
          <a:lstStyle/>
          <a:p>
            <a:pPr lvl="0" algn="ctr">
              <a:spcBef>
                <a:spcPts val="800"/>
              </a:spcBef>
              <a:buSzPct val="86000"/>
            </a:pPr>
            <a:r>
              <a:rPr lang="en-US" sz="2800" dirty="0">
                <a:solidFill>
                  <a:prstClr val="black"/>
                </a:solidFill>
                <a:latin typeface="Lato" panose="020F0502020204030203" pitchFamily="34" charset="0"/>
              </a:rPr>
              <a:t>“Among youth and young adult e-cigarette users who ever use combustible tobacco cigarettes, there is </a:t>
            </a:r>
            <a:r>
              <a:rPr lang="en-US" sz="2800" b="1" dirty="0">
                <a:solidFill>
                  <a:srgbClr val="FF0000"/>
                </a:solidFill>
                <a:latin typeface="Lato" panose="020F0502020204030203" pitchFamily="34" charset="0"/>
              </a:rPr>
              <a:t>moderate evidence </a:t>
            </a:r>
            <a:r>
              <a:rPr lang="en-US" sz="2800" dirty="0">
                <a:solidFill>
                  <a:prstClr val="black"/>
                </a:solidFill>
                <a:latin typeface="Lato" panose="020F0502020204030203" pitchFamily="34" charset="0"/>
              </a:rPr>
              <a:t>that e-cigarette use increases the frequency and intensity of subsequent combustible tobacco cigarette smoking”</a:t>
            </a:r>
          </a:p>
        </p:txBody>
      </p:sp>
      <p:sp>
        <p:nvSpPr>
          <p:cNvPr id="6" name="Rectangle 5"/>
          <p:cNvSpPr/>
          <p:nvPr/>
        </p:nvSpPr>
        <p:spPr>
          <a:xfrm>
            <a:off x="7263285" y="3280449"/>
            <a:ext cx="4393964" cy="2246769"/>
          </a:xfrm>
          <a:prstGeom prst="rect">
            <a:avLst/>
          </a:prstGeom>
          <a:solidFill>
            <a:schemeClr val="accent4">
              <a:lumMod val="40000"/>
              <a:lumOff val="60000"/>
            </a:schemeClr>
          </a:solidFill>
        </p:spPr>
        <p:txBody>
          <a:bodyPr wrap="square">
            <a:spAutoFit/>
          </a:bodyPr>
          <a:lstStyle/>
          <a:p>
            <a:pPr lvl="0" algn="ctr">
              <a:spcBef>
                <a:spcPts val="800"/>
              </a:spcBef>
              <a:buSzPct val="86000"/>
            </a:pPr>
            <a:r>
              <a:rPr lang="en-US" sz="2800" i="1" dirty="0" smtClean="0">
                <a:solidFill>
                  <a:prstClr val="black"/>
                </a:solidFill>
                <a:latin typeface="Lato" panose="020F0502020204030203" pitchFamily="34" charset="0"/>
              </a:rPr>
              <a:t>We PROBABLY know that for youth / young adults who smoke, e-cigarette use increases later smoking (how often and how much)</a:t>
            </a:r>
            <a:endParaRPr lang="en-US" sz="2800" i="1" dirty="0">
              <a:solidFill>
                <a:prstClr val="black"/>
              </a:solidFill>
              <a:latin typeface="Lato" panose="020F0502020204030203" pitchFamily="34" charset="0"/>
            </a:endParaRPr>
          </a:p>
        </p:txBody>
      </p:sp>
    </p:spTree>
    <p:extLst>
      <p:ext uri="{BB962C8B-B14F-4D97-AF65-F5344CB8AC3E}">
        <p14:creationId xmlns:p14="http://schemas.microsoft.com/office/powerpoint/2010/main" val="1324243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9176-1B6C-4664-8916-F60E1A8EB380}"/>
              </a:ext>
            </a:extLst>
          </p:cNvPr>
          <p:cNvSpPr>
            <a:spLocks noGrp="1"/>
          </p:cNvSpPr>
          <p:nvPr>
            <p:ph type="ctrTitle"/>
          </p:nvPr>
        </p:nvSpPr>
        <p:spPr>
          <a:xfrm>
            <a:off x="1485089" y="2272748"/>
            <a:ext cx="9144000" cy="1120442"/>
          </a:xfrm>
        </p:spPr>
        <p:txBody>
          <a:bodyPr/>
          <a:lstStyle/>
          <a:p>
            <a:r>
              <a:rPr lang="en-US" dirty="0" smtClean="0">
                <a:cs typeface="Calibri Light"/>
              </a:rPr>
              <a:t>Trends &amp; why youth use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4228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Poison Center data</a:t>
            </a:r>
            <a:endParaRPr lang="en-US" dirty="0"/>
          </a:p>
        </p:txBody>
      </p:sp>
      <p:sp>
        <p:nvSpPr>
          <p:cNvPr id="3" name="Content Placeholder 2"/>
          <p:cNvSpPr>
            <a:spLocks noGrp="1"/>
          </p:cNvSpPr>
          <p:nvPr>
            <p:ph idx="1"/>
          </p:nvPr>
        </p:nvSpPr>
        <p:spPr>
          <a:xfrm>
            <a:off x="4892144" y="1825625"/>
            <a:ext cx="6461656" cy="4351338"/>
          </a:xfrm>
        </p:spPr>
        <p:txBody>
          <a:bodyPr/>
          <a:lstStyle/>
          <a:p>
            <a:r>
              <a:rPr lang="en-US" dirty="0" smtClean="0"/>
              <a:t>No mandate </a:t>
            </a:r>
            <a:r>
              <a:rPr lang="en-US" dirty="0">
                <a:sym typeface="Wingdings" panose="05000000000000000000" pitchFamily="2" charset="2"/>
              </a:rPr>
              <a:t> </a:t>
            </a:r>
            <a:r>
              <a:rPr lang="en-US" dirty="0" smtClean="0">
                <a:sym typeface="Wingdings" panose="05000000000000000000" pitchFamily="2" charset="2"/>
              </a:rPr>
              <a:t>= underrepresentation of WA exposures</a:t>
            </a:r>
          </a:p>
          <a:p>
            <a:r>
              <a:rPr lang="en-US" dirty="0" smtClean="0">
                <a:sym typeface="Wingdings" panose="05000000000000000000" pitchFamily="2" charset="2"/>
              </a:rPr>
              <a:t>Our data tells many possible stories</a:t>
            </a:r>
          </a:p>
          <a:p>
            <a:pPr lvl="1">
              <a:spcAft>
                <a:spcPts val="600"/>
              </a:spcAft>
            </a:pPr>
            <a:r>
              <a:rPr lang="en-US" dirty="0" smtClean="0"/>
              <a:t>Changing awareness of poison centers</a:t>
            </a:r>
          </a:p>
          <a:p>
            <a:pPr lvl="1">
              <a:spcAft>
                <a:spcPts val="600"/>
              </a:spcAft>
            </a:pPr>
            <a:r>
              <a:rPr lang="en-US" dirty="0" smtClean="0"/>
              <a:t>Changing access to or awareness of a substance </a:t>
            </a:r>
          </a:p>
          <a:p>
            <a:pPr lvl="1">
              <a:spcAft>
                <a:spcPts val="600"/>
              </a:spcAft>
            </a:pPr>
            <a:r>
              <a:rPr lang="en-US" dirty="0" smtClean="0"/>
              <a:t>Large-scale stressors or traumas</a:t>
            </a:r>
          </a:p>
          <a:p>
            <a:pPr lvl="1"/>
            <a:endParaRPr lang="en-US" dirty="0"/>
          </a:p>
        </p:txBody>
      </p:sp>
      <p:pic>
        <p:nvPicPr>
          <p:cNvPr id="4" name="Picture 3"/>
          <p:cNvPicPr>
            <a:picLocks noChangeAspect="1"/>
          </p:cNvPicPr>
          <p:nvPr/>
        </p:nvPicPr>
        <p:blipFill>
          <a:blip r:embed="rId3"/>
          <a:stretch>
            <a:fillRect/>
          </a:stretch>
        </p:blipFill>
        <p:spPr>
          <a:xfrm>
            <a:off x="999349" y="2124518"/>
            <a:ext cx="3892795" cy="3928951"/>
          </a:xfrm>
          <a:prstGeom prst="rect">
            <a:avLst/>
          </a:prstGeom>
        </p:spPr>
      </p:pic>
    </p:spTree>
    <p:extLst>
      <p:ext uri="{BB962C8B-B14F-4D97-AF65-F5344CB8AC3E}">
        <p14:creationId xmlns:p14="http://schemas.microsoft.com/office/powerpoint/2010/main" val="3866691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Poison Center</a:t>
            </a:r>
            <a:endParaRPr lang="en-US" dirty="0"/>
          </a:p>
        </p:txBody>
      </p:sp>
      <p:graphicFrame>
        <p:nvGraphicFramePr>
          <p:cNvPr id="5" name="Chart 4"/>
          <p:cNvGraphicFramePr>
            <a:graphicFrameLocks/>
          </p:cNvGraphicFramePr>
          <p:nvPr>
            <p:extLst/>
          </p:nvPr>
        </p:nvGraphicFramePr>
        <p:xfrm>
          <a:off x="1850572" y="1259174"/>
          <a:ext cx="8490856" cy="5441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191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Washington Poison Center</a:t>
            </a:r>
            <a:endParaRPr lang="en-US" dirty="0"/>
          </a:p>
        </p:txBody>
      </p:sp>
      <p:sp>
        <p:nvSpPr>
          <p:cNvPr id="3" name="TextBox 2"/>
          <p:cNvSpPr txBox="1"/>
          <p:nvPr/>
        </p:nvSpPr>
        <p:spPr>
          <a:xfrm>
            <a:off x="9729653" y="2538612"/>
            <a:ext cx="1992086" cy="2246769"/>
          </a:xfrm>
          <a:prstGeom prst="rect">
            <a:avLst/>
          </a:prstGeom>
          <a:solidFill>
            <a:schemeClr val="accent6">
              <a:lumMod val="40000"/>
              <a:lumOff val="60000"/>
            </a:schemeClr>
          </a:solidFill>
        </p:spPr>
        <p:txBody>
          <a:bodyPr wrap="square" rtlCol="0">
            <a:spAutoFit/>
          </a:bodyPr>
          <a:lstStyle/>
          <a:p>
            <a:pPr algn="ctr"/>
            <a:r>
              <a:rPr lang="en-US" sz="2800" i="1" dirty="0" smtClean="0"/>
              <a:t>79% of all 2020 nicotine cases were ingested</a:t>
            </a:r>
          </a:p>
        </p:txBody>
      </p:sp>
      <p:graphicFrame>
        <p:nvGraphicFramePr>
          <p:cNvPr id="5" name="Chart 4"/>
          <p:cNvGraphicFramePr>
            <a:graphicFrameLocks/>
          </p:cNvGraphicFramePr>
          <p:nvPr>
            <p:extLst/>
          </p:nvPr>
        </p:nvGraphicFramePr>
        <p:xfrm>
          <a:off x="703688" y="1840589"/>
          <a:ext cx="9174830" cy="430574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7361695" y="2608881"/>
            <a:ext cx="1797803" cy="23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04868" y="2540452"/>
            <a:ext cx="1746143" cy="369332"/>
          </a:xfrm>
          <a:prstGeom prst="rect">
            <a:avLst/>
          </a:prstGeom>
          <a:noFill/>
        </p:spPr>
        <p:txBody>
          <a:bodyPr wrap="square" rtlCol="0">
            <a:spAutoFit/>
          </a:bodyPr>
          <a:lstStyle/>
          <a:p>
            <a:r>
              <a:rPr lang="en-US" sz="1600" dirty="0" smtClean="0"/>
              <a:t>Vape Products</a:t>
            </a:r>
            <a:r>
              <a:rPr lang="en-US" dirty="0" smtClean="0"/>
              <a:t> </a:t>
            </a:r>
            <a:endParaRPr lang="en-US" dirty="0"/>
          </a:p>
        </p:txBody>
      </p:sp>
    </p:spTree>
    <p:extLst>
      <p:ext uri="{BB962C8B-B14F-4D97-AF65-F5344CB8AC3E}">
        <p14:creationId xmlns:p14="http://schemas.microsoft.com/office/powerpoint/2010/main" val="289346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1734"/>
            <a:ext cx="11012837" cy="1325563"/>
          </a:xfrm>
        </p:spPr>
        <p:txBody>
          <a:bodyPr>
            <a:normAutofit/>
          </a:bodyPr>
          <a:lstStyle/>
          <a:p>
            <a:r>
              <a:rPr lang="en-US" sz="4000" dirty="0" smtClean="0"/>
              <a:t>Washington Healthy Youth Survey data (2021)</a:t>
            </a:r>
            <a:endParaRPr lang="en-US" sz="4000" dirty="0"/>
          </a:p>
        </p:txBody>
      </p:sp>
      <p:pic>
        <p:nvPicPr>
          <p:cNvPr id="6" name="Picture 5"/>
          <p:cNvPicPr>
            <a:picLocks noChangeAspect="1"/>
          </p:cNvPicPr>
          <p:nvPr/>
        </p:nvPicPr>
        <p:blipFill>
          <a:blip r:embed="rId2"/>
          <a:stretch>
            <a:fillRect/>
          </a:stretch>
        </p:blipFill>
        <p:spPr>
          <a:xfrm>
            <a:off x="2499424" y="2211980"/>
            <a:ext cx="6438900" cy="4562475"/>
          </a:xfrm>
          <a:prstGeom prst="rect">
            <a:avLst/>
          </a:prstGeom>
        </p:spPr>
      </p:pic>
      <p:sp>
        <p:nvSpPr>
          <p:cNvPr id="7" name="TextBox 6"/>
          <p:cNvSpPr txBox="1"/>
          <p:nvPr/>
        </p:nvSpPr>
        <p:spPr>
          <a:xfrm>
            <a:off x="3545468" y="1652538"/>
            <a:ext cx="5030025" cy="461665"/>
          </a:xfrm>
          <a:prstGeom prst="rect">
            <a:avLst/>
          </a:prstGeom>
          <a:noFill/>
        </p:spPr>
        <p:txBody>
          <a:bodyPr wrap="square" rtlCol="0">
            <a:spAutoFit/>
          </a:bodyPr>
          <a:lstStyle/>
          <a:p>
            <a:pPr algn="ctr"/>
            <a:r>
              <a:rPr lang="en-US" sz="2400" b="1" dirty="0" smtClean="0">
                <a:latin typeface="Lato" panose="020F0502020204030203" pitchFamily="34" charset="0"/>
              </a:rPr>
              <a:t>ESD 112 compared to WA State</a:t>
            </a:r>
          </a:p>
        </p:txBody>
      </p:sp>
    </p:spTree>
    <p:extLst>
      <p:ext uri="{BB962C8B-B14F-4D97-AF65-F5344CB8AC3E}">
        <p14:creationId xmlns:p14="http://schemas.microsoft.com/office/powerpoint/2010/main" val="720372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073896" y="6163159"/>
            <a:ext cx="2061275" cy="69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838199" y="218726"/>
            <a:ext cx="120251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mj-ea"/>
                <a:cs typeface="+mj-cs"/>
              </a:defRPr>
            </a:lvl1pPr>
          </a:lstStyle>
          <a:p>
            <a:r>
              <a:rPr lang="en-US" sz="4000" dirty="0" smtClean="0"/>
              <a:t>Washington Healthy Youth Survey data (2021)</a:t>
            </a:r>
            <a:endParaRPr lang="en-US" sz="4000" dirty="0"/>
          </a:p>
        </p:txBody>
      </p:sp>
      <p:pic>
        <p:nvPicPr>
          <p:cNvPr id="3" name="Picture 2"/>
          <p:cNvPicPr>
            <a:picLocks noChangeAspect="1"/>
          </p:cNvPicPr>
          <p:nvPr/>
        </p:nvPicPr>
        <p:blipFill>
          <a:blip r:embed="rId3"/>
          <a:stretch>
            <a:fillRect/>
          </a:stretch>
        </p:blipFill>
        <p:spPr>
          <a:xfrm>
            <a:off x="98154" y="2306245"/>
            <a:ext cx="5671282" cy="4042894"/>
          </a:xfrm>
          <a:prstGeom prst="rect">
            <a:avLst/>
          </a:prstGeom>
        </p:spPr>
      </p:pic>
      <p:sp>
        <p:nvSpPr>
          <p:cNvPr id="4" name="TextBox 3"/>
          <p:cNvSpPr txBox="1"/>
          <p:nvPr/>
        </p:nvSpPr>
        <p:spPr>
          <a:xfrm>
            <a:off x="1959241" y="1830211"/>
            <a:ext cx="2034154" cy="369332"/>
          </a:xfrm>
          <a:prstGeom prst="rect">
            <a:avLst/>
          </a:prstGeom>
          <a:noFill/>
        </p:spPr>
        <p:txBody>
          <a:bodyPr wrap="square" rtlCol="0">
            <a:spAutoFit/>
          </a:bodyPr>
          <a:lstStyle/>
          <a:p>
            <a:r>
              <a:rPr lang="en-US" b="1" dirty="0" smtClean="0">
                <a:latin typeface="Lato" panose="020F0502020204030203" pitchFamily="34" charset="0"/>
              </a:rPr>
              <a:t>Washington State</a:t>
            </a:r>
            <a:endParaRPr lang="en-US" b="1" dirty="0">
              <a:latin typeface="Lato" panose="020F0502020204030203" pitchFamily="34" charset="0"/>
            </a:endParaRPr>
          </a:p>
        </p:txBody>
      </p:sp>
      <p:pic>
        <p:nvPicPr>
          <p:cNvPr id="6" name="Picture 5"/>
          <p:cNvPicPr>
            <a:picLocks noChangeAspect="1"/>
          </p:cNvPicPr>
          <p:nvPr/>
        </p:nvPicPr>
        <p:blipFill>
          <a:blip r:embed="rId4"/>
          <a:stretch>
            <a:fillRect/>
          </a:stretch>
        </p:blipFill>
        <p:spPr>
          <a:xfrm>
            <a:off x="6271644" y="2339073"/>
            <a:ext cx="5726272" cy="4010065"/>
          </a:xfrm>
          <a:prstGeom prst="rect">
            <a:avLst/>
          </a:prstGeom>
        </p:spPr>
      </p:pic>
      <p:sp>
        <p:nvSpPr>
          <p:cNvPr id="8" name="TextBox 7"/>
          <p:cNvSpPr txBox="1"/>
          <p:nvPr/>
        </p:nvSpPr>
        <p:spPr>
          <a:xfrm>
            <a:off x="8804796" y="1830211"/>
            <a:ext cx="1150280" cy="369332"/>
          </a:xfrm>
          <a:prstGeom prst="rect">
            <a:avLst/>
          </a:prstGeom>
          <a:noFill/>
        </p:spPr>
        <p:txBody>
          <a:bodyPr wrap="square" rtlCol="0">
            <a:spAutoFit/>
          </a:bodyPr>
          <a:lstStyle/>
          <a:p>
            <a:r>
              <a:rPr lang="en-US" b="1" dirty="0" smtClean="0">
                <a:latin typeface="Lato" panose="020F0502020204030203" pitchFamily="34" charset="0"/>
              </a:rPr>
              <a:t>ESD 112</a:t>
            </a:r>
          </a:p>
        </p:txBody>
      </p:sp>
    </p:spTree>
    <p:extLst>
      <p:ext uri="{BB962C8B-B14F-4D97-AF65-F5344CB8AC3E}">
        <p14:creationId xmlns:p14="http://schemas.microsoft.com/office/powerpoint/2010/main" val="91880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73896" y="6163159"/>
            <a:ext cx="2061275" cy="69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838199" y="218726"/>
            <a:ext cx="120251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mj-ea"/>
                <a:cs typeface="+mj-cs"/>
              </a:defRPr>
            </a:lvl1pPr>
          </a:lstStyle>
          <a:p>
            <a:r>
              <a:rPr lang="en-US" sz="4000" dirty="0" smtClean="0"/>
              <a:t>Washington Healthy Youth Survey data (2021)</a:t>
            </a:r>
            <a:endParaRPr lang="en-US" sz="4000" dirty="0"/>
          </a:p>
        </p:txBody>
      </p:sp>
      <p:pic>
        <p:nvPicPr>
          <p:cNvPr id="2" name="Picture 1"/>
          <p:cNvPicPr>
            <a:picLocks noChangeAspect="1"/>
          </p:cNvPicPr>
          <p:nvPr/>
        </p:nvPicPr>
        <p:blipFill>
          <a:blip r:embed="rId3"/>
          <a:stretch>
            <a:fillRect/>
          </a:stretch>
        </p:blipFill>
        <p:spPr>
          <a:xfrm>
            <a:off x="563105" y="2355742"/>
            <a:ext cx="5288866" cy="4081221"/>
          </a:xfrm>
          <a:prstGeom prst="rect">
            <a:avLst/>
          </a:prstGeom>
        </p:spPr>
      </p:pic>
      <p:sp>
        <p:nvSpPr>
          <p:cNvPr id="6" name="TextBox 5"/>
          <p:cNvSpPr txBox="1"/>
          <p:nvPr/>
        </p:nvSpPr>
        <p:spPr>
          <a:xfrm>
            <a:off x="2190461" y="1830211"/>
            <a:ext cx="2034154" cy="369332"/>
          </a:xfrm>
          <a:prstGeom prst="rect">
            <a:avLst/>
          </a:prstGeom>
          <a:noFill/>
        </p:spPr>
        <p:txBody>
          <a:bodyPr wrap="square" rtlCol="0">
            <a:spAutoFit/>
          </a:bodyPr>
          <a:lstStyle/>
          <a:p>
            <a:r>
              <a:rPr lang="en-US" b="1" dirty="0" smtClean="0">
                <a:latin typeface="Lato" panose="020F0502020204030203" pitchFamily="34" charset="0"/>
              </a:rPr>
              <a:t>Washington State</a:t>
            </a:r>
            <a:endParaRPr lang="en-US" b="1" dirty="0">
              <a:latin typeface="Lato" panose="020F0502020204030203" pitchFamily="34" charset="0"/>
            </a:endParaRPr>
          </a:p>
        </p:txBody>
      </p:sp>
      <p:sp>
        <p:nvSpPr>
          <p:cNvPr id="7" name="TextBox 6"/>
          <p:cNvSpPr txBox="1"/>
          <p:nvPr/>
        </p:nvSpPr>
        <p:spPr>
          <a:xfrm>
            <a:off x="8804796" y="1830211"/>
            <a:ext cx="1150280" cy="369332"/>
          </a:xfrm>
          <a:prstGeom prst="rect">
            <a:avLst/>
          </a:prstGeom>
          <a:noFill/>
        </p:spPr>
        <p:txBody>
          <a:bodyPr wrap="square" rtlCol="0">
            <a:spAutoFit/>
          </a:bodyPr>
          <a:lstStyle/>
          <a:p>
            <a:r>
              <a:rPr lang="en-US" b="1" dirty="0" smtClean="0">
                <a:latin typeface="Lato" panose="020F0502020204030203" pitchFamily="34" charset="0"/>
              </a:rPr>
              <a:t>ESD 112</a:t>
            </a:r>
          </a:p>
        </p:txBody>
      </p:sp>
      <p:pic>
        <p:nvPicPr>
          <p:cNvPr id="4" name="Picture 3"/>
          <p:cNvPicPr>
            <a:picLocks noChangeAspect="1"/>
          </p:cNvPicPr>
          <p:nvPr/>
        </p:nvPicPr>
        <p:blipFill>
          <a:blip r:embed="rId4"/>
          <a:stretch>
            <a:fillRect/>
          </a:stretch>
        </p:blipFill>
        <p:spPr>
          <a:xfrm>
            <a:off x="6316886" y="2355742"/>
            <a:ext cx="5381347" cy="4213076"/>
          </a:xfrm>
          <a:prstGeom prst="rect">
            <a:avLst/>
          </a:prstGeom>
        </p:spPr>
      </p:pic>
    </p:spTree>
    <p:extLst>
      <p:ext uri="{BB962C8B-B14F-4D97-AF65-F5344CB8AC3E}">
        <p14:creationId xmlns:p14="http://schemas.microsoft.com/office/powerpoint/2010/main" val="383432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78754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359" y="347498"/>
            <a:ext cx="11838641" cy="1325563"/>
          </a:xfrm>
        </p:spPr>
        <p:txBody>
          <a:bodyPr/>
          <a:lstStyle/>
          <a:p>
            <a:r>
              <a:rPr lang="en-US" sz="3600" dirty="0"/>
              <a:t>Key findings from Public Health – Seattle &amp; King County Listening Sessions</a:t>
            </a:r>
            <a:r>
              <a:rPr lang="en-US" dirty="0"/>
              <a:t/>
            </a:r>
            <a:br>
              <a:rPr lang="en-US" dirty="0"/>
            </a:br>
            <a:endParaRPr lang="en-US" dirty="0"/>
          </a:p>
        </p:txBody>
      </p:sp>
      <p:graphicFrame>
        <p:nvGraphicFramePr>
          <p:cNvPr id="4" name="Content Placeholder 3"/>
          <p:cNvGraphicFramePr>
            <a:graphicFrameLocks noGrp="1"/>
          </p:cNvGraphicFramePr>
          <p:nvPr>
            <p:ph idx="1"/>
            <p:extLst/>
          </p:nvPr>
        </p:nvGraphicFramePr>
        <p:xfrm>
          <a:off x="838200" y="1825624"/>
          <a:ext cx="10515600" cy="3555933"/>
        </p:xfrm>
        <a:graphic>
          <a:graphicData uri="http://schemas.openxmlformats.org/drawingml/2006/table">
            <a:tbl>
              <a:tblPr firstRow="1" bandRow="1">
                <a:tableStyleId>{F5AB1C69-6EDB-4FF4-983F-18BD219EF322}</a:tableStyleId>
              </a:tblPr>
              <a:tblGrid>
                <a:gridCol w="5486400">
                  <a:extLst>
                    <a:ext uri="{9D8B030D-6E8A-4147-A177-3AD203B41FA5}">
                      <a16:colId xmlns:a16="http://schemas.microsoft.com/office/drawing/2014/main" val="736131161"/>
                    </a:ext>
                  </a:extLst>
                </a:gridCol>
                <a:gridCol w="5029200">
                  <a:extLst>
                    <a:ext uri="{9D8B030D-6E8A-4147-A177-3AD203B41FA5}">
                      <a16:colId xmlns:a16="http://schemas.microsoft.com/office/drawing/2014/main" val="4192176141"/>
                    </a:ext>
                  </a:extLst>
                </a:gridCol>
              </a:tblGrid>
              <a:tr h="815976">
                <a:tc>
                  <a:txBody>
                    <a:bodyPr/>
                    <a:lstStyle/>
                    <a:p>
                      <a:pPr marL="152396" marR="0" lvl="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Lato" panose="020F0502020204030203" pitchFamily="34" charset="0"/>
                          <a:ea typeface="+mn-ea"/>
                          <a:cs typeface="+mn-cs"/>
                        </a:rPr>
                        <a:t>What youth want</a:t>
                      </a:r>
                    </a:p>
                  </a:txBody>
                  <a:tcPr anchor="ctr"/>
                </a:tc>
                <a:tc>
                  <a:txBody>
                    <a:bodyPr/>
                    <a:lstStyle/>
                    <a:p>
                      <a:pPr algn="ctr"/>
                      <a:r>
                        <a:rPr lang="en-US" sz="2400" dirty="0" smtClean="0">
                          <a:solidFill>
                            <a:schemeClr val="tx1"/>
                          </a:solidFill>
                          <a:latin typeface="Lato" panose="020F0502020204030203" pitchFamily="34" charset="0"/>
                        </a:rPr>
                        <a:t>What youth DON’T want</a:t>
                      </a:r>
                      <a:endParaRPr lang="en-US" sz="2400" dirty="0">
                        <a:solidFill>
                          <a:schemeClr val="tx1"/>
                        </a:solidFill>
                        <a:latin typeface="Lato" panose="020F0502020204030203" pitchFamily="34" charset="0"/>
                      </a:endParaRPr>
                    </a:p>
                  </a:txBody>
                  <a:tcPr anchor="ctr"/>
                </a:tc>
                <a:extLst>
                  <a:ext uri="{0D108BD9-81ED-4DB2-BD59-A6C34878D82A}">
                    <a16:rowId xmlns:a16="http://schemas.microsoft.com/office/drawing/2014/main" val="3970598573"/>
                  </a:ext>
                </a:extLst>
              </a:tr>
              <a:tr h="2739957">
                <a:tc>
                  <a:txBody>
                    <a:bodyPr/>
                    <a:lstStyle/>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u="none" strike="noStrike" kern="1200" cap="none" spc="0" normalizeH="0" baseline="0" noProof="0" dirty="0" smtClean="0">
                          <a:ln>
                            <a:noFill/>
                          </a:ln>
                          <a:solidFill>
                            <a:schemeClr val="tx1"/>
                          </a:solidFill>
                          <a:effectLst/>
                          <a:uLnTx/>
                          <a:uFillTx/>
                          <a:latin typeface="Lato" panose="020F0502020204030203" pitchFamily="34" charset="0"/>
                        </a:rPr>
                        <a:t>Facts! Unbiased information on:</a:t>
                      </a:r>
                    </a:p>
                    <a:p>
                      <a:pPr marL="804672" marR="0" lvl="1" indent="-365760" algn="l" defTabSz="914400" rtl="0" eaLnBrk="1" fontAlgn="auto" latinLnBrk="0" hangingPunct="1">
                        <a:lnSpc>
                          <a:spcPct val="100000"/>
                        </a:lnSpc>
                        <a:spcBef>
                          <a:spcPts val="0"/>
                        </a:spcBef>
                        <a:spcAft>
                          <a:spcPts val="400"/>
                        </a:spcAft>
                        <a:buClrTx/>
                        <a:buSzPct val="86000"/>
                        <a:buFont typeface="Courier New" panose="02070309020205020404" pitchFamily="49" charset="0"/>
                        <a:buChar char="o"/>
                        <a:tabLst/>
                        <a:defRPr/>
                      </a:pPr>
                      <a:r>
                        <a:rPr kumimoji="0" lang="en-US" sz="2000" u="none" strike="noStrike" kern="1200" cap="none" spc="0" normalizeH="0" baseline="0" noProof="0" dirty="0" smtClean="0">
                          <a:ln>
                            <a:noFill/>
                          </a:ln>
                          <a:solidFill>
                            <a:schemeClr val="tx1"/>
                          </a:solidFill>
                          <a:effectLst/>
                          <a:uLnTx/>
                          <a:uFillTx/>
                          <a:latin typeface="Lato" panose="020F0502020204030203" pitchFamily="34" charset="0"/>
                        </a:rPr>
                        <a:t>Health effects (short- and long-term)</a:t>
                      </a:r>
                    </a:p>
                    <a:p>
                      <a:pPr marL="804672" marR="0" lvl="1" indent="-365760" algn="l" defTabSz="914400" rtl="0" eaLnBrk="1" fontAlgn="auto" latinLnBrk="0" hangingPunct="1">
                        <a:lnSpc>
                          <a:spcPct val="100000"/>
                        </a:lnSpc>
                        <a:spcBef>
                          <a:spcPts val="0"/>
                        </a:spcBef>
                        <a:spcAft>
                          <a:spcPts val="400"/>
                        </a:spcAft>
                        <a:buClrTx/>
                        <a:buSzPct val="86000"/>
                        <a:buFont typeface="Courier New" panose="02070309020205020404" pitchFamily="49" charset="0"/>
                        <a:buChar char="o"/>
                        <a:tabLst/>
                        <a:defRPr/>
                      </a:pPr>
                      <a:r>
                        <a:rPr kumimoji="0" lang="en-US" sz="2000" u="none" strike="noStrike" kern="1200" cap="none" spc="0" normalizeH="0" baseline="0" noProof="0" dirty="0" smtClean="0">
                          <a:ln>
                            <a:noFill/>
                          </a:ln>
                          <a:solidFill>
                            <a:schemeClr val="tx1"/>
                          </a:solidFill>
                          <a:effectLst/>
                          <a:uLnTx/>
                          <a:uFillTx/>
                          <a:latin typeface="Lato" panose="020F0502020204030203" pitchFamily="34" charset="0"/>
                        </a:rPr>
                        <a:t>Mechanisms of substances</a:t>
                      </a:r>
                    </a:p>
                    <a:p>
                      <a:pPr marL="804672" marR="0" lvl="1"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pPr>
                      <a:r>
                        <a:rPr kumimoji="0" lang="en-US" sz="2000" u="none" strike="noStrike" kern="1200" cap="none" spc="0" normalizeH="0" baseline="0" noProof="0" dirty="0" smtClean="0">
                          <a:ln>
                            <a:noFill/>
                          </a:ln>
                          <a:solidFill>
                            <a:schemeClr val="tx1"/>
                          </a:solidFill>
                          <a:effectLst/>
                          <a:uLnTx/>
                          <a:uFillTx/>
                          <a:latin typeface="Lato" panose="020F0502020204030203" pitchFamily="34" charset="0"/>
                        </a:rPr>
                        <a:t>Research about risks and benefits</a:t>
                      </a:r>
                    </a:p>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u="none" strike="noStrike" kern="1200" cap="none" spc="0" normalizeH="0" baseline="0" noProof="0" dirty="0" smtClean="0">
                          <a:ln>
                            <a:noFill/>
                          </a:ln>
                          <a:solidFill>
                            <a:schemeClr val="tx1"/>
                          </a:solidFill>
                          <a:effectLst/>
                          <a:uLnTx/>
                          <a:uFillTx/>
                          <a:latin typeface="Lato" panose="020F0502020204030203" pitchFamily="34" charset="0"/>
                        </a:rPr>
                        <a:t>Open discussion with accurate info</a:t>
                      </a:r>
                    </a:p>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u="none" strike="noStrike" kern="1200" cap="none" spc="0" normalizeH="0" baseline="0" noProof="0" dirty="0" smtClean="0">
                          <a:ln>
                            <a:noFill/>
                          </a:ln>
                          <a:solidFill>
                            <a:schemeClr val="tx1"/>
                          </a:solidFill>
                          <a:effectLst/>
                          <a:uLnTx/>
                          <a:uFillTx/>
                          <a:latin typeface="Lato" panose="020F0502020204030203" pitchFamily="34" charset="0"/>
                        </a:rPr>
                        <a:t>Relevant risk messaging</a:t>
                      </a:r>
                      <a:endParaRPr kumimoji="0" lang="en-US" sz="2000" b="0" i="0" u="none" strike="noStrike" kern="1200" cap="none" spc="0" normalizeH="0" baseline="0" noProof="0" dirty="0" smtClean="0">
                        <a:ln>
                          <a:noFill/>
                        </a:ln>
                        <a:solidFill>
                          <a:schemeClr val="tx1"/>
                        </a:solidFill>
                        <a:effectLst/>
                        <a:uLnTx/>
                        <a:uFillTx/>
                        <a:latin typeface="Lato" panose="020F0502020204030203" pitchFamily="34" charset="0"/>
                        <a:ea typeface="+mn-ea"/>
                        <a:cs typeface="+mn-cs"/>
                      </a:endParaRPr>
                    </a:p>
                  </a:txBody>
                  <a:tcPr/>
                </a:tc>
                <a:tc>
                  <a:txBody>
                    <a:bodyPr/>
                    <a:lstStyle/>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u="none" strike="noStrike" kern="1200" cap="none" spc="0" normalizeH="0" baseline="0" noProof="0" dirty="0" smtClean="0">
                          <a:ln>
                            <a:noFill/>
                          </a:ln>
                          <a:solidFill>
                            <a:schemeClr val="tx1"/>
                          </a:solidFill>
                          <a:effectLst/>
                          <a:uLnTx/>
                          <a:uFillTx/>
                          <a:latin typeface="Lato" panose="020F0502020204030203" pitchFamily="34" charset="0"/>
                        </a:rPr>
                        <a:t>No exaggeration or shaming (e.g., scare tactics)</a:t>
                      </a:r>
                    </a:p>
                    <a:p>
                      <a:pPr marL="495296" marR="0" lvl="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pPr>
                      <a:r>
                        <a:rPr kumimoji="0" lang="en-US" sz="2400" u="none" strike="noStrike" kern="1200" cap="none" spc="0" normalizeH="0" baseline="0" noProof="0" dirty="0" smtClean="0">
                          <a:ln>
                            <a:noFill/>
                          </a:ln>
                          <a:solidFill>
                            <a:schemeClr val="tx1"/>
                          </a:solidFill>
                          <a:effectLst/>
                          <a:uLnTx/>
                          <a:uFillTx/>
                          <a:latin typeface="Lato" panose="020F0502020204030203" pitchFamily="34" charset="0"/>
                        </a:rPr>
                        <a:t>No lectures</a:t>
                      </a:r>
                    </a:p>
                    <a:p>
                      <a:endParaRPr lang="en-US" dirty="0">
                        <a:solidFill>
                          <a:schemeClr val="tx1"/>
                        </a:solidFill>
                        <a:latin typeface="Lato" panose="020F0502020204030203" pitchFamily="34" charset="0"/>
                      </a:endParaRPr>
                    </a:p>
                  </a:txBody>
                  <a:tcPr/>
                </a:tc>
                <a:extLst>
                  <a:ext uri="{0D108BD9-81ED-4DB2-BD59-A6C34878D82A}">
                    <a16:rowId xmlns:a16="http://schemas.microsoft.com/office/drawing/2014/main" val="1527704013"/>
                  </a:ext>
                </a:extLst>
              </a:tr>
            </a:tbl>
          </a:graphicData>
        </a:graphic>
      </p:graphicFrame>
      <p:sp>
        <p:nvSpPr>
          <p:cNvPr id="5" name="Rectangle 4"/>
          <p:cNvSpPr/>
          <p:nvPr/>
        </p:nvSpPr>
        <p:spPr>
          <a:xfrm>
            <a:off x="203200" y="5610483"/>
            <a:ext cx="11785600" cy="443198"/>
          </a:xfrm>
          <a:prstGeom prst="rect">
            <a:avLst/>
          </a:prstGeom>
        </p:spPr>
        <p:txBody>
          <a:bodyPr wrap="square">
            <a:spAutoFit/>
          </a:bodyPr>
          <a:lstStyle/>
          <a:p>
            <a:pPr marL="152396" lvl="0">
              <a:lnSpc>
                <a:spcPct val="114000"/>
              </a:lnSpc>
              <a:spcBef>
                <a:spcPts val="800"/>
              </a:spcBef>
              <a:buSzPct val="86000"/>
            </a:pPr>
            <a:r>
              <a:rPr lang="en-US" sz="2000" i="1" dirty="0">
                <a:solidFill>
                  <a:prstClr val="black"/>
                </a:solidFill>
                <a:latin typeface="Lato" panose="020F0502020204030203" pitchFamily="34" charset="0"/>
              </a:rPr>
              <a:t>Youth are aware that most sources of information have an agenda, including health educators and the industry</a:t>
            </a:r>
          </a:p>
        </p:txBody>
      </p:sp>
    </p:spTree>
    <p:extLst>
      <p:ext uri="{BB962C8B-B14F-4D97-AF65-F5344CB8AC3E}">
        <p14:creationId xmlns:p14="http://schemas.microsoft.com/office/powerpoint/2010/main" val="291494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8119" y="3451092"/>
            <a:ext cx="3718302" cy="3196122"/>
          </a:xfrm>
        </p:spPr>
        <p:txBody>
          <a:bodyPr>
            <a:normAutofit/>
          </a:bodyPr>
          <a:lstStyle/>
          <a:p>
            <a:r>
              <a:rPr lang="en-US" sz="2400" dirty="0" smtClean="0"/>
              <a:t>Media and marketing inequities</a:t>
            </a:r>
          </a:p>
          <a:p>
            <a:r>
              <a:rPr lang="en-US" sz="2400" dirty="0" smtClean="0"/>
              <a:t>Recommended marketing strategies for teens today</a:t>
            </a:r>
            <a:endParaRPr lang="en-US" sz="2400" dirty="0"/>
          </a:p>
        </p:txBody>
      </p:sp>
      <p:sp>
        <p:nvSpPr>
          <p:cNvPr id="4" name="Title 1"/>
          <p:cNvSpPr txBox="1">
            <a:spLocks/>
          </p:cNvSpPr>
          <p:nvPr/>
        </p:nvSpPr>
        <p:spPr>
          <a:xfrm>
            <a:off x="838200" y="44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mj-ea"/>
                <a:cs typeface="+mj-cs"/>
              </a:defRPr>
            </a:lvl1pPr>
          </a:lstStyle>
          <a:p>
            <a:r>
              <a:rPr lang="en-US" dirty="0" smtClean="0"/>
              <a:t>Rescue Agency – Marketing Health to Teens in a Post-COVID World</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222" t="24250" r="8556" b="20638"/>
          <a:stretch/>
        </p:blipFill>
        <p:spPr>
          <a:xfrm>
            <a:off x="778119" y="1459380"/>
            <a:ext cx="2907175" cy="1902321"/>
          </a:xfrm>
          <a:prstGeom prst="rect">
            <a:avLst/>
          </a:prstGeom>
        </p:spPr>
      </p:pic>
      <p:sp>
        <p:nvSpPr>
          <p:cNvPr id="6" name="TextBox 5"/>
          <p:cNvSpPr txBox="1"/>
          <p:nvPr/>
        </p:nvSpPr>
        <p:spPr>
          <a:xfrm>
            <a:off x="1393823" y="5791021"/>
            <a:ext cx="1675766" cy="461665"/>
          </a:xfrm>
          <a:prstGeom prst="rect">
            <a:avLst/>
          </a:prstGeom>
          <a:noFill/>
        </p:spPr>
        <p:txBody>
          <a:bodyPr wrap="square" rtlCol="0">
            <a:spAutoFit/>
          </a:bodyPr>
          <a:lstStyle/>
          <a:p>
            <a:pPr algn="ctr"/>
            <a:r>
              <a:rPr lang="en-US" sz="2400" dirty="0" smtClean="0">
                <a:latin typeface="Lato" panose="020F0502020204030203" pitchFamily="34" charset="0"/>
                <a:hlinkClick r:id="rId4"/>
              </a:rPr>
              <a:t>Video link</a:t>
            </a:r>
            <a:endParaRPr lang="en-US" sz="2400" dirty="0">
              <a:latin typeface="Lato" panose="020F0502020204030203"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18099741"/>
              </p:ext>
            </p:extLst>
          </p:nvPr>
        </p:nvGraphicFramePr>
        <p:xfrm>
          <a:off x="4834139" y="2629544"/>
          <a:ext cx="6519661" cy="2851056"/>
        </p:xfrm>
        <a:graphic>
          <a:graphicData uri="http://schemas.openxmlformats.org/drawingml/2006/table">
            <a:tbl>
              <a:tblPr firstRow="1" bandRow="1">
                <a:tableStyleId>{00A15C55-8517-42AA-B614-E9B94910E393}</a:tableStyleId>
              </a:tblPr>
              <a:tblGrid>
                <a:gridCol w="6519661">
                  <a:extLst>
                    <a:ext uri="{9D8B030D-6E8A-4147-A177-3AD203B41FA5}">
                      <a16:colId xmlns:a16="http://schemas.microsoft.com/office/drawing/2014/main" val="2389266648"/>
                    </a:ext>
                  </a:extLst>
                </a:gridCol>
              </a:tblGrid>
              <a:tr h="459303">
                <a:tc>
                  <a:txBody>
                    <a:bodyPr/>
                    <a:lstStyle/>
                    <a:p>
                      <a:pPr algn="ctr"/>
                      <a:r>
                        <a:rPr lang="en-US" sz="2800" b="1" dirty="0" smtClean="0">
                          <a:solidFill>
                            <a:schemeClr val="tx1"/>
                          </a:solidFill>
                          <a:latin typeface="Lato" panose="020F0502020204030203" pitchFamily="34" charset="0"/>
                        </a:rPr>
                        <a:t>Strategies</a:t>
                      </a:r>
                      <a:endParaRPr lang="en-US" sz="2800" b="1" dirty="0">
                        <a:solidFill>
                          <a:schemeClr val="tx1"/>
                        </a:solidFill>
                        <a:latin typeface="Lato" panose="020F0502020204030203" pitchFamily="34" charset="0"/>
                      </a:endParaRPr>
                    </a:p>
                  </a:txBody>
                  <a:tcPr/>
                </a:tc>
                <a:extLst>
                  <a:ext uri="{0D108BD9-81ED-4DB2-BD59-A6C34878D82A}">
                    <a16:rowId xmlns:a16="http://schemas.microsoft.com/office/drawing/2014/main" val="661605295"/>
                  </a:ext>
                </a:extLst>
              </a:tr>
              <a:tr h="782375">
                <a:tc>
                  <a:txBody>
                    <a:bodyPr/>
                    <a:lstStyle/>
                    <a:p>
                      <a:pPr algn="ctr"/>
                      <a:r>
                        <a:rPr lang="en-US" sz="2000" dirty="0" smtClean="0">
                          <a:solidFill>
                            <a:schemeClr val="tx1"/>
                          </a:solidFill>
                          <a:latin typeface="Lato" panose="020F0502020204030203" pitchFamily="34" charset="0"/>
                        </a:rPr>
                        <a:t>Acknowledge</a:t>
                      </a:r>
                      <a:r>
                        <a:rPr lang="en-US" sz="2000" baseline="0" dirty="0" smtClean="0">
                          <a:solidFill>
                            <a:schemeClr val="tx1"/>
                          </a:solidFill>
                          <a:latin typeface="Lato" panose="020F0502020204030203" pitchFamily="34" charset="0"/>
                        </a:rPr>
                        <a:t> potential obstacles to addressing a health behavior AND provide ways to help overcome </a:t>
                      </a:r>
                      <a:endParaRPr lang="en-US" sz="2000" dirty="0">
                        <a:solidFill>
                          <a:schemeClr val="tx1"/>
                        </a:solidFill>
                        <a:latin typeface="Lato" panose="020F0502020204030203" pitchFamily="34" charset="0"/>
                      </a:endParaRPr>
                    </a:p>
                  </a:txBody>
                  <a:tcPr/>
                </a:tc>
                <a:extLst>
                  <a:ext uri="{0D108BD9-81ED-4DB2-BD59-A6C34878D82A}">
                    <a16:rowId xmlns:a16="http://schemas.microsoft.com/office/drawing/2014/main" val="3093509368"/>
                  </a:ext>
                </a:extLst>
              </a:tr>
              <a:tr h="516610">
                <a:tc>
                  <a:txBody>
                    <a:bodyPr/>
                    <a:lstStyle/>
                    <a:p>
                      <a:pPr algn="ctr"/>
                      <a:r>
                        <a:rPr lang="en-US" sz="2000" dirty="0" smtClean="0">
                          <a:solidFill>
                            <a:schemeClr val="tx1"/>
                          </a:solidFill>
                          <a:latin typeface="Lato" panose="020F0502020204030203" pitchFamily="34" charset="0"/>
                        </a:rPr>
                        <a:t>Reframe behaviors around</a:t>
                      </a:r>
                      <a:r>
                        <a:rPr lang="en-US" sz="2000" baseline="0" dirty="0" smtClean="0">
                          <a:solidFill>
                            <a:schemeClr val="tx1"/>
                          </a:solidFill>
                          <a:latin typeface="Lato" panose="020F0502020204030203" pitchFamily="34" charset="0"/>
                        </a:rPr>
                        <a:t> </a:t>
                      </a:r>
                      <a:r>
                        <a:rPr lang="en-US" sz="2000" i="1" baseline="0" dirty="0" smtClean="0">
                          <a:solidFill>
                            <a:schemeClr val="tx1"/>
                          </a:solidFill>
                          <a:latin typeface="Lato" panose="020F0502020204030203" pitchFamily="34" charset="0"/>
                        </a:rPr>
                        <a:t>short-term</a:t>
                      </a:r>
                      <a:r>
                        <a:rPr lang="en-US" sz="2000" i="0" baseline="0" dirty="0" smtClean="0">
                          <a:solidFill>
                            <a:schemeClr val="tx1"/>
                          </a:solidFill>
                          <a:latin typeface="Lato" panose="020F0502020204030203" pitchFamily="34" charset="0"/>
                        </a:rPr>
                        <a:t> benefits</a:t>
                      </a:r>
                      <a:endParaRPr lang="en-US" sz="2000" dirty="0">
                        <a:solidFill>
                          <a:schemeClr val="tx1"/>
                        </a:solidFill>
                        <a:latin typeface="Lato" panose="020F0502020204030203" pitchFamily="34" charset="0"/>
                      </a:endParaRPr>
                    </a:p>
                  </a:txBody>
                  <a:tcPr/>
                </a:tc>
                <a:extLst>
                  <a:ext uri="{0D108BD9-81ED-4DB2-BD59-A6C34878D82A}">
                    <a16:rowId xmlns:a16="http://schemas.microsoft.com/office/drawing/2014/main" val="2721600494"/>
                  </a:ext>
                </a:extLst>
              </a:tr>
              <a:tr h="469080">
                <a:tc>
                  <a:txBody>
                    <a:bodyPr/>
                    <a:lstStyle/>
                    <a:p>
                      <a:pPr algn="ctr"/>
                      <a:r>
                        <a:rPr lang="en-US" sz="2000" dirty="0" smtClean="0">
                          <a:solidFill>
                            <a:schemeClr val="tx1"/>
                          </a:solidFill>
                          <a:latin typeface="Lato" panose="020F0502020204030203" pitchFamily="34" charset="0"/>
                        </a:rPr>
                        <a:t>Explain science</a:t>
                      </a:r>
                      <a:r>
                        <a:rPr lang="en-US" sz="2000" baseline="0" dirty="0" smtClean="0">
                          <a:solidFill>
                            <a:schemeClr val="tx1"/>
                          </a:solidFill>
                          <a:latin typeface="Lato" panose="020F0502020204030203" pitchFamily="34" charset="0"/>
                        </a:rPr>
                        <a:t> without judgement </a:t>
                      </a:r>
                      <a:endParaRPr lang="en-US" sz="2000" dirty="0">
                        <a:solidFill>
                          <a:schemeClr val="tx1"/>
                        </a:solidFill>
                        <a:latin typeface="Lato" panose="020F0502020204030203" pitchFamily="34" charset="0"/>
                      </a:endParaRPr>
                    </a:p>
                  </a:txBody>
                  <a:tcPr/>
                </a:tc>
                <a:extLst>
                  <a:ext uri="{0D108BD9-81ED-4DB2-BD59-A6C34878D82A}">
                    <a16:rowId xmlns:a16="http://schemas.microsoft.com/office/drawing/2014/main" val="2238495288"/>
                  </a:ext>
                </a:extLst>
              </a:tr>
              <a:tr h="564831">
                <a:tc>
                  <a:txBody>
                    <a:bodyPr/>
                    <a:lstStyle/>
                    <a:p>
                      <a:pPr algn="ctr"/>
                      <a:r>
                        <a:rPr lang="en-US" sz="2000" dirty="0" smtClean="0">
                          <a:solidFill>
                            <a:schemeClr val="tx1"/>
                          </a:solidFill>
                          <a:latin typeface="Lato" panose="020F0502020204030203" pitchFamily="34" charset="0"/>
                        </a:rPr>
                        <a:t>Focus on </a:t>
                      </a:r>
                      <a:r>
                        <a:rPr lang="en-US" sz="2000" i="1" dirty="0" smtClean="0">
                          <a:solidFill>
                            <a:schemeClr val="tx1"/>
                          </a:solidFill>
                          <a:latin typeface="Lato" panose="020F0502020204030203" pitchFamily="34" charset="0"/>
                        </a:rPr>
                        <a:t>repeated</a:t>
                      </a:r>
                      <a:r>
                        <a:rPr lang="en-US" sz="2000" i="1" baseline="0" dirty="0" smtClean="0">
                          <a:solidFill>
                            <a:schemeClr val="tx1"/>
                          </a:solidFill>
                          <a:latin typeface="Lato" panose="020F0502020204030203" pitchFamily="34" charset="0"/>
                        </a:rPr>
                        <a:t> use</a:t>
                      </a:r>
                      <a:r>
                        <a:rPr lang="en-US" sz="2000" i="0" baseline="0" dirty="0" smtClean="0">
                          <a:solidFill>
                            <a:schemeClr val="tx1"/>
                          </a:solidFill>
                          <a:latin typeface="Lato" panose="020F0502020204030203" pitchFamily="34" charset="0"/>
                        </a:rPr>
                        <a:t>, </a:t>
                      </a:r>
                      <a:r>
                        <a:rPr lang="en-US" sz="2000" i="1" baseline="0" dirty="0" smtClean="0">
                          <a:solidFill>
                            <a:schemeClr val="tx1"/>
                          </a:solidFill>
                          <a:latin typeface="Lato" panose="020F0502020204030203" pitchFamily="34" charset="0"/>
                        </a:rPr>
                        <a:t>not</a:t>
                      </a:r>
                      <a:r>
                        <a:rPr lang="en-US" sz="2000" i="0" baseline="0" dirty="0" smtClean="0">
                          <a:solidFill>
                            <a:schemeClr val="tx1"/>
                          </a:solidFill>
                          <a:latin typeface="Lato" panose="020F0502020204030203" pitchFamily="34" charset="0"/>
                        </a:rPr>
                        <a:t> </a:t>
                      </a:r>
                      <a:r>
                        <a:rPr lang="en-US" sz="2000" i="1" baseline="0" dirty="0" smtClean="0">
                          <a:solidFill>
                            <a:schemeClr val="tx1"/>
                          </a:solidFill>
                          <a:latin typeface="Lato" panose="020F0502020204030203" pitchFamily="34" charset="0"/>
                        </a:rPr>
                        <a:t>one-time </a:t>
                      </a:r>
                      <a:r>
                        <a:rPr lang="en-US" sz="2000" i="0" baseline="0" dirty="0" smtClean="0">
                          <a:solidFill>
                            <a:schemeClr val="tx1"/>
                          </a:solidFill>
                          <a:latin typeface="Lato" panose="020F0502020204030203" pitchFamily="34" charset="0"/>
                        </a:rPr>
                        <a:t>use</a:t>
                      </a:r>
                      <a:endParaRPr lang="en-US" sz="2000" i="0" dirty="0">
                        <a:solidFill>
                          <a:schemeClr val="tx1"/>
                        </a:solidFill>
                        <a:latin typeface="Lato" panose="020F0502020204030203" pitchFamily="34" charset="0"/>
                      </a:endParaRPr>
                    </a:p>
                  </a:txBody>
                  <a:tcPr/>
                </a:tc>
                <a:extLst>
                  <a:ext uri="{0D108BD9-81ED-4DB2-BD59-A6C34878D82A}">
                    <a16:rowId xmlns:a16="http://schemas.microsoft.com/office/drawing/2014/main" val="2331809070"/>
                  </a:ext>
                </a:extLst>
              </a:tr>
            </a:tbl>
          </a:graphicData>
        </a:graphic>
      </p:graphicFrame>
    </p:spTree>
    <p:extLst>
      <p:ext uri="{BB962C8B-B14F-4D97-AF65-F5344CB8AC3E}">
        <p14:creationId xmlns:p14="http://schemas.microsoft.com/office/powerpoint/2010/main" val="30037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Resources </a:t>
            </a:r>
          </a:p>
        </p:txBody>
      </p:sp>
      <p:sp>
        <p:nvSpPr>
          <p:cNvPr id="4" name="Content Placeholder 3"/>
          <p:cNvSpPr>
            <a:spLocks noGrp="1"/>
          </p:cNvSpPr>
          <p:nvPr>
            <p:ph idx="1"/>
          </p:nvPr>
        </p:nvSpPr>
        <p:spPr>
          <a:xfrm>
            <a:off x="838200" y="1825625"/>
            <a:ext cx="11086070" cy="4606706"/>
          </a:xfrm>
        </p:spPr>
        <p:txBody>
          <a:bodyPr>
            <a:normAutofit/>
          </a:bodyPr>
          <a:lstStyle/>
          <a:p>
            <a:r>
              <a:rPr lang="en-US" dirty="0"/>
              <a:t>Public Health – Seattle &amp; King County Tobacco &amp; Vapor Prevention</a:t>
            </a:r>
          </a:p>
          <a:p>
            <a:r>
              <a:rPr lang="en-US" dirty="0"/>
              <a:t>King County Youth Marijuana Prevention &amp; Education Program</a:t>
            </a:r>
          </a:p>
          <a:p>
            <a:r>
              <a:rPr lang="en-US" dirty="0" smtClean="0"/>
              <a:t>Start </a:t>
            </a:r>
            <a:r>
              <a:rPr lang="en-US" dirty="0"/>
              <a:t>Talking Now: </a:t>
            </a:r>
            <a:r>
              <a:rPr lang="en-US" dirty="0">
                <a:hlinkClick r:id="rId3"/>
              </a:rPr>
              <a:t>https://www.starttalkingnow.org/</a:t>
            </a:r>
            <a:endParaRPr lang="en-US" dirty="0"/>
          </a:p>
          <a:p>
            <a:r>
              <a:rPr lang="en-US" dirty="0"/>
              <a:t>Partnership </a:t>
            </a:r>
            <a:r>
              <a:rPr lang="en-US" dirty="0" smtClean="0"/>
              <a:t>to End Addiction: </a:t>
            </a:r>
            <a:r>
              <a:rPr lang="en-US" dirty="0">
                <a:hlinkClick r:id="rId4"/>
              </a:rPr>
              <a:t>https://drugfree.org/</a:t>
            </a:r>
            <a:endParaRPr lang="en-US" dirty="0"/>
          </a:p>
          <a:p>
            <a:r>
              <a:rPr lang="en-US" dirty="0"/>
              <a:t>Washington Recovery Helpline: </a:t>
            </a:r>
            <a:r>
              <a:rPr lang="en-US" dirty="0">
                <a:hlinkClick r:id="rId5"/>
              </a:rPr>
              <a:t>https://www.warecoveryhelpline.org/</a:t>
            </a:r>
            <a:r>
              <a:rPr lang="en-US" dirty="0"/>
              <a:t> </a:t>
            </a:r>
            <a:endParaRPr lang="en-US" dirty="0" smtClean="0"/>
          </a:p>
          <a:p>
            <a:r>
              <a:rPr lang="en-US" dirty="0" smtClean="0">
                <a:hlinkClick r:id="rId6"/>
              </a:rPr>
              <a:t>Rescue Agency YouTube Channel</a:t>
            </a:r>
            <a:endParaRPr lang="en-US" dirty="0" smtClean="0"/>
          </a:p>
          <a:p>
            <a:r>
              <a:rPr lang="en-US" dirty="0" smtClean="0">
                <a:hlinkClick r:id="rId7"/>
              </a:rPr>
              <a:t>Rescue Agency Teen Vaping and COVID video</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poison is…</a:t>
            </a:r>
          </a:p>
        </p:txBody>
      </p:sp>
      <p:sp>
        <p:nvSpPr>
          <p:cNvPr id="4" name="Content Placeholder 4"/>
          <p:cNvSpPr>
            <a:spLocks noGrp="1"/>
          </p:cNvSpPr>
          <p:nvPr>
            <p:ph idx="1"/>
          </p:nvPr>
        </p:nvSpPr>
        <p:spPr>
          <a:xfrm>
            <a:off x="631135" y="1818056"/>
            <a:ext cx="10929730" cy="4351338"/>
          </a:xfrm>
        </p:spPr>
        <p:txBody>
          <a:bodyPr>
            <a:normAutofit/>
          </a:bodyPr>
          <a:lstStyle/>
          <a:p>
            <a:pPr marL="0" indent="0" algn="ctr">
              <a:buNone/>
            </a:pPr>
            <a:r>
              <a:rPr lang="en-US" dirty="0"/>
              <a:t>Any product or substance that can </a:t>
            </a:r>
            <a:r>
              <a:rPr lang="en-US" dirty="0" smtClean="0"/>
              <a:t>be harmful </a:t>
            </a:r>
            <a:r>
              <a:rPr lang="en-US" dirty="0"/>
              <a:t>if it is used the wrong </a:t>
            </a:r>
            <a:r>
              <a:rPr lang="en-US" i="1" dirty="0"/>
              <a:t>way</a:t>
            </a:r>
            <a:r>
              <a:rPr lang="en-US" dirty="0"/>
              <a:t>, by the wrong </a:t>
            </a:r>
            <a:r>
              <a:rPr lang="en-US" i="1" dirty="0"/>
              <a:t>person</a:t>
            </a:r>
            <a:r>
              <a:rPr lang="en-US" dirty="0"/>
              <a:t>, or in the wrong </a:t>
            </a:r>
            <a:r>
              <a:rPr lang="en-US" i="1" dirty="0" smtClean="0"/>
              <a:t>amount</a:t>
            </a:r>
            <a:r>
              <a:rPr lang="en-US" dirty="0" smtClean="0"/>
              <a:t> </a:t>
            </a:r>
            <a:endParaRPr lang="en-US" dirty="0"/>
          </a:p>
          <a:p>
            <a:pPr algn="ctr"/>
            <a:endParaRPr lang="en-US" dirty="0"/>
          </a:p>
          <a:p>
            <a:pPr algn="ctr"/>
            <a:endParaRPr lang="en-US" dirty="0"/>
          </a:p>
          <a:p>
            <a:pPr marL="0" indent="0" algn="ctr">
              <a:buNone/>
            </a:pPr>
            <a:endParaRPr lang="en-US" dirty="0"/>
          </a:p>
        </p:txBody>
      </p:sp>
      <p:grpSp>
        <p:nvGrpSpPr>
          <p:cNvPr id="5" name="Group 4"/>
          <p:cNvGrpSpPr/>
          <p:nvPr/>
        </p:nvGrpSpPr>
        <p:grpSpPr>
          <a:xfrm>
            <a:off x="2553757" y="3663136"/>
            <a:ext cx="2261931" cy="2022865"/>
            <a:chOff x="387863" y="1825148"/>
            <a:chExt cx="2261931" cy="2022865"/>
          </a:xfrm>
        </p:grpSpPr>
        <p:sp>
          <p:nvSpPr>
            <p:cNvPr id="6" name="Rectangle 5"/>
            <p:cNvSpPr/>
            <p:nvPr/>
          </p:nvSpPr>
          <p:spPr>
            <a:xfrm>
              <a:off x="387863" y="1825148"/>
              <a:ext cx="2261931" cy="202286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8" descr="Flower without 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71" y="2033596"/>
              <a:ext cx="1621972" cy="1621972"/>
            </a:xfrm>
            <a:prstGeom prst="rect">
              <a:avLst/>
            </a:prstGeom>
          </p:spPr>
        </p:pic>
      </p:grpSp>
      <p:grpSp>
        <p:nvGrpSpPr>
          <p:cNvPr id="8" name="Group 7"/>
          <p:cNvGrpSpPr/>
          <p:nvPr/>
        </p:nvGrpSpPr>
        <p:grpSpPr>
          <a:xfrm>
            <a:off x="9798172" y="3663137"/>
            <a:ext cx="2261931" cy="2022865"/>
            <a:chOff x="395470" y="4478619"/>
            <a:chExt cx="2261931" cy="2022865"/>
          </a:xfrm>
        </p:grpSpPr>
        <p:sp>
          <p:nvSpPr>
            <p:cNvPr id="9" name="Rectangle 8"/>
            <p:cNvSpPr/>
            <p:nvPr/>
          </p:nvSpPr>
          <p:spPr>
            <a:xfrm>
              <a:off x="395470" y="4478619"/>
              <a:ext cx="2261931" cy="202286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21" descr="Medic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66" y="4744293"/>
              <a:ext cx="1622060" cy="1622060"/>
            </a:xfrm>
            <a:prstGeom prst="rect">
              <a:avLst/>
            </a:prstGeom>
          </p:spPr>
        </p:pic>
      </p:grpSp>
      <p:grpSp>
        <p:nvGrpSpPr>
          <p:cNvPr id="11" name="Group 10"/>
          <p:cNvGrpSpPr/>
          <p:nvPr/>
        </p:nvGrpSpPr>
        <p:grpSpPr>
          <a:xfrm>
            <a:off x="4955691" y="3655137"/>
            <a:ext cx="2261931" cy="2022865"/>
            <a:chOff x="5235556" y="4053694"/>
            <a:chExt cx="2261931" cy="2022865"/>
          </a:xfrm>
        </p:grpSpPr>
        <p:sp>
          <p:nvSpPr>
            <p:cNvPr id="12" name="Rectangle 11"/>
            <p:cNvSpPr/>
            <p:nvPr/>
          </p:nvSpPr>
          <p:spPr>
            <a:xfrm>
              <a:off x="5235556" y="4053694"/>
              <a:ext cx="2261931" cy="202286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25" descr="Bubbl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2024" y="4231527"/>
              <a:ext cx="1668995" cy="1668995"/>
            </a:xfrm>
            <a:prstGeom prst="rect">
              <a:avLst/>
            </a:prstGeom>
          </p:spPr>
        </p:pic>
      </p:grpSp>
      <p:grpSp>
        <p:nvGrpSpPr>
          <p:cNvPr id="14" name="Group 13"/>
          <p:cNvGrpSpPr/>
          <p:nvPr/>
        </p:nvGrpSpPr>
        <p:grpSpPr>
          <a:xfrm>
            <a:off x="7356568" y="3655138"/>
            <a:ext cx="2261931" cy="2022865"/>
            <a:chOff x="7365887" y="3655140"/>
            <a:chExt cx="2261931" cy="2022865"/>
          </a:xfrm>
        </p:grpSpPr>
        <p:sp>
          <p:nvSpPr>
            <p:cNvPr id="15" name="Rectangle 14"/>
            <p:cNvSpPr/>
            <p:nvPr/>
          </p:nvSpPr>
          <p:spPr>
            <a:xfrm>
              <a:off x="7365887" y="3655140"/>
              <a:ext cx="2261931" cy="202286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6" descr="Snak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752" y="3747018"/>
              <a:ext cx="1763725" cy="1763725"/>
            </a:xfrm>
            <a:prstGeom prst="rect">
              <a:avLst/>
            </a:prstGeom>
          </p:spPr>
        </p:pic>
      </p:grpSp>
      <p:grpSp>
        <p:nvGrpSpPr>
          <p:cNvPr id="17" name="Group 16"/>
          <p:cNvGrpSpPr/>
          <p:nvPr/>
        </p:nvGrpSpPr>
        <p:grpSpPr>
          <a:xfrm>
            <a:off x="143592" y="3655137"/>
            <a:ext cx="2261931" cy="2022865"/>
            <a:chOff x="9757347" y="3655138"/>
            <a:chExt cx="2261931" cy="2022865"/>
          </a:xfrm>
        </p:grpSpPr>
        <p:sp>
          <p:nvSpPr>
            <p:cNvPr id="18" name="Rectangle 17"/>
            <p:cNvSpPr/>
            <p:nvPr/>
          </p:nvSpPr>
          <p:spPr>
            <a:xfrm>
              <a:off x="9757347" y="3655138"/>
              <a:ext cx="2261931" cy="202286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44" descr="Glu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5811" y="3993726"/>
              <a:ext cx="1427325" cy="142732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50" dirty="0">
                <a:ln w="0"/>
                <a:effectLst>
                  <a:innerShdw blurRad="63500" dist="50800" dir="13500000">
                    <a:srgbClr val="000000">
                      <a:alpha val="50000"/>
                    </a:srgbClr>
                  </a:innerShdw>
                </a:effectLst>
              </a:rPr>
              <a:t>Washington Poison Center services</a:t>
            </a:r>
            <a:endParaRPr lang="en-US" dirty="0"/>
          </a:p>
        </p:txBody>
      </p:sp>
      <p:sp>
        <p:nvSpPr>
          <p:cNvPr id="3" name="Content Placeholder 2"/>
          <p:cNvSpPr>
            <a:spLocks noGrp="1"/>
          </p:cNvSpPr>
          <p:nvPr>
            <p:ph idx="1"/>
          </p:nvPr>
        </p:nvSpPr>
        <p:spPr>
          <a:xfrm>
            <a:off x="5115910" y="1597296"/>
            <a:ext cx="6237889" cy="4759425"/>
          </a:xfrm>
        </p:spPr>
        <p:txBody>
          <a:bodyPr>
            <a:normAutofit/>
          </a:bodyPr>
          <a:lstStyle/>
          <a:p>
            <a:pPr marL="152400" indent="0">
              <a:buNone/>
            </a:pPr>
            <a:endParaRPr lang="en-US" b="1" dirty="0" smtClean="0"/>
          </a:p>
          <a:p>
            <a:pPr marL="152400" indent="0">
              <a:buNone/>
            </a:pPr>
            <a:r>
              <a:rPr lang="en-US" b="1" dirty="0" smtClean="0"/>
              <a:t>Our </a:t>
            </a:r>
            <a:r>
              <a:rPr lang="en-US" b="1" dirty="0"/>
              <a:t>Mission: </a:t>
            </a:r>
            <a:r>
              <a:rPr lang="en-US" i="1" dirty="0"/>
              <a:t>To prevent and reduce harm from poisoning through expertise, collaboration, and education</a:t>
            </a:r>
          </a:p>
          <a:p>
            <a:pPr marL="152400" indent="0">
              <a:buNone/>
            </a:pPr>
            <a:endParaRPr lang="en-US" i="1" dirty="0"/>
          </a:p>
          <a:p>
            <a:pPr marL="152400" indent="0">
              <a:buNone/>
            </a:pPr>
            <a:r>
              <a:rPr lang="en-US" dirty="0"/>
              <a:t>We have done this for over 60 </a:t>
            </a:r>
            <a:r>
              <a:rPr lang="en-US" dirty="0" smtClean="0"/>
              <a:t>years!</a:t>
            </a:r>
            <a:endParaRPr lang="en-US"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8640" y="1597297"/>
            <a:ext cx="3514086" cy="467400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556951" y="1835606"/>
            <a:ext cx="10635049" cy="1655762"/>
          </a:xfrm>
        </p:spPr>
        <p:txBody>
          <a:bodyPr>
            <a:noAutofit/>
          </a:bodyPr>
          <a:lstStyle/>
          <a:p>
            <a:pPr marL="0" indent="0" algn="ctr">
              <a:buNone/>
            </a:pPr>
            <a:r>
              <a:rPr lang="en-US" sz="10500" b="1" dirty="0">
                <a:ln w="0"/>
                <a:solidFill>
                  <a:schemeClr val="bg1"/>
                </a:solidFill>
                <a:effectLst>
                  <a:outerShdw blurRad="38100" dist="19050" dir="2700000" algn="tl" rotWithShape="0">
                    <a:schemeClr val="dk1">
                      <a:alpha val="40000"/>
                    </a:schemeClr>
                  </a:outerShdw>
                </a:effectLst>
              </a:rPr>
              <a:t>(800) </a:t>
            </a:r>
            <a:r>
              <a:rPr lang="en-US" sz="10500" b="1" dirty="0" smtClean="0">
                <a:ln w="0"/>
                <a:solidFill>
                  <a:schemeClr val="bg1"/>
                </a:solidFill>
                <a:effectLst>
                  <a:outerShdw blurRad="38100" dist="19050" dir="2700000" algn="tl" rotWithShape="0">
                    <a:schemeClr val="dk1">
                      <a:alpha val="40000"/>
                    </a:schemeClr>
                  </a:outerShdw>
                </a:effectLst>
              </a:rPr>
              <a:t>222-1222</a:t>
            </a:r>
            <a:endParaRPr lang="en-US" sz="10500" b="1" dirty="0">
              <a:ln w="0"/>
              <a:effectLst>
                <a:outerShdw blurRad="38100" dist="19050" dir="2700000" algn="tl" rotWithShape="0">
                  <a:schemeClr val="dk1">
                    <a:alpha val="40000"/>
                  </a:schemeClr>
                </a:outerShdw>
              </a:effectLst>
            </a:endParaRPr>
          </a:p>
        </p:txBody>
      </p:sp>
      <p:pic>
        <p:nvPicPr>
          <p:cNvPr id="16" name="Graphic 15" descr="Rece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54028">
            <a:off x="-341025" y="64345"/>
            <a:ext cx="4671076" cy="4671076"/>
          </a:xfrm>
          <a:prstGeom prst="rect">
            <a:avLst/>
          </a:prstGeom>
        </p:spPr>
      </p:pic>
      <p:sp>
        <p:nvSpPr>
          <p:cNvPr id="5" name="Rectangle 4"/>
          <p:cNvSpPr/>
          <p:nvPr/>
        </p:nvSpPr>
        <p:spPr>
          <a:xfrm>
            <a:off x="8282667" y="4206237"/>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Free</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
        <p:nvSpPr>
          <p:cNvPr id="17" name="Rectangle 16"/>
          <p:cNvSpPr/>
          <p:nvPr/>
        </p:nvSpPr>
        <p:spPr>
          <a:xfrm>
            <a:off x="2632489" y="5443477"/>
            <a:ext cx="3363362"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Confidential</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
        <p:nvSpPr>
          <p:cNvPr id="18" name="Rectangle 17"/>
          <p:cNvSpPr/>
          <p:nvPr/>
        </p:nvSpPr>
        <p:spPr>
          <a:xfrm>
            <a:off x="2978924" y="4206237"/>
            <a:ext cx="276211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24/7/365</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
        <p:nvSpPr>
          <p:cNvPr id="19" name="Rectangle 18"/>
          <p:cNvSpPr/>
          <p:nvPr/>
        </p:nvSpPr>
        <p:spPr>
          <a:xfrm>
            <a:off x="7073939" y="5397356"/>
            <a:ext cx="466279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260+ Languages</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spc="50" dirty="0">
                <a:ln w="0"/>
                <a:effectLst>
                  <a:innerShdw blurRad="63500" dist="50800" dir="13500000">
                    <a:srgbClr val="000000">
                      <a:alpha val="50000"/>
                    </a:srgbClr>
                  </a:innerShdw>
                </a:effectLst>
              </a:rPr>
              <a:t>Washington Poison Center staff</a:t>
            </a:r>
          </a:p>
        </p:txBody>
      </p:sp>
      <p:sp>
        <p:nvSpPr>
          <p:cNvPr id="3" name="Content Placeholder 2"/>
          <p:cNvSpPr>
            <a:spLocks noGrp="1"/>
          </p:cNvSpPr>
          <p:nvPr>
            <p:ph idx="1"/>
          </p:nvPr>
        </p:nvSpPr>
        <p:spPr>
          <a:xfrm>
            <a:off x="838200" y="1825625"/>
            <a:ext cx="5562600" cy="4351338"/>
          </a:xfrm>
        </p:spPr>
        <p:txBody>
          <a:bodyPr/>
          <a:lstStyle/>
          <a:p>
            <a:r>
              <a:rPr lang="en-US" dirty="0"/>
              <a:t>Specialists in Poison Information (SPIs): expert-level nurses, pharmacists, and poison information providers</a:t>
            </a:r>
          </a:p>
          <a:p>
            <a:pPr marL="0" indent="0">
              <a:buNone/>
            </a:pPr>
            <a:endParaRPr lang="en-US" dirty="0"/>
          </a:p>
          <a:p>
            <a:r>
              <a:rPr lang="en-US" dirty="0"/>
              <a:t>On-call Board Certified Medical Toxicologists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38" t="3501" r="9443" b="3518"/>
          <a:stretch>
            <a:fillRect/>
          </a:stretch>
        </p:blipFill>
        <p:spPr>
          <a:xfrm>
            <a:off x="6511636" y="1597297"/>
            <a:ext cx="5430982" cy="433647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6027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mall Arrows">
  <a:themeElements>
    <a:clrScheme name="WAPC">
      <a:dk1>
        <a:sysClr val="windowText" lastClr="000000"/>
      </a:dk1>
      <a:lt1>
        <a:sysClr val="window" lastClr="FFFFFF"/>
      </a:lt1>
      <a:dk2>
        <a:srgbClr val="7A7B75"/>
      </a:dk2>
      <a:lt2>
        <a:srgbClr val="E7E6E6"/>
      </a:lt2>
      <a:accent1>
        <a:srgbClr val="E74536"/>
      </a:accent1>
      <a:accent2>
        <a:srgbClr val="7A7B75"/>
      </a:accent2>
      <a:accent3>
        <a:srgbClr val="8DD0DE"/>
      </a:accent3>
      <a:accent4>
        <a:srgbClr val="A6B340"/>
      </a:accent4>
      <a:accent5>
        <a:srgbClr val="F38B3C"/>
      </a:accent5>
      <a:accent6>
        <a:srgbClr val="70AD47"/>
      </a:accent6>
      <a:hlink>
        <a:srgbClr val="7030A0"/>
      </a:hlink>
      <a:folHlink>
        <a:srgbClr val="0563C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30064</TotalTime>
  <Words>5635</Words>
  <Application>Microsoft Office PowerPoint</Application>
  <PresentationFormat>Widescreen</PresentationFormat>
  <Paragraphs>547</Paragraphs>
  <Slides>45</Slides>
  <Notes>39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Lato</vt:lpstr>
      <vt:lpstr>Arial,Sans-Serif</vt:lpstr>
      <vt:lpstr>Calibri</vt:lpstr>
      <vt:lpstr>Calibri Light</vt:lpstr>
      <vt:lpstr>Arial</vt:lpstr>
      <vt:lpstr>Wingdings</vt:lpstr>
      <vt:lpstr>Courier New</vt:lpstr>
      <vt:lpstr>Small Arrows</vt:lpstr>
      <vt:lpstr>PowerPoint Presentation</vt:lpstr>
      <vt:lpstr>Housekeeping</vt:lpstr>
      <vt:lpstr>Today’s discussion topics</vt:lpstr>
      <vt:lpstr>PowerPoint Presentation</vt:lpstr>
      <vt:lpstr>A poison is…</vt:lpstr>
      <vt:lpstr>Washington Poison Center services</vt:lpstr>
      <vt:lpstr>PowerPoint Presentation</vt:lpstr>
      <vt:lpstr>Washington Poison Center staff</vt:lpstr>
      <vt:lpstr>PowerPoint Presentation</vt:lpstr>
      <vt:lpstr>What are vaping devices?</vt:lpstr>
      <vt:lpstr>What are vaping devices?</vt:lpstr>
      <vt:lpstr>What do people vape?</vt:lpstr>
      <vt:lpstr>What is e-juice?</vt:lpstr>
      <vt:lpstr>Vaping regulation (nicotine)</vt:lpstr>
      <vt:lpstr>Vaping regulation (nicotine)</vt:lpstr>
      <vt:lpstr>Washington Tobacco &amp; Vapor 21</vt:lpstr>
      <vt:lpstr>PowerPoint Presentation</vt:lpstr>
      <vt:lpstr>What is nicotine?</vt:lpstr>
      <vt:lpstr>Acute clinical effects of nicotine</vt:lpstr>
      <vt:lpstr>(Physical) dependence &amp; addiction </vt:lpstr>
      <vt:lpstr>Nicotine and the brain</vt:lpstr>
      <vt:lpstr>Nicotine and the brain</vt:lpstr>
      <vt:lpstr>Evolution of vape devices</vt:lpstr>
      <vt:lpstr>Salt-based nicotine is less harsh</vt:lpstr>
      <vt:lpstr>Synthetic nicotine and Puff Bar</vt:lpstr>
      <vt:lpstr>PowerPoint Presentation</vt:lpstr>
      <vt:lpstr>Aerosol dangers: ultra-fine particles</vt:lpstr>
      <vt:lpstr>Youth-specific concerns – nicotine</vt:lpstr>
      <vt:lpstr>Aerosol dangers: carcinogens and more</vt:lpstr>
      <vt:lpstr>Secondhand exposure: nicotine vaping</vt:lpstr>
      <vt:lpstr>NOT an approved tobacco cessation tool</vt:lpstr>
      <vt:lpstr>Vaping nicotine may be a gateway to combustible tobacco smoking</vt:lpstr>
      <vt:lpstr>Gateway to combustible tobacco smoking, cont.</vt:lpstr>
      <vt:lpstr>Trends &amp; why youth use</vt:lpstr>
      <vt:lpstr>Poison Center data</vt:lpstr>
      <vt:lpstr>Washington Poison Center</vt:lpstr>
      <vt:lpstr>Washington Poison Center</vt:lpstr>
      <vt:lpstr>Washington Healthy Youth Survey data (2021)</vt:lpstr>
      <vt:lpstr>PowerPoint Presentation</vt:lpstr>
      <vt:lpstr>PowerPoint Presentation</vt:lpstr>
      <vt:lpstr>PowerPoint Presentation</vt:lpstr>
      <vt:lpstr>Key findings from Public Health – Seattle &amp; King County Listening Sessions </vt:lpstr>
      <vt:lpstr>PowerPoint Presentation</vt:lpstr>
      <vt:lpstr>Resources </vt:lpstr>
      <vt:lpstr>PowerPoint Presentation</vt:lpstr>
    </vt:vector>
  </TitlesOfParts>
  <Company>Washington Poison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Meghan King</dc:creator>
  <cp:lastModifiedBy>Alex Sirotzki</cp:lastModifiedBy>
  <cp:revision>602</cp:revision>
  <dcterms:created xsi:type="dcterms:W3CDTF">2019-09-17T15:28:00Z</dcterms:created>
  <dcterms:modified xsi:type="dcterms:W3CDTF">2022-04-05T22:06:33Z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1033-10.2.0.7636</vt:lpwstr>
  </property>
</Properties>
</file>