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8"/>
  </p:notesMasterIdLst>
  <p:handoutMasterIdLst>
    <p:handoutMasterId r:id="rId39"/>
  </p:handoutMasterIdLst>
  <p:sldIdLst>
    <p:sldId id="256" r:id="rId2"/>
    <p:sldId id="257" r:id="rId3"/>
    <p:sldId id="296" r:id="rId4"/>
    <p:sldId id="265" r:id="rId5"/>
    <p:sldId id="259" r:id="rId6"/>
    <p:sldId id="260" r:id="rId7"/>
    <p:sldId id="262" r:id="rId8"/>
    <p:sldId id="266" r:id="rId9"/>
    <p:sldId id="261" r:id="rId10"/>
    <p:sldId id="264" r:id="rId11"/>
    <p:sldId id="274" r:id="rId12"/>
    <p:sldId id="275" r:id="rId13"/>
    <p:sldId id="276" r:id="rId14"/>
    <p:sldId id="263" r:id="rId15"/>
    <p:sldId id="285" r:id="rId16"/>
    <p:sldId id="295" r:id="rId17"/>
    <p:sldId id="283" r:id="rId18"/>
    <p:sldId id="282" r:id="rId19"/>
    <p:sldId id="277" r:id="rId20"/>
    <p:sldId id="297" r:id="rId21"/>
    <p:sldId id="286" r:id="rId22"/>
    <p:sldId id="278" r:id="rId23"/>
    <p:sldId id="272" r:id="rId24"/>
    <p:sldId id="280" r:id="rId25"/>
    <p:sldId id="281" r:id="rId26"/>
    <p:sldId id="268" r:id="rId27"/>
    <p:sldId id="269" r:id="rId28"/>
    <p:sldId id="279" r:id="rId29"/>
    <p:sldId id="287" r:id="rId30"/>
    <p:sldId id="294" r:id="rId31"/>
    <p:sldId id="288" r:id="rId32"/>
    <p:sldId id="289" r:id="rId33"/>
    <p:sldId id="290" r:id="rId34"/>
    <p:sldId id="291" r:id="rId35"/>
    <p:sldId id="292" r:id="rId36"/>
    <p:sldId id="293"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CC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104" d="100"/>
          <a:sy n="104" d="100"/>
        </p:scale>
        <p:origin x="198" y="10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786" y="7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9C435-5736-4E56-8547-A58F540041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ABB0D01-B9F0-4F19-8902-2041539A78A0}">
      <dgm:prSet phldrT="[Text]" custT="1"/>
      <dgm:spPr>
        <a:solidFill>
          <a:schemeClr val="bg1">
            <a:lumMod val="85000"/>
          </a:schemeClr>
        </a:solidFill>
        <a:ln w="34925">
          <a:solidFill>
            <a:schemeClr val="accent2"/>
          </a:solidFill>
        </a:ln>
      </dgm:spPr>
      <dgm:t>
        <a:bodyPr/>
        <a:lstStyle/>
        <a:p>
          <a:pPr algn="ctr"/>
          <a:r>
            <a:rPr lang="en-US" sz="1600" b="1" dirty="0" smtClean="0">
              <a:solidFill>
                <a:schemeClr val="tx1"/>
              </a:solidFill>
              <a:latin typeface="Gill Sans MT" panose="020B0502020104020203" pitchFamily="34" charset="0"/>
            </a:rPr>
            <a:t>Introduction to the WA State Poison Center</a:t>
          </a:r>
          <a:endParaRPr lang="en-US" sz="1600" b="1" dirty="0">
            <a:solidFill>
              <a:schemeClr val="tx1"/>
            </a:solidFill>
            <a:latin typeface="Gill Sans MT" panose="020B0502020104020203" pitchFamily="34" charset="0"/>
          </a:endParaRPr>
        </a:p>
      </dgm:t>
    </dgm:pt>
    <dgm:pt modelId="{BDFEB6C2-6F02-436C-B634-87DF63F515A5}" type="parTrans" cxnId="{8F5CA237-CE42-428F-8D6C-68E89279E210}">
      <dgm:prSet/>
      <dgm:spPr/>
      <dgm:t>
        <a:bodyPr/>
        <a:lstStyle/>
        <a:p>
          <a:endParaRPr lang="en-US"/>
        </a:p>
      </dgm:t>
    </dgm:pt>
    <dgm:pt modelId="{8C006005-2D39-4B66-B2D2-C8B71F1F25A2}" type="sibTrans" cxnId="{8F5CA237-CE42-428F-8D6C-68E89279E210}">
      <dgm:prSet/>
      <dgm:spPr/>
      <dgm:t>
        <a:bodyPr/>
        <a:lstStyle/>
        <a:p>
          <a:endParaRPr lang="en-US"/>
        </a:p>
      </dgm:t>
    </dgm:pt>
    <dgm:pt modelId="{BADB213E-B941-4B4B-A110-C5AAAA4711D3}">
      <dgm:prSet phldrT="[Text]" custT="1"/>
      <dgm:spPr>
        <a:solidFill>
          <a:schemeClr val="bg1">
            <a:lumMod val="85000"/>
          </a:schemeClr>
        </a:solidFill>
        <a:ln w="34925">
          <a:solidFill>
            <a:schemeClr val="tx2"/>
          </a:solidFill>
        </a:ln>
      </dgm:spPr>
      <dgm:t>
        <a:bodyPr/>
        <a:lstStyle/>
        <a:p>
          <a:pPr algn="ctr"/>
          <a:r>
            <a:rPr lang="en-US" sz="1600" b="1" dirty="0" smtClean="0">
              <a:solidFill>
                <a:schemeClr val="tx1"/>
              </a:solidFill>
              <a:latin typeface="Gill Sans MT" panose="020B0502020104020203" pitchFamily="34" charset="0"/>
            </a:rPr>
            <a:t>What is a poison?</a:t>
          </a:r>
          <a:endParaRPr lang="en-US" sz="1600" b="1" dirty="0">
            <a:solidFill>
              <a:schemeClr val="tx1"/>
            </a:solidFill>
            <a:latin typeface="Gill Sans MT" panose="020B0502020104020203" pitchFamily="34" charset="0"/>
          </a:endParaRPr>
        </a:p>
      </dgm:t>
    </dgm:pt>
    <dgm:pt modelId="{2AEB0219-FEC8-4A63-8A2F-E98A7479FFB3}" type="parTrans" cxnId="{29EAA36D-0E4E-4C74-BB1C-FBEA9F749EE8}">
      <dgm:prSet/>
      <dgm:spPr/>
      <dgm:t>
        <a:bodyPr/>
        <a:lstStyle/>
        <a:p>
          <a:endParaRPr lang="en-US"/>
        </a:p>
      </dgm:t>
    </dgm:pt>
    <dgm:pt modelId="{B85CC769-68FF-4E2F-97A4-07CE127D19FC}" type="sibTrans" cxnId="{29EAA36D-0E4E-4C74-BB1C-FBEA9F749EE8}">
      <dgm:prSet/>
      <dgm:spPr/>
      <dgm:t>
        <a:bodyPr/>
        <a:lstStyle/>
        <a:p>
          <a:endParaRPr lang="en-US"/>
        </a:p>
      </dgm:t>
    </dgm:pt>
    <dgm:pt modelId="{FDDC9C2F-6109-4373-B4C2-213438B4A658}">
      <dgm:prSet phldrT="[Text]" custT="1"/>
      <dgm:spPr>
        <a:solidFill>
          <a:schemeClr val="bg1">
            <a:lumMod val="85000"/>
          </a:schemeClr>
        </a:solidFill>
        <a:ln w="34925">
          <a:solidFill>
            <a:schemeClr val="accent2"/>
          </a:solidFill>
        </a:ln>
      </dgm:spPr>
      <dgm:t>
        <a:bodyPr/>
        <a:lstStyle/>
        <a:p>
          <a:pPr algn="ctr"/>
          <a:r>
            <a:rPr lang="en-US" sz="1600" b="1" dirty="0" smtClean="0">
              <a:solidFill>
                <a:schemeClr val="tx1"/>
              </a:solidFill>
              <a:latin typeface="Gill Sans MT" panose="020B0502020104020203" pitchFamily="34" charset="0"/>
            </a:rPr>
            <a:t>Common Household Mistakes</a:t>
          </a:r>
          <a:endParaRPr lang="en-US" sz="1600" b="1" dirty="0">
            <a:solidFill>
              <a:schemeClr val="tx1"/>
            </a:solidFill>
            <a:latin typeface="Gill Sans MT" panose="020B0502020104020203" pitchFamily="34" charset="0"/>
          </a:endParaRPr>
        </a:p>
      </dgm:t>
    </dgm:pt>
    <dgm:pt modelId="{1AB583E6-09DA-42CE-A090-BF239F50E1D5}" type="parTrans" cxnId="{8767A57A-AE45-4358-8B87-4F1772060BD0}">
      <dgm:prSet/>
      <dgm:spPr/>
      <dgm:t>
        <a:bodyPr/>
        <a:lstStyle/>
        <a:p>
          <a:endParaRPr lang="en-US"/>
        </a:p>
      </dgm:t>
    </dgm:pt>
    <dgm:pt modelId="{FC1E04E8-56D6-42E2-9092-5A07766ECA16}" type="sibTrans" cxnId="{8767A57A-AE45-4358-8B87-4F1772060BD0}">
      <dgm:prSet/>
      <dgm:spPr/>
      <dgm:t>
        <a:bodyPr/>
        <a:lstStyle/>
        <a:p>
          <a:endParaRPr lang="en-US"/>
        </a:p>
      </dgm:t>
    </dgm:pt>
    <dgm:pt modelId="{9F7F3154-2196-4970-BD40-8F5D1307ADEB}">
      <dgm:prSet phldrT="[Text]" custT="1"/>
      <dgm:spPr>
        <a:solidFill>
          <a:schemeClr val="bg1">
            <a:lumMod val="85000"/>
          </a:schemeClr>
        </a:solidFill>
        <a:ln w="34925">
          <a:solidFill>
            <a:schemeClr val="tx2"/>
          </a:solidFill>
        </a:ln>
      </dgm:spPr>
      <dgm:t>
        <a:bodyPr/>
        <a:lstStyle/>
        <a:p>
          <a:pPr algn="ctr"/>
          <a:r>
            <a:rPr lang="en-US" sz="1600" b="1" dirty="0" smtClean="0">
              <a:solidFill>
                <a:schemeClr val="tx1"/>
              </a:solidFill>
              <a:latin typeface="Gill Sans MT" panose="020B0502020104020203" pitchFamily="34" charset="0"/>
            </a:rPr>
            <a:t>Medication Safety</a:t>
          </a:r>
          <a:endParaRPr lang="en-US" sz="1600" b="1" dirty="0">
            <a:solidFill>
              <a:schemeClr val="tx1"/>
            </a:solidFill>
            <a:latin typeface="Gill Sans MT" panose="020B0502020104020203" pitchFamily="34" charset="0"/>
          </a:endParaRPr>
        </a:p>
      </dgm:t>
    </dgm:pt>
    <dgm:pt modelId="{AD1F49CD-0433-4200-B30D-B201314C524F}" type="parTrans" cxnId="{21C589C0-442D-45C6-AE98-309D788D07C6}">
      <dgm:prSet/>
      <dgm:spPr/>
      <dgm:t>
        <a:bodyPr/>
        <a:lstStyle/>
        <a:p>
          <a:endParaRPr lang="en-US"/>
        </a:p>
      </dgm:t>
    </dgm:pt>
    <dgm:pt modelId="{2D0B7CFC-506B-4428-A6BC-C8D74B78DE6E}" type="sibTrans" cxnId="{21C589C0-442D-45C6-AE98-309D788D07C6}">
      <dgm:prSet/>
      <dgm:spPr/>
      <dgm:t>
        <a:bodyPr/>
        <a:lstStyle/>
        <a:p>
          <a:endParaRPr lang="en-US"/>
        </a:p>
      </dgm:t>
    </dgm:pt>
    <dgm:pt modelId="{4FF2B35D-FBCB-4476-91EF-E5A0EA98DF15}">
      <dgm:prSet phldrT="[Text]" custT="1"/>
      <dgm:spPr>
        <a:solidFill>
          <a:schemeClr val="bg1">
            <a:lumMod val="85000"/>
          </a:schemeClr>
        </a:solidFill>
        <a:ln w="34925">
          <a:solidFill>
            <a:schemeClr val="accent2"/>
          </a:solidFill>
        </a:ln>
      </dgm:spPr>
      <dgm:t>
        <a:bodyPr/>
        <a:lstStyle/>
        <a:p>
          <a:pPr algn="ctr"/>
          <a:r>
            <a:rPr lang="en-US" sz="1600" b="1" dirty="0" smtClean="0">
              <a:solidFill>
                <a:schemeClr val="tx1"/>
              </a:solidFill>
              <a:latin typeface="Gill Sans MT" panose="020B0502020104020203" pitchFamily="34" charset="0"/>
            </a:rPr>
            <a:t>Proper Medication Disposal</a:t>
          </a:r>
          <a:endParaRPr lang="en-US" sz="1600" b="1" dirty="0">
            <a:solidFill>
              <a:schemeClr val="tx1"/>
            </a:solidFill>
            <a:latin typeface="Gill Sans MT" panose="020B0502020104020203" pitchFamily="34" charset="0"/>
          </a:endParaRPr>
        </a:p>
      </dgm:t>
    </dgm:pt>
    <dgm:pt modelId="{13FB5A8C-AEB1-4E04-A382-4D67D13FD980}" type="parTrans" cxnId="{F4167E6C-5604-4B28-94ED-3CF572F1F324}">
      <dgm:prSet/>
      <dgm:spPr/>
      <dgm:t>
        <a:bodyPr/>
        <a:lstStyle/>
        <a:p>
          <a:endParaRPr lang="en-US"/>
        </a:p>
      </dgm:t>
    </dgm:pt>
    <dgm:pt modelId="{79AF2B04-7153-475B-9350-2100D5CB4B0F}" type="sibTrans" cxnId="{F4167E6C-5604-4B28-94ED-3CF572F1F324}">
      <dgm:prSet/>
      <dgm:spPr/>
      <dgm:t>
        <a:bodyPr/>
        <a:lstStyle/>
        <a:p>
          <a:endParaRPr lang="en-US"/>
        </a:p>
      </dgm:t>
    </dgm:pt>
    <dgm:pt modelId="{3C1CC109-597D-45B7-8475-FF7BE75C92E6}">
      <dgm:prSet phldrT="[Text]" custT="1"/>
      <dgm:spPr>
        <a:solidFill>
          <a:schemeClr val="bg1">
            <a:lumMod val="85000"/>
          </a:schemeClr>
        </a:solidFill>
        <a:ln w="34925">
          <a:solidFill>
            <a:schemeClr val="tx2"/>
          </a:solidFill>
        </a:ln>
      </dgm:spPr>
      <dgm:t>
        <a:bodyPr/>
        <a:lstStyle/>
        <a:p>
          <a:pPr algn="ctr"/>
          <a:r>
            <a:rPr lang="en-US" sz="1600" b="1" dirty="0" smtClean="0">
              <a:solidFill>
                <a:schemeClr val="tx1"/>
              </a:solidFill>
              <a:latin typeface="Gill Sans MT" panose="020B0502020104020203" pitchFamily="34" charset="0"/>
            </a:rPr>
            <a:t>Safety Tips for Grandparents and Caretakers</a:t>
          </a:r>
          <a:endParaRPr lang="en-US" sz="1600" b="1" dirty="0">
            <a:solidFill>
              <a:schemeClr val="tx1"/>
            </a:solidFill>
            <a:latin typeface="Gill Sans MT" panose="020B0502020104020203" pitchFamily="34" charset="0"/>
          </a:endParaRPr>
        </a:p>
      </dgm:t>
    </dgm:pt>
    <dgm:pt modelId="{E65B1E4F-F276-440C-AE8B-A7DBA3EA05EB}" type="parTrans" cxnId="{461414D8-B0B7-4D8E-95B4-6B14F085BBE9}">
      <dgm:prSet/>
      <dgm:spPr/>
      <dgm:t>
        <a:bodyPr/>
        <a:lstStyle/>
        <a:p>
          <a:endParaRPr lang="en-US"/>
        </a:p>
      </dgm:t>
    </dgm:pt>
    <dgm:pt modelId="{8DA9596D-F514-4142-A4E1-5F437CA90669}" type="sibTrans" cxnId="{461414D8-B0B7-4D8E-95B4-6B14F085BBE9}">
      <dgm:prSet/>
      <dgm:spPr/>
      <dgm:t>
        <a:bodyPr/>
        <a:lstStyle/>
        <a:p>
          <a:endParaRPr lang="en-US"/>
        </a:p>
      </dgm:t>
    </dgm:pt>
    <dgm:pt modelId="{F591D25F-D57C-4AC9-B7F9-DAD7E4E9DAF2}">
      <dgm:prSet phldrT="[Text]" custT="1"/>
      <dgm:spPr>
        <a:solidFill>
          <a:schemeClr val="bg1">
            <a:lumMod val="85000"/>
          </a:schemeClr>
        </a:solidFill>
        <a:ln w="34925">
          <a:solidFill>
            <a:schemeClr val="accent2"/>
          </a:solidFill>
        </a:ln>
      </dgm:spPr>
      <dgm:t>
        <a:bodyPr/>
        <a:lstStyle/>
        <a:p>
          <a:pPr algn="ctr"/>
          <a:r>
            <a:rPr lang="en-US" sz="1600" b="1" dirty="0" smtClean="0">
              <a:solidFill>
                <a:schemeClr val="tx1"/>
              </a:solidFill>
              <a:latin typeface="Gill Sans MT" panose="020B0502020104020203" pitchFamily="34" charset="0"/>
            </a:rPr>
            <a:t>What to do in Case of an Emergency</a:t>
          </a:r>
          <a:endParaRPr lang="en-US" sz="1600" b="1" dirty="0">
            <a:solidFill>
              <a:schemeClr val="tx1"/>
            </a:solidFill>
            <a:latin typeface="Gill Sans MT" panose="020B0502020104020203" pitchFamily="34" charset="0"/>
          </a:endParaRPr>
        </a:p>
      </dgm:t>
    </dgm:pt>
    <dgm:pt modelId="{3E4D1FAE-7822-470E-89EB-329F8D251844}" type="parTrans" cxnId="{B435482A-3FF6-42CD-8452-622A3F96D781}">
      <dgm:prSet/>
      <dgm:spPr/>
      <dgm:t>
        <a:bodyPr/>
        <a:lstStyle/>
        <a:p>
          <a:endParaRPr lang="en-US"/>
        </a:p>
      </dgm:t>
    </dgm:pt>
    <dgm:pt modelId="{748CE49C-A5ED-4BDF-9D28-3392F51C002C}" type="sibTrans" cxnId="{B435482A-3FF6-42CD-8452-622A3F96D781}">
      <dgm:prSet/>
      <dgm:spPr/>
      <dgm:t>
        <a:bodyPr/>
        <a:lstStyle/>
        <a:p>
          <a:endParaRPr lang="en-US"/>
        </a:p>
      </dgm:t>
    </dgm:pt>
    <dgm:pt modelId="{6F13811A-8B41-49FB-9BC0-A8D046454170}" type="pres">
      <dgm:prSet presAssocID="{2DE9C435-5736-4E56-8547-A58F5400414F}" presName="linear" presStyleCnt="0">
        <dgm:presLayoutVars>
          <dgm:dir/>
          <dgm:animLvl val="lvl"/>
          <dgm:resizeHandles val="exact"/>
        </dgm:presLayoutVars>
      </dgm:prSet>
      <dgm:spPr/>
      <dgm:t>
        <a:bodyPr/>
        <a:lstStyle/>
        <a:p>
          <a:endParaRPr lang="en-US"/>
        </a:p>
      </dgm:t>
    </dgm:pt>
    <dgm:pt modelId="{8C2D986E-E926-4491-8F8E-F1A7E62BDDA5}" type="pres">
      <dgm:prSet presAssocID="{FABB0D01-B9F0-4F19-8902-2041539A78A0}" presName="parentLin" presStyleCnt="0"/>
      <dgm:spPr/>
    </dgm:pt>
    <dgm:pt modelId="{9821CCE8-E677-4E04-81C3-0E018C562BE0}" type="pres">
      <dgm:prSet presAssocID="{FABB0D01-B9F0-4F19-8902-2041539A78A0}" presName="parentLeftMargin" presStyleLbl="node1" presStyleIdx="0" presStyleCnt="7"/>
      <dgm:spPr/>
      <dgm:t>
        <a:bodyPr/>
        <a:lstStyle/>
        <a:p>
          <a:endParaRPr lang="en-US"/>
        </a:p>
      </dgm:t>
    </dgm:pt>
    <dgm:pt modelId="{3326B13A-1B90-4756-BD50-C4F7D2433993}" type="pres">
      <dgm:prSet presAssocID="{FABB0D01-B9F0-4F19-8902-2041539A78A0}" presName="parentText" presStyleLbl="node1" presStyleIdx="0" presStyleCnt="7" custScaleX="119255" custScaleY="79954">
        <dgm:presLayoutVars>
          <dgm:chMax val="0"/>
          <dgm:bulletEnabled val="1"/>
        </dgm:presLayoutVars>
      </dgm:prSet>
      <dgm:spPr/>
      <dgm:t>
        <a:bodyPr/>
        <a:lstStyle/>
        <a:p>
          <a:endParaRPr lang="en-US"/>
        </a:p>
      </dgm:t>
    </dgm:pt>
    <dgm:pt modelId="{DD19E5D2-3C2B-4413-9E19-14C13BF1E0DF}" type="pres">
      <dgm:prSet presAssocID="{FABB0D01-B9F0-4F19-8902-2041539A78A0}" presName="negativeSpace" presStyleCnt="0"/>
      <dgm:spPr/>
    </dgm:pt>
    <dgm:pt modelId="{8C463872-F4B2-45A6-B6BB-2C8E859B72B8}" type="pres">
      <dgm:prSet presAssocID="{FABB0D01-B9F0-4F19-8902-2041539A78A0}" presName="childText" presStyleLbl="conFgAcc1" presStyleIdx="0" presStyleCnt="7">
        <dgm:presLayoutVars>
          <dgm:bulletEnabled val="1"/>
        </dgm:presLayoutVars>
      </dgm:prSet>
      <dgm:spPr>
        <a:solidFill>
          <a:schemeClr val="bg1">
            <a:alpha val="90000"/>
          </a:schemeClr>
        </a:solidFill>
        <a:ln w="38100">
          <a:solidFill>
            <a:schemeClr val="accent1"/>
          </a:solidFill>
        </a:ln>
      </dgm:spPr>
    </dgm:pt>
    <dgm:pt modelId="{17A18FA0-9DB0-436E-9AB5-4727A31763DE}" type="pres">
      <dgm:prSet presAssocID="{8C006005-2D39-4B66-B2D2-C8B71F1F25A2}" presName="spaceBetweenRectangles" presStyleCnt="0"/>
      <dgm:spPr/>
    </dgm:pt>
    <dgm:pt modelId="{DB614921-4C42-4278-AB22-DDD506A6175D}" type="pres">
      <dgm:prSet presAssocID="{BADB213E-B941-4B4B-A110-C5AAAA4711D3}" presName="parentLin" presStyleCnt="0"/>
      <dgm:spPr/>
    </dgm:pt>
    <dgm:pt modelId="{78867EBE-DE49-4009-BFA2-410E6143801B}" type="pres">
      <dgm:prSet presAssocID="{BADB213E-B941-4B4B-A110-C5AAAA4711D3}" presName="parentLeftMargin" presStyleLbl="node1" presStyleIdx="0" presStyleCnt="7"/>
      <dgm:spPr/>
      <dgm:t>
        <a:bodyPr/>
        <a:lstStyle/>
        <a:p>
          <a:endParaRPr lang="en-US"/>
        </a:p>
      </dgm:t>
    </dgm:pt>
    <dgm:pt modelId="{21708E08-66CD-4191-A4EF-3E6B32960E25}" type="pres">
      <dgm:prSet presAssocID="{BADB213E-B941-4B4B-A110-C5AAAA4711D3}" presName="parentText" presStyleLbl="node1" presStyleIdx="1" presStyleCnt="7" custScaleX="119255" custScaleY="79954">
        <dgm:presLayoutVars>
          <dgm:chMax val="0"/>
          <dgm:bulletEnabled val="1"/>
        </dgm:presLayoutVars>
      </dgm:prSet>
      <dgm:spPr/>
      <dgm:t>
        <a:bodyPr/>
        <a:lstStyle/>
        <a:p>
          <a:endParaRPr lang="en-US"/>
        </a:p>
      </dgm:t>
    </dgm:pt>
    <dgm:pt modelId="{807231DC-05DB-410D-9796-5748027E1F92}" type="pres">
      <dgm:prSet presAssocID="{BADB213E-B941-4B4B-A110-C5AAAA4711D3}" presName="negativeSpace" presStyleCnt="0"/>
      <dgm:spPr/>
    </dgm:pt>
    <dgm:pt modelId="{C1B025FF-E66E-4277-A63D-8574D6B6BC49}" type="pres">
      <dgm:prSet presAssocID="{BADB213E-B941-4B4B-A110-C5AAAA4711D3}" presName="childText" presStyleLbl="conFgAcc1" presStyleIdx="1" presStyleCnt="7">
        <dgm:presLayoutVars>
          <dgm:bulletEnabled val="1"/>
        </dgm:presLayoutVars>
      </dgm:prSet>
      <dgm:spPr>
        <a:ln w="38100">
          <a:solidFill>
            <a:schemeClr val="accent1"/>
          </a:solidFill>
        </a:ln>
      </dgm:spPr>
    </dgm:pt>
    <dgm:pt modelId="{EAECA03D-A685-4A1F-AE58-135349D3CA33}" type="pres">
      <dgm:prSet presAssocID="{B85CC769-68FF-4E2F-97A4-07CE127D19FC}" presName="spaceBetweenRectangles" presStyleCnt="0"/>
      <dgm:spPr/>
    </dgm:pt>
    <dgm:pt modelId="{73BE0CAE-D549-437B-A80D-FEBACF58A500}" type="pres">
      <dgm:prSet presAssocID="{FDDC9C2F-6109-4373-B4C2-213438B4A658}" presName="parentLin" presStyleCnt="0"/>
      <dgm:spPr/>
    </dgm:pt>
    <dgm:pt modelId="{0966E3A3-2E66-4F9C-B742-FCFA56830B36}" type="pres">
      <dgm:prSet presAssocID="{FDDC9C2F-6109-4373-B4C2-213438B4A658}" presName="parentLeftMargin" presStyleLbl="node1" presStyleIdx="1" presStyleCnt="7"/>
      <dgm:spPr/>
      <dgm:t>
        <a:bodyPr/>
        <a:lstStyle/>
        <a:p>
          <a:endParaRPr lang="en-US"/>
        </a:p>
      </dgm:t>
    </dgm:pt>
    <dgm:pt modelId="{F1FD3F89-E2EA-44E8-979C-DC720400768A}" type="pres">
      <dgm:prSet presAssocID="{FDDC9C2F-6109-4373-B4C2-213438B4A658}" presName="parentText" presStyleLbl="node1" presStyleIdx="2" presStyleCnt="7" custScaleX="119255" custScaleY="79954">
        <dgm:presLayoutVars>
          <dgm:chMax val="0"/>
          <dgm:bulletEnabled val="1"/>
        </dgm:presLayoutVars>
      </dgm:prSet>
      <dgm:spPr/>
      <dgm:t>
        <a:bodyPr/>
        <a:lstStyle/>
        <a:p>
          <a:endParaRPr lang="en-US"/>
        </a:p>
      </dgm:t>
    </dgm:pt>
    <dgm:pt modelId="{26B8522B-D951-496C-8CEA-74CE1A025121}" type="pres">
      <dgm:prSet presAssocID="{FDDC9C2F-6109-4373-B4C2-213438B4A658}" presName="negativeSpace" presStyleCnt="0"/>
      <dgm:spPr/>
    </dgm:pt>
    <dgm:pt modelId="{5703BA46-1F25-4D74-882D-BDD939EAB859}" type="pres">
      <dgm:prSet presAssocID="{FDDC9C2F-6109-4373-B4C2-213438B4A658}" presName="childText" presStyleLbl="conFgAcc1" presStyleIdx="2" presStyleCnt="7">
        <dgm:presLayoutVars>
          <dgm:bulletEnabled val="1"/>
        </dgm:presLayoutVars>
      </dgm:prSet>
      <dgm:spPr>
        <a:ln w="38100">
          <a:solidFill>
            <a:schemeClr val="accent1"/>
          </a:solidFill>
        </a:ln>
      </dgm:spPr>
    </dgm:pt>
    <dgm:pt modelId="{201FDF08-E84B-40BF-8CDA-BB439BE95837}" type="pres">
      <dgm:prSet presAssocID="{FC1E04E8-56D6-42E2-9092-5A07766ECA16}" presName="spaceBetweenRectangles" presStyleCnt="0"/>
      <dgm:spPr/>
    </dgm:pt>
    <dgm:pt modelId="{8493005A-6F6E-4A77-A693-C3A99A720167}" type="pres">
      <dgm:prSet presAssocID="{9F7F3154-2196-4970-BD40-8F5D1307ADEB}" presName="parentLin" presStyleCnt="0"/>
      <dgm:spPr/>
    </dgm:pt>
    <dgm:pt modelId="{5C29AF05-A080-4C6E-8611-E40871AC9BA5}" type="pres">
      <dgm:prSet presAssocID="{9F7F3154-2196-4970-BD40-8F5D1307ADEB}" presName="parentLeftMargin" presStyleLbl="node1" presStyleIdx="2" presStyleCnt="7"/>
      <dgm:spPr/>
      <dgm:t>
        <a:bodyPr/>
        <a:lstStyle/>
        <a:p>
          <a:endParaRPr lang="en-US"/>
        </a:p>
      </dgm:t>
    </dgm:pt>
    <dgm:pt modelId="{1DFB1FE6-7A0E-4B6E-8F07-29DF123B7F49}" type="pres">
      <dgm:prSet presAssocID="{9F7F3154-2196-4970-BD40-8F5D1307ADEB}" presName="parentText" presStyleLbl="node1" presStyleIdx="3" presStyleCnt="7" custScaleX="119255" custScaleY="79954">
        <dgm:presLayoutVars>
          <dgm:chMax val="0"/>
          <dgm:bulletEnabled val="1"/>
        </dgm:presLayoutVars>
      </dgm:prSet>
      <dgm:spPr/>
      <dgm:t>
        <a:bodyPr/>
        <a:lstStyle/>
        <a:p>
          <a:endParaRPr lang="en-US"/>
        </a:p>
      </dgm:t>
    </dgm:pt>
    <dgm:pt modelId="{D992732A-D653-4FB7-8240-8ABBD79099ED}" type="pres">
      <dgm:prSet presAssocID="{9F7F3154-2196-4970-BD40-8F5D1307ADEB}" presName="negativeSpace" presStyleCnt="0"/>
      <dgm:spPr/>
    </dgm:pt>
    <dgm:pt modelId="{138FEA29-6B75-442B-A60B-979B55D1A087}" type="pres">
      <dgm:prSet presAssocID="{9F7F3154-2196-4970-BD40-8F5D1307ADEB}" presName="childText" presStyleLbl="conFgAcc1" presStyleIdx="3" presStyleCnt="7">
        <dgm:presLayoutVars>
          <dgm:bulletEnabled val="1"/>
        </dgm:presLayoutVars>
      </dgm:prSet>
      <dgm:spPr>
        <a:ln w="38100">
          <a:solidFill>
            <a:schemeClr val="accent1"/>
          </a:solidFill>
        </a:ln>
      </dgm:spPr>
    </dgm:pt>
    <dgm:pt modelId="{2016BD76-724D-467E-AE13-B5C8EC4B9E32}" type="pres">
      <dgm:prSet presAssocID="{2D0B7CFC-506B-4428-A6BC-C8D74B78DE6E}" presName="spaceBetweenRectangles" presStyleCnt="0"/>
      <dgm:spPr/>
    </dgm:pt>
    <dgm:pt modelId="{65FABEF6-CED5-4FCE-832B-35E14C057FAA}" type="pres">
      <dgm:prSet presAssocID="{4FF2B35D-FBCB-4476-91EF-E5A0EA98DF15}" presName="parentLin" presStyleCnt="0"/>
      <dgm:spPr/>
    </dgm:pt>
    <dgm:pt modelId="{75E22DAF-8412-480E-A22A-11C20666DF2E}" type="pres">
      <dgm:prSet presAssocID="{4FF2B35D-FBCB-4476-91EF-E5A0EA98DF15}" presName="parentLeftMargin" presStyleLbl="node1" presStyleIdx="3" presStyleCnt="7"/>
      <dgm:spPr/>
      <dgm:t>
        <a:bodyPr/>
        <a:lstStyle/>
        <a:p>
          <a:endParaRPr lang="en-US"/>
        </a:p>
      </dgm:t>
    </dgm:pt>
    <dgm:pt modelId="{601B73AE-0C8E-4A60-B3CC-BC4B89DB1F80}" type="pres">
      <dgm:prSet presAssocID="{4FF2B35D-FBCB-4476-91EF-E5A0EA98DF15}" presName="parentText" presStyleLbl="node1" presStyleIdx="4" presStyleCnt="7" custScaleX="119255" custScaleY="79954">
        <dgm:presLayoutVars>
          <dgm:chMax val="0"/>
          <dgm:bulletEnabled val="1"/>
        </dgm:presLayoutVars>
      </dgm:prSet>
      <dgm:spPr/>
      <dgm:t>
        <a:bodyPr/>
        <a:lstStyle/>
        <a:p>
          <a:endParaRPr lang="en-US"/>
        </a:p>
      </dgm:t>
    </dgm:pt>
    <dgm:pt modelId="{810EF1AC-1292-4027-B579-9AC448CC0F03}" type="pres">
      <dgm:prSet presAssocID="{4FF2B35D-FBCB-4476-91EF-E5A0EA98DF15}" presName="negativeSpace" presStyleCnt="0"/>
      <dgm:spPr/>
    </dgm:pt>
    <dgm:pt modelId="{B571162C-DB1A-4A3C-A6EC-484812DD2749}" type="pres">
      <dgm:prSet presAssocID="{4FF2B35D-FBCB-4476-91EF-E5A0EA98DF15}" presName="childText" presStyleLbl="conFgAcc1" presStyleIdx="4" presStyleCnt="7">
        <dgm:presLayoutVars>
          <dgm:bulletEnabled val="1"/>
        </dgm:presLayoutVars>
      </dgm:prSet>
      <dgm:spPr>
        <a:ln w="38100">
          <a:solidFill>
            <a:schemeClr val="accent1"/>
          </a:solidFill>
        </a:ln>
      </dgm:spPr>
    </dgm:pt>
    <dgm:pt modelId="{5B597B6A-1B11-4B43-82BA-16BA8871CA3F}" type="pres">
      <dgm:prSet presAssocID="{79AF2B04-7153-475B-9350-2100D5CB4B0F}" presName="spaceBetweenRectangles" presStyleCnt="0"/>
      <dgm:spPr/>
    </dgm:pt>
    <dgm:pt modelId="{C50CE9DA-EFA7-46FF-B36F-DD5A256119B0}" type="pres">
      <dgm:prSet presAssocID="{3C1CC109-597D-45B7-8475-FF7BE75C92E6}" presName="parentLin" presStyleCnt="0"/>
      <dgm:spPr/>
    </dgm:pt>
    <dgm:pt modelId="{8D1E8BD6-6533-4234-B05D-9BFCB837910F}" type="pres">
      <dgm:prSet presAssocID="{3C1CC109-597D-45B7-8475-FF7BE75C92E6}" presName="parentLeftMargin" presStyleLbl="node1" presStyleIdx="4" presStyleCnt="7"/>
      <dgm:spPr/>
      <dgm:t>
        <a:bodyPr/>
        <a:lstStyle/>
        <a:p>
          <a:endParaRPr lang="en-US"/>
        </a:p>
      </dgm:t>
    </dgm:pt>
    <dgm:pt modelId="{1EA57CF4-0E3A-4FF4-A568-22AF74A52111}" type="pres">
      <dgm:prSet presAssocID="{3C1CC109-597D-45B7-8475-FF7BE75C92E6}" presName="parentText" presStyleLbl="node1" presStyleIdx="5" presStyleCnt="7" custScaleX="119255" custScaleY="111889">
        <dgm:presLayoutVars>
          <dgm:chMax val="0"/>
          <dgm:bulletEnabled val="1"/>
        </dgm:presLayoutVars>
      </dgm:prSet>
      <dgm:spPr/>
      <dgm:t>
        <a:bodyPr/>
        <a:lstStyle/>
        <a:p>
          <a:endParaRPr lang="en-US"/>
        </a:p>
      </dgm:t>
    </dgm:pt>
    <dgm:pt modelId="{D18FD7FC-7A58-4D7E-A98D-CB3ED96FCE9F}" type="pres">
      <dgm:prSet presAssocID="{3C1CC109-597D-45B7-8475-FF7BE75C92E6}" presName="negativeSpace" presStyleCnt="0"/>
      <dgm:spPr/>
    </dgm:pt>
    <dgm:pt modelId="{9A69672A-09DA-4EE7-AF34-07ADC470403D}" type="pres">
      <dgm:prSet presAssocID="{3C1CC109-597D-45B7-8475-FF7BE75C92E6}" presName="childText" presStyleLbl="conFgAcc1" presStyleIdx="5" presStyleCnt="7">
        <dgm:presLayoutVars>
          <dgm:bulletEnabled val="1"/>
        </dgm:presLayoutVars>
      </dgm:prSet>
      <dgm:spPr>
        <a:ln w="38100">
          <a:solidFill>
            <a:schemeClr val="accent1"/>
          </a:solidFill>
        </a:ln>
      </dgm:spPr>
    </dgm:pt>
    <dgm:pt modelId="{B87DDBAB-177D-4945-8FDA-CB9F0F14A8C7}" type="pres">
      <dgm:prSet presAssocID="{8DA9596D-F514-4142-A4E1-5F437CA90669}" presName="spaceBetweenRectangles" presStyleCnt="0"/>
      <dgm:spPr/>
    </dgm:pt>
    <dgm:pt modelId="{C9FD3828-409A-40CA-8FCA-91AC128381BB}" type="pres">
      <dgm:prSet presAssocID="{F591D25F-D57C-4AC9-B7F9-DAD7E4E9DAF2}" presName="parentLin" presStyleCnt="0"/>
      <dgm:spPr/>
    </dgm:pt>
    <dgm:pt modelId="{E04B0C84-D944-43D7-B8AE-CB50037E70FF}" type="pres">
      <dgm:prSet presAssocID="{F591D25F-D57C-4AC9-B7F9-DAD7E4E9DAF2}" presName="parentLeftMargin" presStyleLbl="node1" presStyleIdx="5" presStyleCnt="7"/>
      <dgm:spPr/>
      <dgm:t>
        <a:bodyPr/>
        <a:lstStyle/>
        <a:p>
          <a:endParaRPr lang="en-US"/>
        </a:p>
      </dgm:t>
    </dgm:pt>
    <dgm:pt modelId="{5CD4CDA8-C147-4C2B-97AB-77D1D2831242}" type="pres">
      <dgm:prSet presAssocID="{F591D25F-D57C-4AC9-B7F9-DAD7E4E9DAF2}" presName="parentText" presStyleLbl="node1" presStyleIdx="6" presStyleCnt="7" custScaleX="119255" custScaleY="79954">
        <dgm:presLayoutVars>
          <dgm:chMax val="0"/>
          <dgm:bulletEnabled val="1"/>
        </dgm:presLayoutVars>
      </dgm:prSet>
      <dgm:spPr/>
      <dgm:t>
        <a:bodyPr/>
        <a:lstStyle/>
        <a:p>
          <a:endParaRPr lang="en-US"/>
        </a:p>
      </dgm:t>
    </dgm:pt>
    <dgm:pt modelId="{5719CFC2-AFBB-4369-9368-5B8AC88EA3C8}" type="pres">
      <dgm:prSet presAssocID="{F591D25F-D57C-4AC9-B7F9-DAD7E4E9DAF2}" presName="negativeSpace" presStyleCnt="0"/>
      <dgm:spPr/>
    </dgm:pt>
    <dgm:pt modelId="{410C2C58-EC7F-45A7-8A85-8309A8E26D96}" type="pres">
      <dgm:prSet presAssocID="{F591D25F-D57C-4AC9-B7F9-DAD7E4E9DAF2}" presName="childText" presStyleLbl="conFgAcc1" presStyleIdx="6" presStyleCnt="7">
        <dgm:presLayoutVars>
          <dgm:bulletEnabled val="1"/>
        </dgm:presLayoutVars>
      </dgm:prSet>
      <dgm:spPr>
        <a:ln w="38100">
          <a:solidFill>
            <a:schemeClr val="accent1"/>
          </a:solidFill>
        </a:ln>
      </dgm:spPr>
    </dgm:pt>
  </dgm:ptLst>
  <dgm:cxnLst>
    <dgm:cxn modelId="{A8ACD56D-AFC7-49A7-914F-CDA75EFFFFE0}" type="presOf" srcId="{FDDC9C2F-6109-4373-B4C2-213438B4A658}" destId="{0966E3A3-2E66-4F9C-B742-FCFA56830B36}" srcOrd="0" destOrd="0" presId="urn:microsoft.com/office/officeart/2005/8/layout/list1"/>
    <dgm:cxn modelId="{F4167E6C-5604-4B28-94ED-3CF572F1F324}" srcId="{2DE9C435-5736-4E56-8547-A58F5400414F}" destId="{4FF2B35D-FBCB-4476-91EF-E5A0EA98DF15}" srcOrd="4" destOrd="0" parTransId="{13FB5A8C-AEB1-4E04-A382-4D67D13FD980}" sibTransId="{79AF2B04-7153-475B-9350-2100D5CB4B0F}"/>
    <dgm:cxn modelId="{A719BFD2-2B1C-4537-89DA-D768EA3305F4}" type="presOf" srcId="{3C1CC109-597D-45B7-8475-FF7BE75C92E6}" destId="{8D1E8BD6-6533-4234-B05D-9BFCB837910F}" srcOrd="0" destOrd="0" presId="urn:microsoft.com/office/officeart/2005/8/layout/list1"/>
    <dgm:cxn modelId="{461414D8-B0B7-4D8E-95B4-6B14F085BBE9}" srcId="{2DE9C435-5736-4E56-8547-A58F5400414F}" destId="{3C1CC109-597D-45B7-8475-FF7BE75C92E6}" srcOrd="5" destOrd="0" parTransId="{E65B1E4F-F276-440C-AE8B-A7DBA3EA05EB}" sibTransId="{8DA9596D-F514-4142-A4E1-5F437CA90669}"/>
    <dgm:cxn modelId="{C4C2645F-1402-465C-AE65-836DF454A997}" type="presOf" srcId="{FABB0D01-B9F0-4F19-8902-2041539A78A0}" destId="{9821CCE8-E677-4E04-81C3-0E018C562BE0}" srcOrd="0" destOrd="0" presId="urn:microsoft.com/office/officeart/2005/8/layout/list1"/>
    <dgm:cxn modelId="{CB590B01-601D-4F85-9377-9912EBDCB836}" type="presOf" srcId="{4FF2B35D-FBCB-4476-91EF-E5A0EA98DF15}" destId="{601B73AE-0C8E-4A60-B3CC-BC4B89DB1F80}" srcOrd="1" destOrd="0" presId="urn:microsoft.com/office/officeart/2005/8/layout/list1"/>
    <dgm:cxn modelId="{8767A57A-AE45-4358-8B87-4F1772060BD0}" srcId="{2DE9C435-5736-4E56-8547-A58F5400414F}" destId="{FDDC9C2F-6109-4373-B4C2-213438B4A658}" srcOrd="2" destOrd="0" parTransId="{1AB583E6-09DA-42CE-A090-BF239F50E1D5}" sibTransId="{FC1E04E8-56D6-42E2-9092-5A07766ECA16}"/>
    <dgm:cxn modelId="{67A64AF6-AD91-4D70-92C1-6DB9AF704570}" type="presOf" srcId="{BADB213E-B941-4B4B-A110-C5AAAA4711D3}" destId="{21708E08-66CD-4191-A4EF-3E6B32960E25}" srcOrd="1" destOrd="0" presId="urn:microsoft.com/office/officeart/2005/8/layout/list1"/>
    <dgm:cxn modelId="{D9C0283E-C7CB-4672-8C3F-DEED985E8C3C}" type="presOf" srcId="{9F7F3154-2196-4970-BD40-8F5D1307ADEB}" destId="{1DFB1FE6-7A0E-4B6E-8F07-29DF123B7F49}" srcOrd="1" destOrd="0" presId="urn:microsoft.com/office/officeart/2005/8/layout/list1"/>
    <dgm:cxn modelId="{B435482A-3FF6-42CD-8452-622A3F96D781}" srcId="{2DE9C435-5736-4E56-8547-A58F5400414F}" destId="{F591D25F-D57C-4AC9-B7F9-DAD7E4E9DAF2}" srcOrd="6" destOrd="0" parTransId="{3E4D1FAE-7822-470E-89EB-329F8D251844}" sibTransId="{748CE49C-A5ED-4BDF-9D28-3392F51C002C}"/>
    <dgm:cxn modelId="{96F92D0E-4038-4BBD-B3F9-8E587050E42F}" type="presOf" srcId="{2DE9C435-5736-4E56-8547-A58F5400414F}" destId="{6F13811A-8B41-49FB-9BC0-A8D046454170}" srcOrd="0" destOrd="0" presId="urn:microsoft.com/office/officeart/2005/8/layout/list1"/>
    <dgm:cxn modelId="{CFB06B54-328B-4935-A8A1-24BBFDF577E8}" type="presOf" srcId="{F591D25F-D57C-4AC9-B7F9-DAD7E4E9DAF2}" destId="{E04B0C84-D944-43D7-B8AE-CB50037E70FF}" srcOrd="0" destOrd="0" presId="urn:microsoft.com/office/officeart/2005/8/layout/list1"/>
    <dgm:cxn modelId="{FE132C71-CC12-49A3-9349-5F5ACD0CB3E0}" type="presOf" srcId="{9F7F3154-2196-4970-BD40-8F5D1307ADEB}" destId="{5C29AF05-A080-4C6E-8611-E40871AC9BA5}" srcOrd="0" destOrd="0" presId="urn:microsoft.com/office/officeart/2005/8/layout/list1"/>
    <dgm:cxn modelId="{8F5CA237-CE42-428F-8D6C-68E89279E210}" srcId="{2DE9C435-5736-4E56-8547-A58F5400414F}" destId="{FABB0D01-B9F0-4F19-8902-2041539A78A0}" srcOrd="0" destOrd="0" parTransId="{BDFEB6C2-6F02-436C-B634-87DF63F515A5}" sibTransId="{8C006005-2D39-4B66-B2D2-C8B71F1F25A2}"/>
    <dgm:cxn modelId="{29EAA36D-0E4E-4C74-BB1C-FBEA9F749EE8}" srcId="{2DE9C435-5736-4E56-8547-A58F5400414F}" destId="{BADB213E-B941-4B4B-A110-C5AAAA4711D3}" srcOrd="1" destOrd="0" parTransId="{2AEB0219-FEC8-4A63-8A2F-E98A7479FFB3}" sibTransId="{B85CC769-68FF-4E2F-97A4-07CE127D19FC}"/>
    <dgm:cxn modelId="{711F1F9F-CF6E-47C5-BB02-F9540EB0201B}" type="presOf" srcId="{FABB0D01-B9F0-4F19-8902-2041539A78A0}" destId="{3326B13A-1B90-4756-BD50-C4F7D2433993}" srcOrd="1" destOrd="0" presId="urn:microsoft.com/office/officeart/2005/8/layout/list1"/>
    <dgm:cxn modelId="{67A73CDD-8CBD-4278-9669-3352A159FB1A}" type="presOf" srcId="{3C1CC109-597D-45B7-8475-FF7BE75C92E6}" destId="{1EA57CF4-0E3A-4FF4-A568-22AF74A52111}" srcOrd="1" destOrd="0" presId="urn:microsoft.com/office/officeart/2005/8/layout/list1"/>
    <dgm:cxn modelId="{B9231900-8573-4025-8973-1829398C7DD0}" type="presOf" srcId="{4FF2B35D-FBCB-4476-91EF-E5A0EA98DF15}" destId="{75E22DAF-8412-480E-A22A-11C20666DF2E}" srcOrd="0" destOrd="0" presId="urn:microsoft.com/office/officeart/2005/8/layout/list1"/>
    <dgm:cxn modelId="{0BB91512-A91E-4328-9581-B61B59FC3873}" type="presOf" srcId="{FDDC9C2F-6109-4373-B4C2-213438B4A658}" destId="{F1FD3F89-E2EA-44E8-979C-DC720400768A}" srcOrd="1" destOrd="0" presId="urn:microsoft.com/office/officeart/2005/8/layout/list1"/>
    <dgm:cxn modelId="{A5BEA285-D55C-4742-8A43-9C66977DB512}" type="presOf" srcId="{F591D25F-D57C-4AC9-B7F9-DAD7E4E9DAF2}" destId="{5CD4CDA8-C147-4C2B-97AB-77D1D2831242}" srcOrd="1" destOrd="0" presId="urn:microsoft.com/office/officeart/2005/8/layout/list1"/>
    <dgm:cxn modelId="{B3CE6E1A-59DC-4A37-958A-FCE1DE7DD317}" type="presOf" srcId="{BADB213E-B941-4B4B-A110-C5AAAA4711D3}" destId="{78867EBE-DE49-4009-BFA2-410E6143801B}" srcOrd="0" destOrd="0" presId="urn:microsoft.com/office/officeart/2005/8/layout/list1"/>
    <dgm:cxn modelId="{21C589C0-442D-45C6-AE98-309D788D07C6}" srcId="{2DE9C435-5736-4E56-8547-A58F5400414F}" destId="{9F7F3154-2196-4970-BD40-8F5D1307ADEB}" srcOrd="3" destOrd="0" parTransId="{AD1F49CD-0433-4200-B30D-B201314C524F}" sibTransId="{2D0B7CFC-506B-4428-A6BC-C8D74B78DE6E}"/>
    <dgm:cxn modelId="{394FBFA6-811E-4BA4-8678-0A5311E337C6}" type="presParOf" srcId="{6F13811A-8B41-49FB-9BC0-A8D046454170}" destId="{8C2D986E-E926-4491-8F8E-F1A7E62BDDA5}" srcOrd="0" destOrd="0" presId="urn:microsoft.com/office/officeart/2005/8/layout/list1"/>
    <dgm:cxn modelId="{68479907-FE43-40CE-A4ED-76AB0F9DFD78}" type="presParOf" srcId="{8C2D986E-E926-4491-8F8E-F1A7E62BDDA5}" destId="{9821CCE8-E677-4E04-81C3-0E018C562BE0}" srcOrd="0" destOrd="0" presId="urn:microsoft.com/office/officeart/2005/8/layout/list1"/>
    <dgm:cxn modelId="{0846CE80-37DC-457D-BCBF-8E855660381E}" type="presParOf" srcId="{8C2D986E-E926-4491-8F8E-F1A7E62BDDA5}" destId="{3326B13A-1B90-4756-BD50-C4F7D2433993}" srcOrd="1" destOrd="0" presId="urn:microsoft.com/office/officeart/2005/8/layout/list1"/>
    <dgm:cxn modelId="{5E98EE9C-BD47-4A2B-8B7A-04D5746DF9B5}" type="presParOf" srcId="{6F13811A-8B41-49FB-9BC0-A8D046454170}" destId="{DD19E5D2-3C2B-4413-9E19-14C13BF1E0DF}" srcOrd="1" destOrd="0" presId="urn:microsoft.com/office/officeart/2005/8/layout/list1"/>
    <dgm:cxn modelId="{441664B4-6AE5-4C88-AD71-176759CB0A9C}" type="presParOf" srcId="{6F13811A-8B41-49FB-9BC0-A8D046454170}" destId="{8C463872-F4B2-45A6-B6BB-2C8E859B72B8}" srcOrd="2" destOrd="0" presId="urn:microsoft.com/office/officeart/2005/8/layout/list1"/>
    <dgm:cxn modelId="{4F1D6567-0F94-4EC9-BF7D-B0804FE4111A}" type="presParOf" srcId="{6F13811A-8B41-49FB-9BC0-A8D046454170}" destId="{17A18FA0-9DB0-436E-9AB5-4727A31763DE}" srcOrd="3" destOrd="0" presId="urn:microsoft.com/office/officeart/2005/8/layout/list1"/>
    <dgm:cxn modelId="{146E9136-FF4A-4446-9E56-65ABE48743A7}" type="presParOf" srcId="{6F13811A-8B41-49FB-9BC0-A8D046454170}" destId="{DB614921-4C42-4278-AB22-DDD506A6175D}" srcOrd="4" destOrd="0" presId="urn:microsoft.com/office/officeart/2005/8/layout/list1"/>
    <dgm:cxn modelId="{3FB031EE-CBF2-48A6-8428-B53F31B50A59}" type="presParOf" srcId="{DB614921-4C42-4278-AB22-DDD506A6175D}" destId="{78867EBE-DE49-4009-BFA2-410E6143801B}" srcOrd="0" destOrd="0" presId="urn:microsoft.com/office/officeart/2005/8/layout/list1"/>
    <dgm:cxn modelId="{F609E6FB-4C86-415B-94D2-EB857C1CBA76}" type="presParOf" srcId="{DB614921-4C42-4278-AB22-DDD506A6175D}" destId="{21708E08-66CD-4191-A4EF-3E6B32960E25}" srcOrd="1" destOrd="0" presId="urn:microsoft.com/office/officeart/2005/8/layout/list1"/>
    <dgm:cxn modelId="{D4D253E7-10A5-4F18-9A8F-BC2C5E94E5D5}" type="presParOf" srcId="{6F13811A-8B41-49FB-9BC0-A8D046454170}" destId="{807231DC-05DB-410D-9796-5748027E1F92}" srcOrd="5" destOrd="0" presId="urn:microsoft.com/office/officeart/2005/8/layout/list1"/>
    <dgm:cxn modelId="{876AB35E-7697-48BC-B8CC-2542711F879B}" type="presParOf" srcId="{6F13811A-8B41-49FB-9BC0-A8D046454170}" destId="{C1B025FF-E66E-4277-A63D-8574D6B6BC49}" srcOrd="6" destOrd="0" presId="urn:microsoft.com/office/officeart/2005/8/layout/list1"/>
    <dgm:cxn modelId="{35826160-7961-4101-9C36-0E54D4B56748}" type="presParOf" srcId="{6F13811A-8B41-49FB-9BC0-A8D046454170}" destId="{EAECA03D-A685-4A1F-AE58-135349D3CA33}" srcOrd="7" destOrd="0" presId="urn:microsoft.com/office/officeart/2005/8/layout/list1"/>
    <dgm:cxn modelId="{B45F2DFC-A93C-4086-A374-AAF422B1BE4A}" type="presParOf" srcId="{6F13811A-8B41-49FB-9BC0-A8D046454170}" destId="{73BE0CAE-D549-437B-A80D-FEBACF58A500}" srcOrd="8" destOrd="0" presId="urn:microsoft.com/office/officeart/2005/8/layout/list1"/>
    <dgm:cxn modelId="{E69F6920-84B9-464F-A125-122057C50829}" type="presParOf" srcId="{73BE0CAE-D549-437B-A80D-FEBACF58A500}" destId="{0966E3A3-2E66-4F9C-B742-FCFA56830B36}" srcOrd="0" destOrd="0" presId="urn:microsoft.com/office/officeart/2005/8/layout/list1"/>
    <dgm:cxn modelId="{7A0ED373-7D8C-4CE8-9F1B-881BB8558577}" type="presParOf" srcId="{73BE0CAE-D549-437B-A80D-FEBACF58A500}" destId="{F1FD3F89-E2EA-44E8-979C-DC720400768A}" srcOrd="1" destOrd="0" presId="urn:microsoft.com/office/officeart/2005/8/layout/list1"/>
    <dgm:cxn modelId="{E2D86E9A-9D0F-4EF0-A12E-782C8BCEA303}" type="presParOf" srcId="{6F13811A-8B41-49FB-9BC0-A8D046454170}" destId="{26B8522B-D951-496C-8CEA-74CE1A025121}" srcOrd="9" destOrd="0" presId="urn:microsoft.com/office/officeart/2005/8/layout/list1"/>
    <dgm:cxn modelId="{45888A0C-17D0-46D5-A701-E49B87F7FA0B}" type="presParOf" srcId="{6F13811A-8B41-49FB-9BC0-A8D046454170}" destId="{5703BA46-1F25-4D74-882D-BDD939EAB859}" srcOrd="10" destOrd="0" presId="urn:microsoft.com/office/officeart/2005/8/layout/list1"/>
    <dgm:cxn modelId="{A23044E0-D0B8-4CA4-A2D4-6227B79B89A6}" type="presParOf" srcId="{6F13811A-8B41-49FB-9BC0-A8D046454170}" destId="{201FDF08-E84B-40BF-8CDA-BB439BE95837}" srcOrd="11" destOrd="0" presId="urn:microsoft.com/office/officeart/2005/8/layout/list1"/>
    <dgm:cxn modelId="{617A486A-761B-4BD2-B411-3C0CA6415250}" type="presParOf" srcId="{6F13811A-8B41-49FB-9BC0-A8D046454170}" destId="{8493005A-6F6E-4A77-A693-C3A99A720167}" srcOrd="12" destOrd="0" presId="urn:microsoft.com/office/officeart/2005/8/layout/list1"/>
    <dgm:cxn modelId="{3BEBE548-D5B1-4080-935D-3069C5234A95}" type="presParOf" srcId="{8493005A-6F6E-4A77-A693-C3A99A720167}" destId="{5C29AF05-A080-4C6E-8611-E40871AC9BA5}" srcOrd="0" destOrd="0" presId="urn:microsoft.com/office/officeart/2005/8/layout/list1"/>
    <dgm:cxn modelId="{A614DB03-EC54-4E19-B7C8-6D639E445749}" type="presParOf" srcId="{8493005A-6F6E-4A77-A693-C3A99A720167}" destId="{1DFB1FE6-7A0E-4B6E-8F07-29DF123B7F49}" srcOrd="1" destOrd="0" presId="urn:microsoft.com/office/officeart/2005/8/layout/list1"/>
    <dgm:cxn modelId="{4F656B0B-6925-4321-A317-070F907E9F43}" type="presParOf" srcId="{6F13811A-8B41-49FB-9BC0-A8D046454170}" destId="{D992732A-D653-4FB7-8240-8ABBD79099ED}" srcOrd="13" destOrd="0" presId="urn:microsoft.com/office/officeart/2005/8/layout/list1"/>
    <dgm:cxn modelId="{472153D8-60D4-47B6-9634-487A882A1948}" type="presParOf" srcId="{6F13811A-8B41-49FB-9BC0-A8D046454170}" destId="{138FEA29-6B75-442B-A60B-979B55D1A087}" srcOrd="14" destOrd="0" presId="urn:microsoft.com/office/officeart/2005/8/layout/list1"/>
    <dgm:cxn modelId="{BA2AF81E-4D92-4626-A2E8-BEC3B7672E7A}" type="presParOf" srcId="{6F13811A-8B41-49FB-9BC0-A8D046454170}" destId="{2016BD76-724D-467E-AE13-B5C8EC4B9E32}" srcOrd="15" destOrd="0" presId="urn:microsoft.com/office/officeart/2005/8/layout/list1"/>
    <dgm:cxn modelId="{16FDD08B-3B71-44FB-8B4C-A8892F0216D9}" type="presParOf" srcId="{6F13811A-8B41-49FB-9BC0-A8D046454170}" destId="{65FABEF6-CED5-4FCE-832B-35E14C057FAA}" srcOrd="16" destOrd="0" presId="urn:microsoft.com/office/officeart/2005/8/layout/list1"/>
    <dgm:cxn modelId="{8A6DACDF-68A1-489E-AEC9-500EB9B62745}" type="presParOf" srcId="{65FABEF6-CED5-4FCE-832B-35E14C057FAA}" destId="{75E22DAF-8412-480E-A22A-11C20666DF2E}" srcOrd="0" destOrd="0" presId="urn:microsoft.com/office/officeart/2005/8/layout/list1"/>
    <dgm:cxn modelId="{F60D8A92-EF9D-4A85-8325-54D7D35CB3E5}" type="presParOf" srcId="{65FABEF6-CED5-4FCE-832B-35E14C057FAA}" destId="{601B73AE-0C8E-4A60-B3CC-BC4B89DB1F80}" srcOrd="1" destOrd="0" presId="urn:microsoft.com/office/officeart/2005/8/layout/list1"/>
    <dgm:cxn modelId="{9AB7F413-B16C-4021-BD4C-8148125B2847}" type="presParOf" srcId="{6F13811A-8B41-49FB-9BC0-A8D046454170}" destId="{810EF1AC-1292-4027-B579-9AC448CC0F03}" srcOrd="17" destOrd="0" presId="urn:microsoft.com/office/officeart/2005/8/layout/list1"/>
    <dgm:cxn modelId="{A0520FE9-1BE4-4A55-9D38-9AD7ABB2F41D}" type="presParOf" srcId="{6F13811A-8B41-49FB-9BC0-A8D046454170}" destId="{B571162C-DB1A-4A3C-A6EC-484812DD2749}" srcOrd="18" destOrd="0" presId="urn:microsoft.com/office/officeart/2005/8/layout/list1"/>
    <dgm:cxn modelId="{CAAF89BC-7F7E-4C76-9960-591F32A487B1}" type="presParOf" srcId="{6F13811A-8B41-49FB-9BC0-A8D046454170}" destId="{5B597B6A-1B11-4B43-82BA-16BA8871CA3F}" srcOrd="19" destOrd="0" presId="urn:microsoft.com/office/officeart/2005/8/layout/list1"/>
    <dgm:cxn modelId="{B51BB20A-5F0F-4A7C-ABF5-FDFD4E046983}" type="presParOf" srcId="{6F13811A-8B41-49FB-9BC0-A8D046454170}" destId="{C50CE9DA-EFA7-46FF-B36F-DD5A256119B0}" srcOrd="20" destOrd="0" presId="urn:microsoft.com/office/officeart/2005/8/layout/list1"/>
    <dgm:cxn modelId="{9C99AC00-0445-46F1-A56F-82E69F2A1922}" type="presParOf" srcId="{C50CE9DA-EFA7-46FF-B36F-DD5A256119B0}" destId="{8D1E8BD6-6533-4234-B05D-9BFCB837910F}" srcOrd="0" destOrd="0" presId="urn:microsoft.com/office/officeart/2005/8/layout/list1"/>
    <dgm:cxn modelId="{41E922CB-1D72-40FC-B78C-FCCC1D7EFC85}" type="presParOf" srcId="{C50CE9DA-EFA7-46FF-B36F-DD5A256119B0}" destId="{1EA57CF4-0E3A-4FF4-A568-22AF74A52111}" srcOrd="1" destOrd="0" presId="urn:microsoft.com/office/officeart/2005/8/layout/list1"/>
    <dgm:cxn modelId="{7FE5BD0B-E1D2-4E1A-BCCC-0C5B6CC6F5F6}" type="presParOf" srcId="{6F13811A-8B41-49FB-9BC0-A8D046454170}" destId="{D18FD7FC-7A58-4D7E-A98D-CB3ED96FCE9F}" srcOrd="21" destOrd="0" presId="urn:microsoft.com/office/officeart/2005/8/layout/list1"/>
    <dgm:cxn modelId="{D1DA444A-60E0-4EBA-99AB-9B10A8EAE789}" type="presParOf" srcId="{6F13811A-8B41-49FB-9BC0-A8D046454170}" destId="{9A69672A-09DA-4EE7-AF34-07ADC470403D}" srcOrd="22" destOrd="0" presId="urn:microsoft.com/office/officeart/2005/8/layout/list1"/>
    <dgm:cxn modelId="{BD622133-A5F0-4293-ABC3-A4AF9E81A0AC}" type="presParOf" srcId="{6F13811A-8B41-49FB-9BC0-A8D046454170}" destId="{B87DDBAB-177D-4945-8FDA-CB9F0F14A8C7}" srcOrd="23" destOrd="0" presId="urn:microsoft.com/office/officeart/2005/8/layout/list1"/>
    <dgm:cxn modelId="{0126DE0C-8551-4719-807D-0102FEE0C5C8}" type="presParOf" srcId="{6F13811A-8B41-49FB-9BC0-A8D046454170}" destId="{C9FD3828-409A-40CA-8FCA-91AC128381BB}" srcOrd="24" destOrd="0" presId="urn:microsoft.com/office/officeart/2005/8/layout/list1"/>
    <dgm:cxn modelId="{1B20132C-023E-4B13-8683-9FC2AB80C140}" type="presParOf" srcId="{C9FD3828-409A-40CA-8FCA-91AC128381BB}" destId="{E04B0C84-D944-43D7-B8AE-CB50037E70FF}" srcOrd="0" destOrd="0" presId="urn:microsoft.com/office/officeart/2005/8/layout/list1"/>
    <dgm:cxn modelId="{B10A9798-DF2C-4818-A132-8EA872E83029}" type="presParOf" srcId="{C9FD3828-409A-40CA-8FCA-91AC128381BB}" destId="{5CD4CDA8-C147-4C2B-97AB-77D1D2831242}" srcOrd="1" destOrd="0" presId="urn:microsoft.com/office/officeart/2005/8/layout/list1"/>
    <dgm:cxn modelId="{41A277D1-4448-4F93-8231-9533CA2F585E}" type="presParOf" srcId="{6F13811A-8B41-49FB-9BC0-A8D046454170}" destId="{5719CFC2-AFBB-4369-9368-5B8AC88EA3C8}" srcOrd="25" destOrd="0" presId="urn:microsoft.com/office/officeart/2005/8/layout/list1"/>
    <dgm:cxn modelId="{66C86A68-F95F-411B-99D5-A31B6954D0F6}" type="presParOf" srcId="{6F13811A-8B41-49FB-9BC0-A8D046454170}" destId="{410C2C58-EC7F-45A7-8A85-8309A8E26D96}"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AFAF2-0EAE-44F4-9484-C1EFB4D7D69B}"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3B69F0D9-3099-435C-813B-3A7241E55458}">
      <dgm:prSet phldrT="[Text]" custT="1"/>
      <dgm:spPr>
        <a:xfrm>
          <a:off x="1142071" y="1797940"/>
          <a:ext cx="1780651" cy="1513783"/>
        </a:xfrm>
        <a:prstGeom prst="hexagon">
          <a:avLst>
            <a:gd name="adj" fmla="val 28570"/>
            <a:gd name="vf" fmla="val 115470"/>
          </a:avLst>
        </a:prstGeom>
        <a:solidFill>
          <a:schemeClr val="bg1"/>
        </a:solidFill>
        <a:ln w="26425" cap="flat" cmpd="sng" algn="ctr">
          <a:solidFill>
            <a:schemeClr val="tx1"/>
          </a:solidFill>
          <a:prstDash val="solid"/>
        </a:ln>
        <a:effectLst/>
      </dgm:spPr>
      <dgm:t>
        <a:bodyPr/>
        <a:lstStyle/>
        <a:p>
          <a:r>
            <a:rPr lang="en-US" sz="1600" b="1" dirty="0" smtClean="0">
              <a:solidFill>
                <a:schemeClr val="tx1"/>
              </a:solidFill>
              <a:latin typeface="Arial"/>
              <a:ea typeface="+mn-ea"/>
              <a:cs typeface="+mn-cs"/>
            </a:rPr>
            <a:t>Nationwide</a:t>
          </a:r>
          <a:endParaRPr lang="en-US" sz="1600" b="1" dirty="0">
            <a:solidFill>
              <a:schemeClr val="tx1"/>
            </a:solidFill>
            <a:latin typeface="Arial"/>
            <a:ea typeface="+mn-ea"/>
            <a:cs typeface="+mn-cs"/>
          </a:endParaRPr>
        </a:p>
      </dgm:t>
    </dgm:pt>
    <dgm:pt modelId="{C169EE4F-EE01-4F82-8BBE-BC7F786A1FC9}" type="parTrans" cxnId="{460F1700-F8D4-45BE-B394-DA1DC304C671}">
      <dgm:prSet/>
      <dgm:spPr/>
      <dgm:t>
        <a:bodyPr/>
        <a:lstStyle/>
        <a:p>
          <a:endParaRPr lang="en-US"/>
        </a:p>
      </dgm:t>
    </dgm:pt>
    <dgm:pt modelId="{22CA47A4-14B8-43FC-B652-ADB8A3DC6983}" type="sibTrans" cxnId="{460F1700-F8D4-45BE-B394-DA1DC304C671}">
      <dgm:prSet/>
      <dgm:spPr/>
      <dgm:t>
        <a:bodyPr/>
        <a:lstStyle/>
        <a:p>
          <a:endParaRPr lang="en-US"/>
        </a:p>
      </dgm:t>
    </dgm:pt>
    <dgm:pt modelId="{B8E00A92-EAAE-4C1E-9602-76970D350567}">
      <dgm:prSet phldrT="[Text]" custT="1"/>
      <dgm:spPr>
        <a:xfrm>
          <a:off x="1175393" y="334301"/>
          <a:ext cx="1720520" cy="1414348"/>
        </a:xfrm>
        <a:prstGeom prst="hexagon">
          <a:avLst>
            <a:gd name="adj" fmla="val 28570"/>
            <a:gd name="vf" fmla="val 115470"/>
          </a:avLst>
        </a:prstGeom>
        <a:solidFill>
          <a:schemeClr val="accent4"/>
        </a:solidFill>
        <a:ln w="26425" cap="flat" cmpd="sng" algn="ctr">
          <a:noFill/>
          <a:prstDash val="solid"/>
        </a:ln>
        <a:effectLst/>
      </dgm:spPr>
      <dgm:t>
        <a:bodyPr/>
        <a:lstStyle/>
        <a:p>
          <a:r>
            <a:rPr lang="en-US" sz="1600" b="1" dirty="0" smtClean="0">
              <a:solidFill>
                <a:schemeClr val="tx1"/>
              </a:solidFill>
              <a:latin typeface="Arial"/>
              <a:ea typeface="+mn-ea"/>
              <a:cs typeface="+mn-cs"/>
            </a:rPr>
            <a:t>Free</a:t>
          </a:r>
          <a:endParaRPr lang="en-US" sz="1600" b="1" dirty="0">
            <a:solidFill>
              <a:schemeClr val="tx1"/>
            </a:solidFill>
            <a:latin typeface="Arial"/>
            <a:ea typeface="+mn-ea"/>
            <a:cs typeface="+mn-cs"/>
          </a:endParaRPr>
        </a:p>
      </dgm:t>
    </dgm:pt>
    <dgm:pt modelId="{9BB622D1-E568-45DA-8949-621C05AB923F}" type="parTrans" cxnId="{5428A3ED-A456-47A4-8279-6E52A30379B1}">
      <dgm:prSet/>
      <dgm:spPr/>
      <dgm:t>
        <a:bodyPr/>
        <a:lstStyle/>
        <a:p>
          <a:endParaRPr lang="en-US"/>
        </a:p>
      </dgm:t>
    </dgm:pt>
    <dgm:pt modelId="{228A24B3-8F30-464B-92B7-D73647787200}" type="sibTrans" cxnId="{5428A3ED-A456-47A4-8279-6E52A30379B1}">
      <dgm:prSet/>
      <dgm:spPr/>
      <dgm:t>
        <a:bodyPr/>
        <a:lstStyle/>
        <a:p>
          <a:endParaRPr lang="en-US"/>
        </a:p>
      </dgm:t>
    </dgm:pt>
    <dgm:pt modelId="{DB7A3811-01CB-4772-B39C-CFC7068FEB11}">
      <dgm:prSet phldrT="[Text]" custT="1"/>
      <dgm:spPr>
        <a:xfrm>
          <a:off x="2516157" y="1071879"/>
          <a:ext cx="1669424" cy="1465351"/>
        </a:xfrm>
        <a:prstGeom prst="hexagon">
          <a:avLst>
            <a:gd name="adj" fmla="val 28570"/>
            <a:gd name="vf" fmla="val 115470"/>
          </a:avLst>
        </a:prstGeom>
        <a:solidFill>
          <a:srgbClr val="FF6700">
            <a:hueOff val="0"/>
            <a:satOff val="0"/>
            <a:lumOff val="0"/>
            <a:alphaOff val="0"/>
          </a:srgbClr>
        </a:solidFill>
        <a:ln w="26425" cap="flat" cmpd="sng" algn="ctr">
          <a:noFill/>
          <a:prstDash val="solid"/>
        </a:ln>
        <a:effectLst/>
      </dgm:spPr>
      <dgm:t>
        <a:bodyPr/>
        <a:lstStyle/>
        <a:p>
          <a:endParaRPr lang="en-US" sz="1400" dirty="0">
            <a:solidFill>
              <a:sysClr val="window" lastClr="FFFFFF"/>
            </a:solidFill>
            <a:latin typeface="Arial"/>
            <a:ea typeface="+mn-ea"/>
            <a:cs typeface="+mn-cs"/>
          </a:endParaRPr>
        </a:p>
      </dgm:t>
    </dgm:pt>
    <dgm:pt modelId="{D87E7AB9-F95A-4C4B-99EF-806B7404EDD9}" type="parTrans" cxnId="{0C871FD0-76A8-49C9-A2F7-26C5A0886D3E}">
      <dgm:prSet/>
      <dgm:spPr/>
      <dgm:t>
        <a:bodyPr/>
        <a:lstStyle/>
        <a:p>
          <a:endParaRPr lang="en-US"/>
        </a:p>
      </dgm:t>
    </dgm:pt>
    <dgm:pt modelId="{BC8A56EF-368C-451A-8881-08DC1BC8AE51}" type="sibTrans" cxnId="{0C871FD0-76A8-49C9-A2F7-26C5A0886D3E}">
      <dgm:prSet/>
      <dgm:spPr/>
      <dgm:t>
        <a:bodyPr/>
        <a:lstStyle/>
        <a:p>
          <a:endParaRPr lang="en-US"/>
        </a:p>
      </dgm:t>
    </dgm:pt>
    <dgm:pt modelId="{477FA8BA-7166-4E49-A037-BD767F050087}">
      <dgm:prSet phldrT="[Text]" custT="1"/>
      <dgm:spPr>
        <a:xfrm>
          <a:off x="2518925" y="2626105"/>
          <a:ext cx="1663888" cy="1357154"/>
        </a:xfrm>
        <a:prstGeom prst="hexagon">
          <a:avLst>
            <a:gd name="adj" fmla="val 28570"/>
            <a:gd name="vf" fmla="val 115470"/>
          </a:avLst>
        </a:prstGeom>
        <a:solidFill>
          <a:schemeClr val="tx2"/>
        </a:solidFill>
        <a:ln w="26425" cap="flat" cmpd="sng" algn="ctr">
          <a:noFill/>
          <a:prstDash val="solid"/>
        </a:ln>
        <a:effectLst/>
      </dgm:spPr>
      <dgm:t>
        <a:bodyPr/>
        <a:lstStyle/>
        <a:p>
          <a:r>
            <a:rPr lang="en-US" sz="1600" b="1" dirty="0" smtClean="0">
              <a:solidFill>
                <a:schemeClr val="tx1"/>
              </a:solidFill>
              <a:latin typeface="Arial"/>
              <a:ea typeface="+mn-ea"/>
              <a:cs typeface="+mn-cs"/>
            </a:rPr>
            <a:t>Always Open</a:t>
          </a:r>
          <a:endParaRPr lang="en-US" sz="1600" b="1" dirty="0">
            <a:solidFill>
              <a:schemeClr val="tx1"/>
            </a:solidFill>
            <a:latin typeface="Arial"/>
            <a:ea typeface="+mn-ea"/>
            <a:cs typeface="+mn-cs"/>
          </a:endParaRPr>
        </a:p>
      </dgm:t>
    </dgm:pt>
    <dgm:pt modelId="{EDEE568D-C338-445E-9729-D6687EA3A5E1}" type="parTrans" cxnId="{4C369772-64AA-4253-930E-096AAD3CB101}">
      <dgm:prSet/>
      <dgm:spPr/>
      <dgm:t>
        <a:bodyPr/>
        <a:lstStyle/>
        <a:p>
          <a:endParaRPr lang="en-US"/>
        </a:p>
      </dgm:t>
    </dgm:pt>
    <dgm:pt modelId="{ECDF38AF-1CD5-4EE5-964D-4BFE1123D4C2}" type="sibTrans" cxnId="{4C369772-64AA-4253-930E-096AAD3CB101}">
      <dgm:prSet/>
      <dgm:spPr/>
      <dgm:t>
        <a:bodyPr/>
        <a:lstStyle/>
        <a:p>
          <a:endParaRPr lang="en-US"/>
        </a:p>
      </dgm:t>
    </dgm:pt>
    <dgm:pt modelId="{A488DDA1-DC26-4CB0-BA54-A337A5719A2A}">
      <dgm:prSet phldrT="[Text]"/>
      <dgm:spPr>
        <a:xfrm>
          <a:off x="1251241" y="3358148"/>
          <a:ext cx="1568823" cy="1354164"/>
        </a:xfrm>
        <a:prstGeom prst="hexagon">
          <a:avLst>
            <a:gd name="adj" fmla="val 28570"/>
            <a:gd name="vf" fmla="val 115470"/>
          </a:avLst>
        </a:prstGeom>
        <a:solidFill>
          <a:srgbClr val="33CC33"/>
        </a:solidFill>
        <a:ln w="26425" cap="flat" cmpd="sng" algn="ctr">
          <a:noFill/>
          <a:prstDash val="solid"/>
        </a:ln>
        <a:effectLst/>
      </dgm:spPr>
      <dgm:t>
        <a:bodyPr/>
        <a:lstStyle/>
        <a:p>
          <a:r>
            <a:rPr lang="en-US" b="1" dirty="0" smtClean="0">
              <a:solidFill>
                <a:schemeClr val="tx1"/>
              </a:solidFill>
              <a:latin typeface="Arial"/>
              <a:ea typeface="+mn-ea"/>
              <a:cs typeface="+mn-cs"/>
            </a:rPr>
            <a:t>For Everyone</a:t>
          </a:r>
          <a:endParaRPr lang="en-US" b="1" dirty="0">
            <a:solidFill>
              <a:schemeClr val="tx1"/>
            </a:solidFill>
            <a:latin typeface="Arial"/>
            <a:ea typeface="+mn-ea"/>
            <a:cs typeface="+mn-cs"/>
          </a:endParaRPr>
        </a:p>
      </dgm:t>
    </dgm:pt>
    <dgm:pt modelId="{542C4D47-9550-4A7F-9AA8-F5A700184C44}" type="parTrans" cxnId="{ECCD259C-2D3E-4DA1-8EC2-36F572FB49D5}">
      <dgm:prSet/>
      <dgm:spPr/>
      <dgm:t>
        <a:bodyPr/>
        <a:lstStyle/>
        <a:p>
          <a:endParaRPr lang="en-US"/>
        </a:p>
      </dgm:t>
    </dgm:pt>
    <dgm:pt modelId="{FACDA573-7D14-4EC4-9666-B4A38600A7D3}" type="sibTrans" cxnId="{ECCD259C-2D3E-4DA1-8EC2-36F572FB49D5}">
      <dgm:prSet/>
      <dgm:spPr/>
      <dgm:t>
        <a:bodyPr/>
        <a:lstStyle/>
        <a:p>
          <a:endParaRPr lang="en-US"/>
        </a:p>
      </dgm:t>
    </dgm:pt>
    <dgm:pt modelId="{88ADB7CB-0257-4FC4-A0B7-44FDEC3674F8}">
      <dgm:prSet phldrT="[Text]" custT="1"/>
      <dgm:spPr>
        <a:xfrm>
          <a:off x="-114966" y="2581613"/>
          <a:ext cx="1658596" cy="1447845"/>
        </a:xfrm>
        <a:prstGeom prst="hexagon">
          <a:avLst>
            <a:gd name="adj" fmla="val 28570"/>
            <a:gd name="vf" fmla="val 115470"/>
          </a:avLst>
        </a:prstGeom>
        <a:solidFill>
          <a:schemeClr val="accent3"/>
        </a:solidFill>
        <a:ln w="26425" cap="flat" cmpd="sng" algn="ctr">
          <a:noFill/>
          <a:prstDash val="solid"/>
        </a:ln>
        <a:effectLst/>
      </dgm:spPr>
      <dgm:t>
        <a:bodyPr/>
        <a:lstStyle/>
        <a:p>
          <a:r>
            <a:rPr lang="en-US" sz="1600" b="1" dirty="0" smtClean="0">
              <a:solidFill>
                <a:schemeClr val="tx1"/>
              </a:solidFill>
              <a:latin typeface="Arial"/>
              <a:ea typeface="+mn-ea"/>
              <a:cs typeface="+mn-cs"/>
            </a:rPr>
            <a:t>Accessible</a:t>
          </a:r>
          <a:endParaRPr lang="en-US" sz="2000" b="1" dirty="0">
            <a:solidFill>
              <a:schemeClr val="tx1"/>
            </a:solidFill>
            <a:latin typeface="Arial"/>
            <a:ea typeface="+mn-ea"/>
            <a:cs typeface="+mn-cs"/>
          </a:endParaRPr>
        </a:p>
      </dgm:t>
    </dgm:pt>
    <dgm:pt modelId="{755DF3B8-3DE6-4553-BB63-3614493F67DB}" type="parTrans" cxnId="{1F85CA85-0244-43C4-A997-41B709B8286F}">
      <dgm:prSet/>
      <dgm:spPr/>
      <dgm:t>
        <a:bodyPr/>
        <a:lstStyle/>
        <a:p>
          <a:endParaRPr lang="en-US"/>
        </a:p>
      </dgm:t>
    </dgm:pt>
    <dgm:pt modelId="{81D452BB-77C8-40D1-8800-05326F8230C6}" type="sibTrans" cxnId="{1F85CA85-0244-43C4-A997-41B709B8286F}">
      <dgm:prSet/>
      <dgm:spPr/>
      <dgm:t>
        <a:bodyPr/>
        <a:lstStyle/>
        <a:p>
          <a:endParaRPr lang="en-US"/>
        </a:p>
      </dgm:t>
    </dgm:pt>
    <dgm:pt modelId="{E6B58D85-4CC1-482C-98A4-E4A7DB4A308F}">
      <dgm:prSet phldrT="[Text]" custT="1"/>
      <dgm:spPr>
        <a:xfrm>
          <a:off x="-87267" y="1099836"/>
          <a:ext cx="1603198" cy="1406023"/>
        </a:xfrm>
        <a:prstGeom prst="hexagon">
          <a:avLst>
            <a:gd name="adj" fmla="val 28570"/>
            <a:gd name="vf" fmla="val 115470"/>
          </a:avLst>
        </a:prstGeom>
        <a:solidFill>
          <a:schemeClr val="accent1"/>
        </a:solidFill>
        <a:ln w="26425" cap="flat" cmpd="sng" algn="ctr">
          <a:solidFill>
            <a:sysClr val="window" lastClr="FFFFFF">
              <a:hueOff val="0"/>
              <a:satOff val="0"/>
              <a:lumOff val="0"/>
              <a:alphaOff val="0"/>
            </a:sysClr>
          </a:solidFill>
          <a:prstDash val="solid"/>
        </a:ln>
        <a:effectLst/>
      </dgm:spPr>
      <dgm:t>
        <a:bodyPr/>
        <a:lstStyle/>
        <a:p>
          <a:r>
            <a:rPr lang="en-US" sz="1600" b="1" dirty="0" smtClean="0">
              <a:solidFill>
                <a:schemeClr val="tx1"/>
              </a:solidFill>
              <a:latin typeface="Arial"/>
              <a:ea typeface="+mn-ea"/>
              <a:cs typeface="+mn-cs"/>
            </a:rPr>
            <a:t>Expert</a:t>
          </a:r>
          <a:endParaRPr lang="en-US" sz="1600" b="1" dirty="0">
            <a:solidFill>
              <a:schemeClr val="tx1"/>
            </a:solidFill>
            <a:latin typeface="Arial"/>
            <a:ea typeface="+mn-ea"/>
            <a:cs typeface="+mn-cs"/>
          </a:endParaRPr>
        </a:p>
      </dgm:t>
    </dgm:pt>
    <dgm:pt modelId="{AAF3AE92-3F25-4A8E-8A67-6E6ADD2C5412}" type="parTrans" cxnId="{73014AF8-253C-463B-BA00-6D48B7CF1040}">
      <dgm:prSet/>
      <dgm:spPr/>
      <dgm:t>
        <a:bodyPr/>
        <a:lstStyle/>
        <a:p>
          <a:endParaRPr lang="en-US"/>
        </a:p>
      </dgm:t>
    </dgm:pt>
    <dgm:pt modelId="{3B9DCA50-FC84-4D85-A474-2D0CFCF783CE}" type="sibTrans" cxnId="{73014AF8-253C-463B-BA00-6D48B7CF1040}">
      <dgm:prSet/>
      <dgm:spPr/>
      <dgm:t>
        <a:bodyPr/>
        <a:lstStyle/>
        <a:p>
          <a:endParaRPr lang="en-US"/>
        </a:p>
      </dgm:t>
    </dgm:pt>
    <dgm:pt modelId="{8A4F2DD0-F1BD-463A-BC05-169F05431D66}" type="pres">
      <dgm:prSet presAssocID="{D8AAFAF2-0EAE-44F4-9484-C1EFB4D7D69B}" presName="Name0" presStyleCnt="0">
        <dgm:presLayoutVars>
          <dgm:chMax val="1"/>
          <dgm:chPref val="1"/>
          <dgm:dir/>
          <dgm:animOne val="branch"/>
          <dgm:animLvl val="lvl"/>
        </dgm:presLayoutVars>
      </dgm:prSet>
      <dgm:spPr/>
      <dgm:t>
        <a:bodyPr/>
        <a:lstStyle/>
        <a:p>
          <a:endParaRPr lang="en-US"/>
        </a:p>
      </dgm:t>
    </dgm:pt>
    <dgm:pt modelId="{CA7C4C72-C799-4984-8AD3-885167DE25D5}" type="pres">
      <dgm:prSet presAssocID="{3B69F0D9-3099-435C-813B-3A7241E55458}" presName="Parent" presStyleLbl="node0" presStyleIdx="0" presStyleCnt="1" custScaleX="101754">
        <dgm:presLayoutVars>
          <dgm:chMax val="6"/>
          <dgm:chPref val="6"/>
        </dgm:presLayoutVars>
      </dgm:prSet>
      <dgm:spPr/>
      <dgm:t>
        <a:bodyPr/>
        <a:lstStyle/>
        <a:p>
          <a:endParaRPr lang="en-US"/>
        </a:p>
      </dgm:t>
    </dgm:pt>
    <dgm:pt modelId="{2ABC8264-37BD-4075-ADA8-68B93F4DF4BB}" type="pres">
      <dgm:prSet presAssocID="{B8E00A92-EAAE-4C1E-9602-76970D350567}" presName="Accent1" presStyleCnt="0"/>
      <dgm:spPr/>
    </dgm:pt>
    <dgm:pt modelId="{76EBC369-91BB-4EE3-86A6-D3E2AAA87D4D}" type="pres">
      <dgm:prSet presAssocID="{B8E00A92-EAAE-4C1E-9602-76970D350567}" presName="Accent" presStyleLbl="bgShp" presStyleIdx="0" presStyleCnt="6"/>
      <dgm:spPr/>
    </dgm:pt>
    <dgm:pt modelId="{DA15B58D-6DCE-42F2-9077-A8E51F554046}" type="pres">
      <dgm:prSet presAssocID="{B8E00A92-EAAE-4C1E-9602-76970D350567}" presName="Child1" presStyleLbl="node1" presStyleIdx="0" presStyleCnt="6" custScaleX="119974" custScaleY="114001" custLinFactNeighborX="-2259" custLinFactNeighborY="3764">
        <dgm:presLayoutVars>
          <dgm:chMax val="0"/>
          <dgm:chPref val="0"/>
          <dgm:bulletEnabled val="1"/>
        </dgm:presLayoutVars>
      </dgm:prSet>
      <dgm:spPr/>
      <dgm:t>
        <a:bodyPr/>
        <a:lstStyle/>
        <a:p>
          <a:endParaRPr lang="en-US"/>
        </a:p>
      </dgm:t>
    </dgm:pt>
    <dgm:pt modelId="{20537411-CFDE-4230-9DF5-8191828FE347}" type="pres">
      <dgm:prSet presAssocID="{DB7A3811-01CB-4772-B39C-CFC7068FEB11}" presName="Accent2" presStyleCnt="0"/>
      <dgm:spPr/>
    </dgm:pt>
    <dgm:pt modelId="{D9D7C246-71C8-4726-A32F-AB157C629DFA}" type="pres">
      <dgm:prSet presAssocID="{DB7A3811-01CB-4772-B39C-CFC7068FEB11}" presName="Accent" presStyleLbl="bgShp" presStyleIdx="1" presStyleCnt="6" custFlipVert="1" custFlipHor="1" custScaleX="5817" custScaleY="8177"/>
      <dgm:spPr>
        <a:xfrm flipH="1" flipV="1">
          <a:off x="2564151" y="1334885"/>
          <a:ext cx="38406" cy="46518"/>
        </a:xfrm>
        <a:prstGeom prst="hexagon">
          <a:avLst>
            <a:gd name="adj" fmla="val 28900"/>
            <a:gd name="vf" fmla="val 115470"/>
          </a:avLst>
        </a:prstGeom>
        <a:solidFill>
          <a:srgbClr val="71685A">
            <a:tint val="40000"/>
            <a:hueOff val="0"/>
            <a:satOff val="0"/>
            <a:lumOff val="0"/>
            <a:alphaOff val="0"/>
          </a:srgbClr>
        </a:solidFill>
        <a:ln>
          <a:noFill/>
        </a:ln>
        <a:effectLst/>
      </dgm:spPr>
      <dgm:t>
        <a:bodyPr/>
        <a:lstStyle/>
        <a:p>
          <a:endParaRPr lang="en-US"/>
        </a:p>
      </dgm:t>
    </dgm:pt>
    <dgm:pt modelId="{0C5699DF-2C38-454B-808C-122FB5C289D3}" type="pres">
      <dgm:prSet presAssocID="{DB7A3811-01CB-4772-B39C-CFC7068FEB11}" presName="Child2" presStyleLbl="node1" presStyleIdx="1" presStyleCnt="6" custScaleX="116411" custScaleY="118112" custLinFactNeighborX="1242" custLinFactNeighborY="2384">
        <dgm:presLayoutVars>
          <dgm:chMax val="0"/>
          <dgm:chPref val="0"/>
          <dgm:bulletEnabled val="1"/>
        </dgm:presLayoutVars>
      </dgm:prSet>
      <dgm:spPr/>
      <dgm:t>
        <a:bodyPr/>
        <a:lstStyle/>
        <a:p>
          <a:endParaRPr lang="en-US"/>
        </a:p>
      </dgm:t>
    </dgm:pt>
    <dgm:pt modelId="{1912ADA0-FBA1-488D-B5BB-0BC4B5D70A31}" type="pres">
      <dgm:prSet presAssocID="{477FA8BA-7166-4E49-A037-BD767F050087}" presName="Accent3" presStyleCnt="0"/>
      <dgm:spPr/>
    </dgm:pt>
    <dgm:pt modelId="{081C59C8-8ED0-45DD-8F39-6405D14396DB}" type="pres">
      <dgm:prSet presAssocID="{477FA8BA-7166-4E49-A037-BD767F050087}" presName="Accent" presStyleLbl="bgShp" presStyleIdx="2" presStyleCnt="6" custFlipVert="0" custFlipHor="0" custScaleX="5817" custScaleY="6752"/>
      <dgm:spPr>
        <a:xfrm>
          <a:off x="3334718" y="2402471"/>
          <a:ext cx="38406" cy="38411"/>
        </a:xfrm>
        <a:prstGeom prst="hexagon">
          <a:avLst>
            <a:gd name="adj" fmla="val 28900"/>
            <a:gd name="vf" fmla="val 115470"/>
          </a:avLst>
        </a:prstGeom>
        <a:solidFill>
          <a:srgbClr val="71685A">
            <a:tint val="40000"/>
            <a:hueOff val="0"/>
            <a:satOff val="0"/>
            <a:lumOff val="0"/>
            <a:alphaOff val="0"/>
          </a:srgbClr>
        </a:solidFill>
        <a:ln>
          <a:noFill/>
        </a:ln>
        <a:effectLst/>
      </dgm:spPr>
      <dgm:t>
        <a:bodyPr/>
        <a:lstStyle/>
        <a:p>
          <a:endParaRPr lang="en-US"/>
        </a:p>
      </dgm:t>
    </dgm:pt>
    <dgm:pt modelId="{FE62D3C3-4D8E-4DDC-8CDA-2C28B7042924}" type="pres">
      <dgm:prSet presAssocID="{477FA8BA-7166-4E49-A037-BD767F050087}" presName="Child3" presStyleLbl="node1" presStyleIdx="2" presStyleCnt="6" custScaleX="116025" custScaleY="109391" custLinFactNeighborX="8748" custLinFactNeighborY="-2846">
        <dgm:presLayoutVars>
          <dgm:chMax val="0"/>
          <dgm:chPref val="0"/>
          <dgm:bulletEnabled val="1"/>
        </dgm:presLayoutVars>
      </dgm:prSet>
      <dgm:spPr/>
      <dgm:t>
        <a:bodyPr/>
        <a:lstStyle/>
        <a:p>
          <a:endParaRPr lang="en-US"/>
        </a:p>
      </dgm:t>
    </dgm:pt>
    <dgm:pt modelId="{42C2E94A-E063-48B7-A9AF-A2BF0C194054}" type="pres">
      <dgm:prSet presAssocID="{A488DDA1-DC26-4CB0-BA54-A337A5719A2A}" presName="Accent4" presStyleCnt="0"/>
      <dgm:spPr/>
    </dgm:pt>
    <dgm:pt modelId="{B6D70979-5168-4A72-B39C-FA063A15FC41}" type="pres">
      <dgm:prSet presAssocID="{A488DDA1-DC26-4CB0-BA54-A337A5719A2A}" presName="Accent" presStyleLbl="bgShp" presStyleIdx="3" presStyleCnt="6" custFlipVert="1" custScaleX="6314" custScaleY="6752"/>
      <dgm:spPr>
        <a:xfrm flipV="1">
          <a:off x="2797792" y="3603000"/>
          <a:ext cx="41688" cy="38411"/>
        </a:xfrm>
        <a:prstGeom prst="hexagon">
          <a:avLst>
            <a:gd name="adj" fmla="val 28900"/>
            <a:gd name="vf" fmla="val 115470"/>
          </a:avLst>
        </a:prstGeom>
        <a:solidFill>
          <a:srgbClr val="71685A">
            <a:tint val="40000"/>
            <a:hueOff val="0"/>
            <a:satOff val="0"/>
            <a:lumOff val="0"/>
            <a:alphaOff val="0"/>
          </a:srgbClr>
        </a:solidFill>
        <a:ln>
          <a:noFill/>
        </a:ln>
        <a:effectLst/>
      </dgm:spPr>
      <dgm:t>
        <a:bodyPr/>
        <a:lstStyle/>
        <a:p>
          <a:endParaRPr lang="en-US"/>
        </a:p>
      </dgm:t>
    </dgm:pt>
    <dgm:pt modelId="{5F811529-5A27-4075-9191-0DE123F4EBFF}" type="pres">
      <dgm:prSet presAssocID="{A488DDA1-DC26-4CB0-BA54-A337A5719A2A}" presName="Child4" presStyleLbl="node1" presStyleIdx="3" presStyleCnt="6" custScaleX="109396" custScaleY="109150" custLinFactNeighborX="-2234" custLinFactNeighborY="-3122">
        <dgm:presLayoutVars>
          <dgm:chMax val="0"/>
          <dgm:chPref val="0"/>
          <dgm:bulletEnabled val="1"/>
        </dgm:presLayoutVars>
      </dgm:prSet>
      <dgm:spPr/>
      <dgm:t>
        <a:bodyPr/>
        <a:lstStyle/>
        <a:p>
          <a:endParaRPr lang="en-US"/>
        </a:p>
      </dgm:t>
    </dgm:pt>
    <dgm:pt modelId="{92B63E5A-AD9E-43FD-BDA9-778E6385D4EE}" type="pres">
      <dgm:prSet presAssocID="{88ADB7CB-0257-4FC4-A0B7-44FDEC3674F8}" presName="Accent5" presStyleCnt="0"/>
      <dgm:spPr/>
    </dgm:pt>
    <dgm:pt modelId="{412F9B9F-C00B-4865-BD74-0136D547D9D5}" type="pres">
      <dgm:prSet presAssocID="{88ADB7CB-0257-4FC4-A0B7-44FDEC3674F8}" presName="Accent" presStyleLbl="bgShp" presStyleIdx="4" presStyleCnt="6" custFlipVert="1" custFlipHor="1" custScaleX="5817" custScaleY="6752"/>
      <dgm:spPr>
        <a:xfrm flipH="1" flipV="1">
          <a:off x="1471598" y="3727619"/>
          <a:ext cx="38406" cy="38411"/>
        </a:xfrm>
        <a:prstGeom prst="hexagon">
          <a:avLst>
            <a:gd name="adj" fmla="val 28900"/>
            <a:gd name="vf" fmla="val 115470"/>
          </a:avLst>
        </a:prstGeom>
        <a:solidFill>
          <a:srgbClr val="71685A">
            <a:tint val="40000"/>
            <a:hueOff val="0"/>
            <a:satOff val="0"/>
            <a:lumOff val="0"/>
            <a:alphaOff val="0"/>
          </a:srgbClr>
        </a:solidFill>
        <a:ln>
          <a:noFill/>
        </a:ln>
        <a:effectLst/>
      </dgm:spPr>
      <dgm:t>
        <a:bodyPr/>
        <a:lstStyle/>
        <a:p>
          <a:endParaRPr lang="en-US"/>
        </a:p>
      </dgm:t>
    </dgm:pt>
    <dgm:pt modelId="{0AFA3EDD-BFC0-4E85-9983-139F3C19799E}" type="pres">
      <dgm:prSet presAssocID="{88ADB7CB-0257-4FC4-A0B7-44FDEC3674F8}" presName="Child5" presStyleLbl="node1" presStyleIdx="4" presStyleCnt="6" custScaleX="115656" custScaleY="116701">
        <dgm:presLayoutVars>
          <dgm:chMax val="0"/>
          <dgm:chPref val="0"/>
          <dgm:bulletEnabled val="1"/>
        </dgm:presLayoutVars>
      </dgm:prSet>
      <dgm:spPr/>
      <dgm:t>
        <a:bodyPr/>
        <a:lstStyle/>
        <a:p>
          <a:endParaRPr lang="en-US"/>
        </a:p>
      </dgm:t>
    </dgm:pt>
    <dgm:pt modelId="{F3209D14-162C-432C-953F-C536B6795EA9}" type="pres">
      <dgm:prSet presAssocID="{E6B58D85-4CC1-482C-98A4-E4A7DB4A308F}" presName="Accent6" presStyleCnt="0"/>
      <dgm:spPr/>
    </dgm:pt>
    <dgm:pt modelId="{0403502E-3897-4803-BAC5-268C9E75F3AA}" type="pres">
      <dgm:prSet presAssocID="{E6B58D85-4CC1-482C-98A4-E4A7DB4A308F}" presName="Accent" presStyleLbl="bgShp" presStyleIdx="5" presStyleCnt="6" custFlipHor="1" custScaleX="5849" custScaleY="7727"/>
      <dgm:spPr>
        <a:xfrm flipH="1">
          <a:off x="688306" y="2661740"/>
          <a:ext cx="38618" cy="43958"/>
        </a:xfrm>
        <a:prstGeom prst="hexagon">
          <a:avLst>
            <a:gd name="adj" fmla="val 28900"/>
            <a:gd name="vf" fmla="val 115470"/>
          </a:avLst>
        </a:prstGeom>
        <a:solidFill>
          <a:srgbClr val="71685A">
            <a:tint val="40000"/>
            <a:hueOff val="0"/>
            <a:satOff val="0"/>
            <a:lumOff val="0"/>
            <a:alphaOff val="0"/>
          </a:srgbClr>
        </a:solidFill>
        <a:ln>
          <a:noFill/>
        </a:ln>
        <a:effectLst/>
      </dgm:spPr>
      <dgm:t>
        <a:bodyPr/>
        <a:lstStyle/>
        <a:p>
          <a:endParaRPr lang="en-US"/>
        </a:p>
      </dgm:t>
    </dgm:pt>
    <dgm:pt modelId="{255B1851-470A-4505-8D5D-ECAA4CE25202}" type="pres">
      <dgm:prSet presAssocID="{E6B58D85-4CC1-482C-98A4-E4A7DB4A308F}" presName="Child6" presStyleLbl="node1" presStyleIdx="5" presStyleCnt="6" custScaleX="111793" custScaleY="113330" custLinFactNeighborX="772" custLinFactNeighborY="2522">
        <dgm:presLayoutVars>
          <dgm:chMax val="0"/>
          <dgm:chPref val="0"/>
          <dgm:bulletEnabled val="1"/>
        </dgm:presLayoutVars>
      </dgm:prSet>
      <dgm:spPr/>
      <dgm:t>
        <a:bodyPr/>
        <a:lstStyle/>
        <a:p>
          <a:endParaRPr lang="en-US"/>
        </a:p>
      </dgm:t>
    </dgm:pt>
  </dgm:ptLst>
  <dgm:cxnLst>
    <dgm:cxn modelId="{5428A3ED-A456-47A4-8279-6E52A30379B1}" srcId="{3B69F0D9-3099-435C-813B-3A7241E55458}" destId="{B8E00A92-EAAE-4C1E-9602-76970D350567}" srcOrd="0" destOrd="0" parTransId="{9BB622D1-E568-45DA-8949-621C05AB923F}" sibTransId="{228A24B3-8F30-464B-92B7-D73647787200}"/>
    <dgm:cxn modelId="{73014AF8-253C-463B-BA00-6D48B7CF1040}" srcId="{3B69F0D9-3099-435C-813B-3A7241E55458}" destId="{E6B58D85-4CC1-482C-98A4-E4A7DB4A308F}" srcOrd="5" destOrd="0" parTransId="{AAF3AE92-3F25-4A8E-8A67-6E6ADD2C5412}" sibTransId="{3B9DCA50-FC84-4D85-A474-2D0CFCF783CE}"/>
    <dgm:cxn modelId="{ECCD259C-2D3E-4DA1-8EC2-36F572FB49D5}" srcId="{3B69F0D9-3099-435C-813B-3A7241E55458}" destId="{A488DDA1-DC26-4CB0-BA54-A337A5719A2A}" srcOrd="3" destOrd="0" parTransId="{542C4D47-9550-4A7F-9AA8-F5A700184C44}" sibTransId="{FACDA573-7D14-4EC4-9666-B4A38600A7D3}"/>
    <dgm:cxn modelId="{380863BF-1859-4052-B6CD-3076AA7EDCAF}" type="presOf" srcId="{3B69F0D9-3099-435C-813B-3A7241E55458}" destId="{CA7C4C72-C799-4984-8AD3-885167DE25D5}" srcOrd="0" destOrd="0" presId="urn:microsoft.com/office/officeart/2011/layout/HexagonRadial"/>
    <dgm:cxn modelId="{14B7A063-59A8-414F-826C-2831D5E35425}" type="presOf" srcId="{D8AAFAF2-0EAE-44F4-9484-C1EFB4D7D69B}" destId="{8A4F2DD0-F1BD-463A-BC05-169F05431D66}" srcOrd="0" destOrd="0" presId="urn:microsoft.com/office/officeart/2011/layout/HexagonRadial"/>
    <dgm:cxn modelId="{E35F73A9-9B01-4BF3-A487-E5C8E5233E8E}" type="presOf" srcId="{477FA8BA-7166-4E49-A037-BD767F050087}" destId="{FE62D3C3-4D8E-4DDC-8CDA-2C28B7042924}" srcOrd="0" destOrd="0" presId="urn:microsoft.com/office/officeart/2011/layout/HexagonRadial"/>
    <dgm:cxn modelId="{460F1700-F8D4-45BE-B394-DA1DC304C671}" srcId="{D8AAFAF2-0EAE-44F4-9484-C1EFB4D7D69B}" destId="{3B69F0D9-3099-435C-813B-3A7241E55458}" srcOrd="0" destOrd="0" parTransId="{C169EE4F-EE01-4F82-8BBE-BC7F786A1FC9}" sibTransId="{22CA47A4-14B8-43FC-B652-ADB8A3DC6983}"/>
    <dgm:cxn modelId="{1F85CA85-0244-43C4-A997-41B709B8286F}" srcId="{3B69F0D9-3099-435C-813B-3A7241E55458}" destId="{88ADB7CB-0257-4FC4-A0B7-44FDEC3674F8}" srcOrd="4" destOrd="0" parTransId="{755DF3B8-3DE6-4553-BB63-3614493F67DB}" sibTransId="{81D452BB-77C8-40D1-8800-05326F8230C6}"/>
    <dgm:cxn modelId="{9BDFCF58-0094-4B90-98B4-747EB192437D}" type="presOf" srcId="{E6B58D85-4CC1-482C-98A4-E4A7DB4A308F}" destId="{255B1851-470A-4505-8D5D-ECAA4CE25202}" srcOrd="0" destOrd="0" presId="urn:microsoft.com/office/officeart/2011/layout/HexagonRadial"/>
    <dgm:cxn modelId="{4EFE4945-4991-4B6E-B29B-BF504CAB0CB3}" type="presOf" srcId="{A488DDA1-DC26-4CB0-BA54-A337A5719A2A}" destId="{5F811529-5A27-4075-9191-0DE123F4EBFF}" srcOrd="0" destOrd="0" presId="urn:microsoft.com/office/officeart/2011/layout/HexagonRadial"/>
    <dgm:cxn modelId="{4C369772-64AA-4253-930E-096AAD3CB101}" srcId="{3B69F0D9-3099-435C-813B-3A7241E55458}" destId="{477FA8BA-7166-4E49-A037-BD767F050087}" srcOrd="2" destOrd="0" parTransId="{EDEE568D-C338-445E-9729-D6687EA3A5E1}" sibTransId="{ECDF38AF-1CD5-4EE5-964D-4BFE1123D4C2}"/>
    <dgm:cxn modelId="{0C871FD0-76A8-49C9-A2F7-26C5A0886D3E}" srcId="{3B69F0D9-3099-435C-813B-3A7241E55458}" destId="{DB7A3811-01CB-4772-B39C-CFC7068FEB11}" srcOrd="1" destOrd="0" parTransId="{D87E7AB9-F95A-4C4B-99EF-806B7404EDD9}" sibTransId="{BC8A56EF-368C-451A-8881-08DC1BC8AE51}"/>
    <dgm:cxn modelId="{C5030840-B085-49B0-8998-404A2ACACC11}" type="presOf" srcId="{88ADB7CB-0257-4FC4-A0B7-44FDEC3674F8}" destId="{0AFA3EDD-BFC0-4E85-9983-139F3C19799E}" srcOrd="0" destOrd="0" presId="urn:microsoft.com/office/officeart/2011/layout/HexagonRadial"/>
    <dgm:cxn modelId="{4C534A21-0110-4803-BE54-AFA33A513A01}" type="presOf" srcId="{DB7A3811-01CB-4772-B39C-CFC7068FEB11}" destId="{0C5699DF-2C38-454B-808C-122FB5C289D3}" srcOrd="0" destOrd="0" presId="urn:microsoft.com/office/officeart/2011/layout/HexagonRadial"/>
    <dgm:cxn modelId="{2887EDFA-FEAF-450E-B740-2AB9642609BF}" type="presOf" srcId="{B8E00A92-EAAE-4C1E-9602-76970D350567}" destId="{DA15B58D-6DCE-42F2-9077-A8E51F554046}" srcOrd="0" destOrd="0" presId="urn:microsoft.com/office/officeart/2011/layout/HexagonRadial"/>
    <dgm:cxn modelId="{EF0D6315-BE07-459A-BE96-D662C9932ECE}" type="presParOf" srcId="{8A4F2DD0-F1BD-463A-BC05-169F05431D66}" destId="{CA7C4C72-C799-4984-8AD3-885167DE25D5}" srcOrd="0" destOrd="0" presId="urn:microsoft.com/office/officeart/2011/layout/HexagonRadial"/>
    <dgm:cxn modelId="{EA1773AA-7180-4C18-B616-7EB5E8CFAD4F}" type="presParOf" srcId="{8A4F2DD0-F1BD-463A-BC05-169F05431D66}" destId="{2ABC8264-37BD-4075-ADA8-68B93F4DF4BB}" srcOrd="1" destOrd="0" presId="urn:microsoft.com/office/officeart/2011/layout/HexagonRadial"/>
    <dgm:cxn modelId="{9EB6C3A4-764E-4F03-BA00-458DAF8AB895}" type="presParOf" srcId="{2ABC8264-37BD-4075-ADA8-68B93F4DF4BB}" destId="{76EBC369-91BB-4EE3-86A6-D3E2AAA87D4D}" srcOrd="0" destOrd="0" presId="urn:microsoft.com/office/officeart/2011/layout/HexagonRadial"/>
    <dgm:cxn modelId="{22B237EF-7958-45D8-873A-D65023100494}" type="presParOf" srcId="{8A4F2DD0-F1BD-463A-BC05-169F05431D66}" destId="{DA15B58D-6DCE-42F2-9077-A8E51F554046}" srcOrd="2" destOrd="0" presId="urn:microsoft.com/office/officeart/2011/layout/HexagonRadial"/>
    <dgm:cxn modelId="{BB5B9C1C-5E86-4728-ADA2-2E14012066BF}" type="presParOf" srcId="{8A4F2DD0-F1BD-463A-BC05-169F05431D66}" destId="{20537411-CFDE-4230-9DF5-8191828FE347}" srcOrd="3" destOrd="0" presId="urn:microsoft.com/office/officeart/2011/layout/HexagonRadial"/>
    <dgm:cxn modelId="{D9511287-39BE-4B25-8DD3-125B6B1E41EC}" type="presParOf" srcId="{20537411-CFDE-4230-9DF5-8191828FE347}" destId="{D9D7C246-71C8-4726-A32F-AB157C629DFA}" srcOrd="0" destOrd="0" presId="urn:microsoft.com/office/officeart/2011/layout/HexagonRadial"/>
    <dgm:cxn modelId="{CF07DAA5-E832-4642-BEBB-8CD6ED98238D}" type="presParOf" srcId="{8A4F2DD0-F1BD-463A-BC05-169F05431D66}" destId="{0C5699DF-2C38-454B-808C-122FB5C289D3}" srcOrd="4" destOrd="0" presId="urn:microsoft.com/office/officeart/2011/layout/HexagonRadial"/>
    <dgm:cxn modelId="{6BD7CE6F-37D7-4B33-B243-4E83ACB27533}" type="presParOf" srcId="{8A4F2DD0-F1BD-463A-BC05-169F05431D66}" destId="{1912ADA0-FBA1-488D-B5BB-0BC4B5D70A31}" srcOrd="5" destOrd="0" presId="urn:microsoft.com/office/officeart/2011/layout/HexagonRadial"/>
    <dgm:cxn modelId="{FDA84297-669B-4E7F-85AD-FE06BFE5A2A2}" type="presParOf" srcId="{1912ADA0-FBA1-488D-B5BB-0BC4B5D70A31}" destId="{081C59C8-8ED0-45DD-8F39-6405D14396DB}" srcOrd="0" destOrd="0" presId="urn:microsoft.com/office/officeart/2011/layout/HexagonRadial"/>
    <dgm:cxn modelId="{75445919-8D83-49D9-A690-B0B9C4015D1B}" type="presParOf" srcId="{8A4F2DD0-F1BD-463A-BC05-169F05431D66}" destId="{FE62D3C3-4D8E-4DDC-8CDA-2C28B7042924}" srcOrd="6" destOrd="0" presId="urn:microsoft.com/office/officeart/2011/layout/HexagonRadial"/>
    <dgm:cxn modelId="{27311D4B-6E1F-48F1-B264-D29CD1C5E113}" type="presParOf" srcId="{8A4F2DD0-F1BD-463A-BC05-169F05431D66}" destId="{42C2E94A-E063-48B7-A9AF-A2BF0C194054}" srcOrd="7" destOrd="0" presId="urn:microsoft.com/office/officeart/2011/layout/HexagonRadial"/>
    <dgm:cxn modelId="{D4C52805-FE9F-49A0-8AFF-56B40C538323}" type="presParOf" srcId="{42C2E94A-E063-48B7-A9AF-A2BF0C194054}" destId="{B6D70979-5168-4A72-B39C-FA063A15FC41}" srcOrd="0" destOrd="0" presId="urn:microsoft.com/office/officeart/2011/layout/HexagonRadial"/>
    <dgm:cxn modelId="{2CBACD71-8A38-43D1-AAD4-301EC885F887}" type="presParOf" srcId="{8A4F2DD0-F1BD-463A-BC05-169F05431D66}" destId="{5F811529-5A27-4075-9191-0DE123F4EBFF}" srcOrd="8" destOrd="0" presId="urn:microsoft.com/office/officeart/2011/layout/HexagonRadial"/>
    <dgm:cxn modelId="{E9483B68-675E-4B67-871C-98C74D57DB45}" type="presParOf" srcId="{8A4F2DD0-F1BD-463A-BC05-169F05431D66}" destId="{92B63E5A-AD9E-43FD-BDA9-778E6385D4EE}" srcOrd="9" destOrd="0" presId="urn:microsoft.com/office/officeart/2011/layout/HexagonRadial"/>
    <dgm:cxn modelId="{A97DF12B-F33E-40A1-A930-1F2BA7F26AC1}" type="presParOf" srcId="{92B63E5A-AD9E-43FD-BDA9-778E6385D4EE}" destId="{412F9B9F-C00B-4865-BD74-0136D547D9D5}" srcOrd="0" destOrd="0" presId="urn:microsoft.com/office/officeart/2011/layout/HexagonRadial"/>
    <dgm:cxn modelId="{BEC009B3-78AA-4F43-9170-60BA42EE78FC}" type="presParOf" srcId="{8A4F2DD0-F1BD-463A-BC05-169F05431D66}" destId="{0AFA3EDD-BFC0-4E85-9983-139F3C19799E}" srcOrd="10" destOrd="0" presId="urn:microsoft.com/office/officeart/2011/layout/HexagonRadial"/>
    <dgm:cxn modelId="{2E318E7B-912B-4FFF-8AFB-DF5D98B0CDA4}" type="presParOf" srcId="{8A4F2DD0-F1BD-463A-BC05-169F05431D66}" destId="{F3209D14-162C-432C-953F-C536B6795EA9}" srcOrd="11" destOrd="0" presId="urn:microsoft.com/office/officeart/2011/layout/HexagonRadial"/>
    <dgm:cxn modelId="{3D3D2B2B-2159-400B-B22E-5EBCDDE99B6A}" type="presParOf" srcId="{F3209D14-162C-432C-953F-C536B6795EA9}" destId="{0403502E-3897-4803-BAC5-268C9E75F3AA}" srcOrd="0" destOrd="0" presId="urn:microsoft.com/office/officeart/2011/layout/HexagonRadial"/>
    <dgm:cxn modelId="{81EF9C4F-43C3-4D7E-8352-20C5CDFCD82F}" type="presParOf" srcId="{8A4F2DD0-F1BD-463A-BC05-169F05431D66}" destId="{255B1851-470A-4505-8D5D-ECAA4CE2520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977EA7-D55C-4C0C-91D3-916C6EEEC22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DBFFF68-E26A-4E51-A3C9-57A5F9F89F85}">
      <dgm:prSet phldrT="[Text]" custT="1"/>
      <dgm:spPr/>
      <dgm:t>
        <a:bodyPr/>
        <a:lstStyle/>
        <a:p>
          <a:endParaRPr lang="en-US" sz="2000" b="1" dirty="0">
            <a:solidFill>
              <a:schemeClr val="tx1"/>
            </a:solidFill>
            <a:latin typeface="Times New Roman" panose="02020603050405020304" pitchFamily="18" charset="0"/>
            <a:cs typeface="Times New Roman" panose="02020603050405020304" pitchFamily="18" charset="0"/>
          </a:endParaRPr>
        </a:p>
      </dgm:t>
    </dgm:pt>
    <dgm:pt modelId="{62536BE7-4845-4346-8AAD-178F4736AF44}" type="parTrans" cxnId="{5D0D0ED2-3ABC-45B7-B4B0-E26F3FEF6833}">
      <dgm:prSet/>
      <dgm:spPr/>
      <dgm:t>
        <a:bodyPr/>
        <a:lstStyle/>
        <a:p>
          <a:endParaRPr lang="en-US"/>
        </a:p>
      </dgm:t>
    </dgm:pt>
    <dgm:pt modelId="{FEF651AC-4D43-4341-94E9-B2E163599BC7}" type="sibTrans" cxnId="{5D0D0ED2-3ABC-45B7-B4B0-E26F3FEF6833}">
      <dgm:prSet/>
      <dgm:spPr/>
      <dgm:t>
        <a:bodyPr/>
        <a:lstStyle/>
        <a:p>
          <a:endParaRPr lang="en-US"/>
        </a:p>
      </dgm:t>
    </dgm:pt>
    <dgm:pt modelId="{9D03FC9E-CD3F-4E80-A839-80645891C914}">
      <dgm:prSet phldrT="[Text]"/>
      <dgm:spPr/>
      <dgm:t>
        <a:bodyPr/>
        <a:lstStyle/>
        <a:p>
          <a:r>
            <a:rPr lang="en-US" b="1" dirty="0" smtClean="0">
              <a:solidFill>
                <a:schemeClr val="tx1"/>
              </a:solidFill>
            </a:rPr>
            <a:t>Federal/State/County Departments of Health and Agencies</a:t>
          </a:r>
          <a:endParaRPr lang="en-US" b="1" dirty="0">
            <a:solidFill>
              <a:schemeClr val="tx1"/>
            </a:solidFill>
          </a:endParaRPr>
        </a:p>
      </dgm:t>
    </dgm:pt>
    <dgm:pt modelId="{8908DC98-34E7-4F32-B9F3-89AD9648058B}" type="parTrans" cxnId="{D56A31C1-B8B3-4D5E-AD04-38D91D48D918}">
      <dgm:prSet/>
      <dgm:spPr/>
      <dgm:t>
        <a:bodyPr/>
        <a:lstStyle/>
        <a:p>
          <a:endParaRPr lang="en-US"/>
        </a:p>
      </dgm:t>
    </dgm:pt>
    <dgm:pt modelId="{DBF0C90E-EBBC-44C1-A946-82190059900B}" type="sibTrans" cxnId="{D56A31C1-B8B3-4D5E-AD04-38D91D48D918}">
      <dgm:prSet/>
      <dgm:spPr/>
      <dgm:t>
        <a:bodyPr/>
        <a:lstStyle/>
        <a:p>
          <a:endParaRPr lang="en-US"/>
        </a:p>
      </dgm:t>
    </dgm:pt>
    <dgm:pt modelId="{59BBA8B2-C984-416E-B70D-327AFE42CEF6}">
      <dgm:prSet phldrT="[Text]" custT="1"/>
      <dgm:spPr/>
      <dgm:t>
        <a:bodyPr/>
        <a:lstStyle/>
        <a:p>
          <a:r>
            <a:rPr lang="en-US" sz="1200" b="1" dirty="0" smtClean="0">
              <a:solidFill>
                <a:schemeClr val="tx1"/>
              </a:solidFill>
            </a:rPr>
            <a:t>EMTs/Paramedics/Law Enforcement</a:t>
          </a:r>
          <a:endParaRPr lang="en-US" sz="1200" b="1" dirty="0">
            <a:solidFill>
              <a:schemeClr val="tx1"/>
            </a:solidFill>
          </a:endParaRPr>
        </a:p>
      </dgm:t>
    </dgm:pt>
    <dgm:pt modelId="{F427E44A-B836-4F7A-B29C-67C791F2A217}" type="parTrans" cxnId="{A33C3757-0731-42F2-BB12-0F60C8D91D50}">
      <dgm:prSet/>
      <dgm:spPr/>
      <dgm:t>
        <a:bodyPr/>
        <a:lstStyle/>
        <a:p>
          <a:endParaRPr lang="en-US"/>
        </a:p>
      </dgm:t>
    </dgm:pt>
    <dgm:pt modelId="{2364367C-4EED-4B46-85BE-E42103074CA6}" type="sibTrans" cxnId="{A33C3757-0731-42F2-BB12-0F60C8D91D50}">
      <dgm:prSet/>
      <dgm:spPr/>
      <dgm:t>
        <a:bodyPr/>
        <a:lstStyle/>
        <a:p>
          <a:endParaRPr lang="en-US"/>
        </a:p>
      </dgm:t>
    </dgm:pt>
    <dgm:pt modelId="{B5D6A3EF-AE35-449F-83DC-C997F91310A3}">
      <dgm:prSet phldrT="[Text]" custT="1"/>
      <dgm:spPr/>
      <dgm:t>
        <a:bodyPr/>
        <a:lstStyle/>
        <a:p>
          <a:r>
            <a:rPr lang="en-US" sz="1200" b="1" dirty="0" smtClean="0">
              <a:solidFill>
                <a:schemeClr val="tx1"/>
              </a:solidFill>
            </a:rPr>
            <a:t>Medical/Pharmaceutical Training Institutions </a:t>
          </a:r>
          <a:endParaRPr lang="en-US" sz="1200" b="1" dirty="0">
            <a:solidFill>
              <a:schemeClr val="tx1"/>
            </a:solidFill>
          </a:endParaRPr>
        </a:p>
      </dgm:t>
    </dgm:pt>
    <dgm:pt modelId="{D4FC47D2-AE5E-48FC-9FAA-ACBF71F60010}" type="parTrans" cxnId="{F8D6C029-0724-4B24-BD97-49D995438C06}">
      <dgm:prSet/>
      <dgm:spPr/>
      <dgm:t>
        <a:bodyPr/>
        <a:lstStyle/>
        <a:p>
          <a:endParaRPr lang="en-US"/>
        </a:p>
      </dgm:t>
    </dgm:pt>
    <dgm:pt modelId="{67FFB958-3593-450D-8D75-44CED233DA37}" type="sibTrans" cxnId="{F8D6C029-0724-4B24-BD97-49D995438C06}">
      <dgm:prSet/>
      <dgm:spPr/>
      <dgm:t>
        <a:bodyPr/>
        <a:lstStyle/>
        <a:p>
          <a:endParaRPr lang="en-US"/>
        </a:p>
      </dgm:t>
    </dgm:pt>
    <dgm:pt modelId="{52401E21-E9FC-463D-B3AD-7934AE85B6DF}">
      <dgm:prSet phldrT="[Text]"/>
      <dgm:spPr/>
      <dgm:t>
        <a:bodyPr/>
        <a:lstStyle/>
        <a:p>
          <a:r>
            <a:rPr lang="en-US" b="1" dirty="0" smtClean="0">
              <a:solidFill>
                <a:schemeClr val="tx1"/>
              </a:solidFill>
            </a:rPr>
            <a:t>Hospital Emergency Departments</a:t>
          </a:r>
          <a:endParaRPr lang="en-US" b="1" dirty="0">
            <a:solidFill>
              <a:schemeClr val="tx1"/>
            </a:solidFill>
          </a:endParaRPr>
        </a:p>
      </dgm:t>
    </dgm:pt>
    <dgm:pt modelId="{27AA5594-B421-4557-8767-2FC6BAA53A63}" type="sibTrans" cxnId="{F69002D7-C5F0-4F48-8502-1BDCB42443AB}">
      <dgm:prSet/>
      <dgm:spPr/>
      <dgm:t>
        <a:bodyPr/>
        <a:lstStyle/>
        <a:p>
          <a:endParaRPr lang="en-US"/>
        </a:p>
      </dgm:t>
    </dgm:pt>
    <dgm:pt modelId="{A3AD1648-F2EF-45D7-BA2D-702F2E561C70}" type="parTrans" cxnId="{F69002D7-C5F0-4F48-8502-1BDCB42443AB}">
      <dgm:prSet/>
      <dgm:spPr/>
      <dgm:t>
        <a:bodyPr/>
        <a:lstStyle/>
        <a:p>
          <a:endParaRPr lang="en-US"/>
        </a:p>
      </dgm:t>
    </dgm:pt>
    <dgm:pt modelId="{6B8F40C9-870D-4431-8858-69CA4383D5A2}" type="pres">
      <dgm:prSet presAssocID="{1D977EA7-D55C-4C0C-91D3-916C6EEEC222}" presName="cycle" presStyleCnt="0">
        <dgm:presLayoutVars>
          <dgm:chMax val="1"/>
          <dgm:dir/>
          <dgm:animLvl val="ctr"/>
          <dgm:resizeHandles val="exact"/>
        </dgm:presLayoutVars>
      </dgm:prSet>
      <dgm:spPr/>
      <dgm:t>
        <a:bodyPr/>
        <a:lstStyle/>
        <a:p>
          <a:endParaRPr lang="en-US"/>
        </a:p>
      </dgm:t>
    </dgm:pt>
    <dgm:pt modelId="{74D9A2DB-D883-47EF-B8C4-A4E90B510582}" type="pres">
      <dgm:prSet presAssocID="{8DBFFF68-E26A-4E51-A3C9-57A5F9F89F85}" presName="centerShape" presStyleLbl="node0" presStyleIdx="0" presStyleCnt="1" custScaleX="168015" custScaleY="157082" custLinFactNeighborX="1379" custLinFactNeighborY="-1873"/>
      <dgm:spPr/>
      <dgm:t>
        <a:bodyPr/>
        <a:lstStyle/>
        <a:p>
          <a:endParaRPr lang="en-US"/>
        </a:p>
      </dgm:t>
    </dgm:pt>
    <dgm:pt modelId="{7E1674EC-D38C-46FC-82B7-3BC73BF0E1F7}" type="pres">
      <dgm:prSet presAssocID="{8908DC98-34E7-4F32-B9F3-89AD9648058B}" presName="Name9" presStyleLbl="parChTrans1D2" presStyleIdx="0" presStyleCnt="4"/>
      <dgm:spPr/>
      <dgm:t>
        <a:bodyPr/>
        <a:lstStyle/>
        <a:p>
          <a:endParaRPr lang="en-US"/>
        </a:p>
      </dgm:t>
    </dgm:pt>
    <dgm:pt modelId="{DB9558A4-7393-4BDA-B054-0A6F1556AA10}" type="pres">
      <dgm:prSet presAssocID="{8908DC98-34E7-4F32-B9F3-89AD9648058B}" presName="connTx" presStyleLbl="parChTrans1D2" presStyleIdx="0" presStyleCnt="4"/>
      <dgm:spPr/>
      <dgm:t>
        <a:bodyPr/>
        <a:lstStyle/>
        <a:p>
          <a:endParaRPr lang="en-US"/>
        </a:p>
      </dgm:t>
    </dgm:pt>
    <dgm:pt modelId="{0590BBE3-B301-4D6C-ABA3-7A44436EAA26}" type="pres">
      <dgm:prSet presAssocID="{9D03FC9E-CD3F-4E80-A839-80645891C914}" presName="node" presStyleLbl="node1" presStyleIdx="0" presStyleCnt="4" custAng="10800000" custFlipVert="1" custScaleX="180567" custScaleY="66193" custRadScaleRad="149811" custRadScaleInc="1531">
        <dgm:presLayoutVars>
          <dgm:bulletEnabled val="1"/>
        </dgm:presLayoutVars>
      </dgm:prSet>
      <dgm:spPr/>
      <dgm:t>
        <a:bodyPr/>
        <a:lstStyle/>
        <a:p>
          <a:endParaRPr lang="en-US"/>
        </a:p>
      </dgm:t>
    </dgm:pt>
    <dgm:pt modelId="{9724E5B7-3A62-461F-85AC-B4E9D008FC4A}" type="pres">
      <dgm:prSet presAssocID="{F427E44A-B836-4F7A-B29C-67C791F2A217}" presName="Name9" presStyleLbl="parChTrans1D2" presStyleIdx="1" presStyleCnt="4"/>
      <dgm:spPr/>
      <dgm:t>
        <a:bodyPr/>
        <a:lstStyle/>
        <a:p>
          <a:endParaRPr lang="en-US"/>
        </a:p>
      </dgm:t>
    </dgm:pt>
    <dgm:pt modelId="{3BB7C3A7-8F15-42ED-849B-4B88FC804CB9}" type="pres">
      <dgm:prSet presAssocID="{F427E44A-B836-4F7A-B29C-67C791F2A217}" presName="connTx" presStyleLbl="parChTrans1D2" presStyleIdx="1" presStyleCnt="4"/>
      <dgm:spPr/>
      <dgm:t>
        <a:bodyPr/>
        <a:lstStyle/>
        <a:p>
          <a:endParaRPr lang="en-US"/>
        </a:p>
      </dgm:t>
    </dgm:pt>
    <dgm:pt modelId="{D531A905-4268-466A-97C3-0EBA570D4D48}" type="pres">
      <dgm:prSet presAssocID="{59BBA8B2-C984-416E-B70D-327AFE42CEF6}" presName="node" presStyleLbl="node1" presStyleIdx="1" presStyleCnt="4" custScaleX="142117" custScaleY="57941" custRadScaleRad="146413" custRadScaleInc="-5351">
        <dgm:presLayoutVars>
          <dgm:bulletEnabled val="1"/>
        </dgm:presLayoutVars>
      </dgm:prSet>
      <dgm:spPr/>
      <dgm:t>
        <a:bodyPr/>
        <a:lstStyle/>
        <a:p>
          <a:endParaRPr lang="en-US"/>
        </a:p>
      </dgm:t>
    </dgm:pt>
    <dgm:pt modelId="{DAF0B54A-A9CE-467F-ACCF-783CB5664A0B}" type="pres">
      <dgm:prSet presAssocID="{D4FC47D2-AE5E-48FC-9FAA-ACBF71F60010}" presName="Name9" presStyleLbl="parChTrans1D2" presStyleIdx="2" presStyleCnt="4"/>
      <dgm:spPr/>
      <dgm:t>
        <a:bodyPr/>
        <a:lstStyle/>
        <a:p>
          <a:endParaRPr lang="en-US"/>
        </a:p>
      </dgm:t>
    </dgm:pt>
    <dgm:pt modelId="{2B10977F-2E33-421D-8E78-9032FC1BDB57}" type="pres">
      <dgm:prSet presAssocID="{D4FC47D2-AE5E-48FC-9FAA-ACBF71F60010}" presName="connTx" presStyleLbl="parChTrans1D2" presStyleIdx="2" presStyleCnt="4"/>
      <dgm:spPr/>
      <dgm:t>
        <a:bodyPr/>
        <a:lstStyle/>
        <a:p>
          <a:endParaRPr lang="en-US"/>
        </a:p>
      </dgm:t>
    </dgm:pt>
    <dgm:pt modelId="{8BFC100E-1C3C-460A-868E-7719B3619736}" type="pres">
      <dgm:prSet presAssocID="{B5D6A3EF-AE35-449F-83DC-C997F91310A3}" presName="node" presStyleLbl="node1" presStyleIdx="2" presStyleCnt="4" custScaleX="183037" custScaleY="72438" custRadScaleRad="105657" custRadScaleInc="-3324">
        <dgm:presLayoutVars>
          <dgm:bulletEnabled val="1"/>
        </dgm:presLayoutVars>
      </dgm:prSet>
      <dgm:spPr/>
      <dgm:t>
        <a:bodyPr/>
        <a:lstStyle/>
        <a:p>
          <a:endParaRPr lang="en-US"/>
        </a:p>
      </dgm:t>
    </dgm:pt>
    <dgm:pt modelId="{82B04668-A4A3-4DA6-B6CE-4A82D719C078}" type="pres">
      <dgm:prSet presAssocID="{A3AD1648-F2EF-45D7-BA2D-702F2E561C70}" presName="Name9" presStyleLbl="parChTrans1D2" presStyleIdx="3" presStyleCnt="4"/>
      <dgm:spPr/>
      <dgm:t>
        <a:bodyPr/>
        <a:lstStyle/>
        <a:p>
          <a:endParaRPr lang="en-US"/>
        </a:p>
      </dgm:t>
    </dgm:pt>
    <dgm:pt modelId="{8B41ED2B-2AE0-4192-B967-F336EFC88460}" type="pres">
      <dgm:prSet presAssocID="{A3AD1648-F2EF-45D7-BA2D-702F2E561C70}" presName="connTx" presStyleLbl="parChTrans1D2" presStyleIdx="3" presStyleCnt="4"/>
      <dgm:spPr/>
      <dgm:t>
        <a:bodyPr/>
        <a:lstStyle/>
        <a:p>
          <a:endParaRPr lang="en-US"/>
        </a:p>
      </dgm:t>
    </dgm:pt>
    <dgm:pt modelId="{B7DDCABE-4172-402A-97C8-E41D2E922682}" type="pres">
      <dgm:prSet presAssocID="{52401E21-E9FC-463D-B3AD-7934AE85B6DF}" presName="node" presStyleLbl="node1" presStyleIdx="3" presStyleCnt="4" custScaleX="134969" custScaleY="57188" custRadScaleRad="144351" custRadScaleInc="5683">
        <dgm:presLayoutVars>
          <dgm:bulletEnabled val="1"/>
        </dgm:presLayoutVars>
      </dgm:prSet>
      <dgm:spPr/>
      <dgm:t>
        <a:bodyPr/>
        <a:lstStyle/>
        <a:p>
          <a:endParaRPr lang="en-US"/>
        </a:p>
      </dgm:t>
    </dgm:pt>
  </dgm:ptLst>
  <dgm:cxnLst>
    <dgm:cxn modelId="{2F5D61F1-29D1-4F21-A136-C482D8BA7953}" type="presOf" srcId="{A3AD1648-F2EF-45D7-BA2D-702F2E561C70}" destId="{82B04668-A4A3-4DA6-B6CE-4A82D719C078}" srcOrd="0" destOrd="0" presId="urn:microsoft.com/office/officeart/2005/8/layout/radial1"/>
    <dgm:cxn modelId="{FD43032D-EE52-4AF2-96CD-F329EA6FA7F3}" type="presOf" srcId="{B5D6A3EF-AE35-449F-83DC-C997F91310A3}" destId="{8BFC100E-1C3C-460A-868E-7719B3619736}" srcOrd="0" destOrd="0" presId="urn:microsoft.com/office/officeart/2005/8/layout/radial1"/>
    <dgm:cxn modelId="{3E9D1A62-BA86-4458-B1EC-FE833318C306}" type="presOf" srcId="{8DBFFF68-E26A-4E51-A3C9-57A5F9F89F85}" destId="{74D9A2DB-D883-47EF-B8C4-A4E90B510582}" srcOrd="0" destOrd="0" presId="urn:microsoft.com/office/officeart/2005/8/layout/radial1"/>
    <dgm:cxn modelId="{5D0D0ED2-3ABC-45B7-B4B0-E26F3FEF6833}" srcId="{1D977EA7-D55C-4C0C-91D3-916C6EEEC222}" destId="{8DBFFF68-E26A-4E51-A3C9-57A5F9F89F85}" srcOrd="0" destOrd="0" parTransId="{62536BE7-4845-4346-8AAD-178F4736AF44}" sibTransId="{FEF651AC-4D43-4341-94E9-B2E163599BC7}"/>
    <dgm:cxn modelId="{6459E331-14DC-455F-81A7-3D62CBC080D9}" type="presOf" srcId="{D4FC47D2-AE5E-48FC-9FAA-ACBF71F60010}" destId="{DAF0B54A-A9CE-467F-ACCF-783CB5664A0B}" srcOrd="0" destOrd="0" presId="urn:microsoft.com/office/officeart/2005/8/layout/radial1"/>
    <dgm:cxn modelId="{2CF63D3C-8143-46A7-A9A4-9E79C1ED0862}" type="presOf" srcId="{A3AD1648-F2EF-45D7-BA2D-702F2E561C70}" destId="{8B41ED2B-2AE0-4192-B967-F336EFC88460}" srcOrd="1" destOrd="0" presId="urn:microsoft.com/office/officeart/2005/8/layout/radial1"/>
    <dgm:cxn modelId="{E332B389-342A-408D-8B8E-832B28E015E1}" type="presOf" srcId="{9D03FC9E-CD3F-4E80-A839-80645891C914}" destId="{0590BBE3-B301-4D6C-ABA3-7A44436EAA26}" srcOrd="0" destOrd="0" presId="urn:microsoft.com/office/officeart/2005/8/layout/radial1"/>
    <dgm:cxn modelId="{FC207068-52CA-4914-AFAD-101FC4B93962}" type="presOf" srcId="{F427E44A-B836-4F7A-B29C-67C791F2A217}" destId="{3BB7C3A7-8F15-42ED-849B-4B88FC804CB9}" srcOrd="1" destOrd="0" presId="urn:microsoft.com/office/officeart/2005/8/layout/radial1"/>
    <dgm:cxn modelId="{63B15BC7-112D-4890-98EB-AAFF7F5F3CFB}" type="presOf" srcId="{59BBA8B2-C984-416E-B70D-327AFE42CEF6}" destId="{D531A905-4268-466A-97C3-0EBA570D4D48}" srcOrd="0" destOrd="0" presId="urn:microsoft.com/office/officeart/2005/8/layout/radial1"/>
    <dgm:cxn modelId="{D56A31C1-B8B3-4D5E-AD04-38D91D48D918}" srcId="{8DBFFF68-E26A-4E51-A3C9-57A5F9F89F85}" destId="{9D03FC9E-CD3F-4E80-A839-80645891C914}" srcOrd="0" destOrd="0" parTransId="{8908DC98-34E7-4F32-B9F3-89AD9648058B}" sibTransId="{DBF0C90E-EBBC-44C1-A946-82190059900B}"/>
    <dgm:cxn modelId="{989E2827-D003-48B8-BEA2-FF85EE8132BE}" type="presOf" srcId="{1D977EA7-D55C-4C0C-91D3-916C6EEEC222}" destId="{6B8F40C9-870D-4431-8858-69CA4383D5A2}" srcOrd="0" destOrd="0" presId="urn:microsoft.com/office/officeart/2005/8/layout/radial1"/>
    <dgm:cxn modelId="{F69002D7-C5F0-4F48-8502-1BDCB42443AB}" srcId="{8DBFFF68-E26A-4E51-A3C9-57A5F9F89F85}" destId="{52401E21-E9FC-463D-B3AD-7934AE85B6DF}" srcOrd="3" destOrd="0" parTransId="{A3AD1648-F2EF-45D7-BA2D-702F2E561C70}" sibTransId="{27AA5594-B421-4557-8767-2FC6BAA53A63}"/>
    <dgm:cxn modelId="{F410884F-2D91-4750-9A43-2D106DC738E3}" type="presOf" srcId="{52401E21-E9FC-463D-B3AD-7934AE85B6DF}" destId="{B7DDCABE-4172-402A-97C8-E41D2E922682}" srcOrd="0" destOrd="0" presId="urn:microsoft.com/office/officeart/2005/8/layout/radial1"/>
    <dgm:cxn modelId="{2F806C98-5B17-471F-A569-B2E81837AD3C}" type="presOf" srcId="{D4FC47D2-AE5E-48FC-9FAA-ACBF71F60010}" destId="{2B10977F-2E33-421D-8E78-9032FC1BDB57}" srcOrd="1" destOrd="0" presId="urn:microsoft.com/office/officeart/2005/8/layout/radial1"/>
    <dgm:cxn modelId="{49BBA9CC-B81A-4A0E-A21B-41C0262BB333}" type="presOf" srcId="{8908DC98-34E7-4F32-B9F3-89AD9648058B}" destId="{7E1674EC-D38C-46FC-82B7-3BC73BF0E1F7}" srcOrd="0" destOrd="0" presId="urn:microsoft.com/office/officeart/2005/8/layout/radial1"/>
    <dgm:cxn modelId="{A33C3757-0731-42F2-BB12-0F60C8D91D50}" srcId="{8DBFFF68-E26A-4E51-A3C9-57A5F9F89F85}" destId="{59BBA8B2-C984-416E-B70D-327AFE42CEF6}" srcOrd="1" destOrd="0" parTransId="{F427E44A-B836-4F7A-B29C-67C791F2A217}" sibTransId="{2364367C-4EED-4B46-85BE-E42103074CA6}"/>
    <dgm:cxn modelId="{F8D6C029-0724-4B24-BD97-49D995438C06}" srcId="{8DBFFF68-E26A-4E51-A3C9-57A5F9F89F85}" destId="{B5D6A3EF-AE35-449F-83DC-C997F91310A3}" srcOrd="2" destOrd="0" parTransId="{D4FC47D2-AE5E-48FC-9FAA-ACBF71F60010}" sibTransId="{67FFB958-3593-450D-8D75-44CED233DA37}"/>
    <dgm:cxn modelId="{7797A61C-70AB-4B90-B9B9-F71EA83CD804}" type="presOf" srcId="{F427E44A-B836-4F7A-B29C-67C791F2A217}" destId="{9724E5B7-3A62-461F-85AC-B4E9D008FC4A}" srcOrd="0" destOrd="0" presId="urn:microsoft.com/office/officeart/2005/8/layout/radial1"/>
    <dgm:cxn modelId="{693D1E07-232F-4E7D-BDA5-9515CD9DDF72}" type="presOf" srcId="{8908DC98-34E7-4F32-B9F3-89AD9648058B}" destId="{DB9558A4-7393-4BDA-B054-0A6F1556AA10}" srcOrd="1" destOrd="0" presId="urn:microsoft.com/office/officeart/2005/8/layout/radial1"/>
    <dgm:cxn modelId="{1C8F817E-5645-4957-B0DE-B61254FE1733}" type="presParOf" srcId="{6B8F40C9-870D-4431-8858-69CA4383D5A2}" destId="{74D9A2DB-D883-47EF-B8C4-A4E90B510582}" srcOrd="0" destOrd="0" presId="urn:microsoft.com/office/officeart/2005/8/layout/radial1"/>
    <dgm:cxn modelId="{A7C3743C-C328-4136-A88C-B9DA933C02D7}" type="presParOf" srcId="{6B8F40C9-870D-4431-8858-69CA4383D5A2}" destId="{7E1674EC-D38C-46FC-82B7-3BC73BF0E1F7}" srcOrd="1" destOrd="0" presId="urn:microsoft.com/office/officeart/2005/8/layout/radial1"/>
    <dgm:cxn modelId="{8A8D0E10-6DEE-435E-AB81-0A53B03BECBC}" type="presParOf" srcId="{7E1674EC-D38C-46FC-82B7-3BC73BF0E1F7}" destId="{DB9558A4-7393-4BDA-B054-0A6F1556AA10}" srcOrd="0" destOrd="0" presId="urn:microsoft.com/office/officeart/2005/8/layout/radial1"/>
    <dgm:cxn modelId="{EA265A3D-478A-4C9C-B355-E81A8671C97C}" type="presParOf" srcId="{6B8F40C9-870D-4431-8858-69CA4383D5A2}" destId="{0590BBE3-B301-4D6C-ABA3-7A44436EAA26}" srcOrd="2" destOrd="0" presId="urn:microsoft.com/office/officeart/2005/8/layout/radial1"/>
    <dgm:cxn modelId="{09B8D4DC-1F79-4566-911F-E5DEEDB4724E}" type="presParOf" srcId="{6B8F40C9-870D-4431-8858-69CA4383D5A2}" destId="{9724E5B7-3A62-461F-85AC-B4E9D008FC4A}" srcOrd="3" destOrd="0" presId="urn:microsoft.com/office/officeart/2005/8/layout/radial1"/>
    <dgm:cxn modelId="{D5301977-F333-4032-B0E0-67444FCD62E4}" type="presParOf" srcId="{9724E5B7-3A62-461F-85AC-B4E9D008FC4A}" destId="{3BB7C3A7-8F15-42ED-849B-4B88FC804CB9}" srcOrd="0" destOrd="0" presId="urn:microsoft.com/office/officeart/2005/8/layout/radial1"/>
    <dgm:cxn modelId="{53F3CF7C-46E6-42A7-8D6B-57F9AD1BABD3}" type="presParOf" srcId="{6B8F40C9-870D-4431-8858-69CA4383D5A2}" destId="{D531A905-4268-466A-97C3-0EBA570D4D48}" srcOrd="4" destOrd="0" presId="urn:microsoft.com/office/officeart/2005/8/layout/radial1"/>
    <dgm:cxn modelId="{28C7E94E-4950-4B57-ADD7-CD2638D878D4}" type="presParOf" srcId="{6B8F40C9-870D-4431-8858-69CA4383D5A2}" destId="{DAF0B54A-A9CE-467F-ACCF-783CB5664A0B}" srcOrd="5" destOrd="0" presId="urn:microsoft.com/office/officeart/2005/8/layout/radial1"/>
    <dgm:cxn modelId="{3AB1F557-508A-4279-968A-FA1B6E460D8D}" type="presParOf" srcId="{DAF0B54A-A9CE-467F-ACCF-783CB5664A0B}" destId="{2B10977F-2E33-421D-8E78-9032FC1BDB57}" srcOrd="0" destOrd="0" presId="urn:microsoft.com/office/officeart/2005/8/layout/radial1"/>
    <dgm:cxn modelId="{0059D396-9C8B-41D7-94C7-D4480852344D}" type="presParOf" srcId="{6B8F40C9-870D-4431-8858-69CA4383D5A2}" destId="{8BFC100E-1C3C-460A-868E-7719B3619736}" srcOrd="6" destOrd="0" presId="urn:microsoft.com/office/officeart/2005/8/layout/radial1"/>
    <dgm:cxn modelId="{7EE420A3-71F8-4AAC-B635-79E6C5ECA350}" type="presParOf" srcId="{6B8F40C9-870D-4431-8858-69CA4383D5A2}" destId="{82B04668-A4A3-4DA6-B6CE-4A82D719C078}" srcOrd="7" destOrd="0" presId="urn:microsoft.com/office/officeart/2005/8/layout/radial1"/>
    <dgm:cxn modelId="{FE64AC96-6F3F-42B9-B0BC-3A630D803EB6}" type="presParOf" srcId="{82B04668-A4A3-4DA6-B6CE-4A82D719C078}" destId="{8B41ED2B-2AE0-4192-B967-F336EFC88460}" srcOrd="0" destOrd="0" presId="urn:microsoft.com/office/officeart/2005/8/layout/radial1"/>
    <dgm:cxn modelId="{E67882FA-BDDD-4713-9550-6E340586E46A}" type="presParOf" srcId="{6B8F40C9-870D-4431-8858-69CA4383D5A2}" destId="{B7DDCABE-4172-402A-97C8-E41D2E922682}"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6BCD3-E33F-4EAF-BAB6-790B9A18DA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C56183C-E330-4247-BE5B-4F086D694D1F}">
      <dgm:prSet phldrT="[Text]"/>
      <dgm:spPr>
        <a:solidFill>
          <a:schemeClr val="accent2"/>
        </a:solidFill>
      </dgm:spPr>
      <dgm:t>
        <a:bodyPr/>
        <a:lstStyle/>
        <a:p>
          <a:r>
            <a:rPr lang="en-US" smtClean="0"/>
            <a:t>1.</a:t>
          </a:r>
          <a:endParaRPr lang="en-US" dirty="0"/>
        </a:p>
      </dgm:t>
    </dgm:pt>
    <dgm:pt modelId="{E6485441-36BD-458C-9F79-8478B0026C2E}" type="parTrans" cxnId="{6B1662F2-2B26-4764-A61F-BC2879C11036}">
      <dgm:prSet/>
      <dgm:spPr/>
      <dgm:t>
        <a:bodyPr/>
        <a:lstStyle/>
        <a:p>
          <a:endParaRPr lang="en-US"/>
        </a:p>
      </dgm:t>
    </dgm:pt>
    <dgm:pt modelId="{0E536037-19BC-4CAB-8AE9-FF79D052FAC8}" type="sibTrans" cxnId="{6B1662F2-2B26-4764-A61F-BC2879C11036}">
      <dgm:prSet/>
      <dgm:spPr/>
      <dgm:t>
        <a:bodyPr/>
        <a:lstStyle/>
        <a:p>
          <a:endParaRPr lang="en-US"/>
        </a:p>
      </dgm:t>
    </dgm:pt>
    <dgm:pt modelId="{A0CDA6A9-BCB9-4731-9702-6AC00BEA3C15}">
      <dgm:prSet phldrT="[Text]"/>
      <dgm:spPr>
        <a:solidFill>
          <a:schemeClr val="accent2"/>
        </a:solidFill>
      </dgm:spPr>
      <dgm:t>
        <a:bodyPr/>
        <a:lstStyle/>
        <a:p>
          <a:r>
            <a:rPr lang="en-US" dirty="0" smtClean="0"/>
            <a:t>2.</a:t>
          </a:r>
          <a:endParaRPr lang="en-US" dirty="0"/>
        </a:p>
      </dgm:t>
    </dgm:pt>
    <dgm:pt modelId="{42D24FA2-E772-4C88-8D30-079F795B398A}" type="parTrans" cxnId="{9E54EA6D-00FD-4FDA-AADB-2EE992C95756}">
      <dgm:prSet/>
      <dgm:spPr/>
      <dgm:t>
        <a:bodyPr/>
        <a:lstStyle/>
        <a:p>
          <a:endParaRPr lang="en-US"/>
        </a:p>
      </dgm:t>
    </dgm:pt>
    <dgm:pt modelId="{B3125D99-7116-44BB-A303-7946853E4EF5}" type="sibTrans" cxnId="{9E54EA6D-00FD-4FDA-AADB-2EE992C95756}">
      <dgm:prSet/>
      <dgm:spPr/>
      <dgm:t>
        <a:bodyPr/>
        <a:lstStyle/>
        <a:p>
          <a:endParaRPr lang="en-US"/>
        </a:p>
      </dgm:t>
    </dgm:pt>
    <dgm:pt modelId="{3B3C900B-CAF7-4E37-9A6D-2A426F1BC90C}">
      <dgm:prSet phldrT="[Text]" custT="1"/>
      <dgm:spPr>
        <a:solidFill>
          <a:schemeClr val="accent1">
            <a:alpha val="90000"/>
          </a:schemeClr>
        </a:soli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Took wrong Medication</a:t>
          </a:r>
          <a:endParaRPr lang="en-US" sz="1400" b="1" dirty="0">
            <a:solidFill>
              <a:schemeClr val="tx1"/>
            </a:solidFill>
            <a:latin typeface="Times New Roman" panose="02020603050405020304" pitchFamily="18" charset="0"/>
            <a:cs typeface="Times New Roman" panose="02020603050405020304" pitchFamily="18" charset="0"/>
          </a:endParaRPr>
        </a:p>
      </dgm:t>
    </dgm:pt>
    <dgm:pt modelId="{E7180D70-CA84-4E8F-8E1F-5E10AC659824}" type="parTrans" cxnId="{12142681-9BFA-4E16-8D82-71000CCB6FD1}">
      <dgm:prSet/>
      <dgm:spPr/>
      <dgm:t>
        <a:bodyPr/>
        <a:lstStyle/>
        <a:p>
          <a:endParaRPr lang="en-US"/>
        </a:p>
      </dgm:t>
    </dgm:pt>
    <dgm:pt modelId="{C6F09C9D-84F6-497C-B877-60CC535F3FF7}" type="sibTrans" cxnId="{12142681-9BFA-4E16-8D82-71000CCB6FD1}">
      <dgm:prSet/>
      <dgm:spPr/>
      <dgm:t>
        <a:bodyPr/>
        <a:lstStyle/>
        <a:p>
          <a:endParaRPr lang="en-US"/>
        </a:p>
      </dgm:t>
    </dgm:pt>
    <dgm:pt modelId="{7D581A4E-DBD0-47E3-81B2-8A90A0FF70C8}">
      <dgm:prSet phldrT="[Text]"/>
      <dgm:spPr>
        <a:solidFill>
          <a:schemeClr val="accent2"/>
        </a:solidFill>
      </dgm:spPr>
      <dgm:t>
        <a:bodyPr/>
        <a:lstStyle/>
        <a:p>
          <a:r>
            <a:rPr lang="en-US" dirty="0" smtClean="0"/>
            <a:t>3.</a:t>
          </a:r>
          <a:endParaRPr lang="en-US" dirty="0"/>
        </a:p>
      </dgm:t>
    </dgm:pt>
    <dgm:pt modelId="{99396657-74A3-4B51-971A-9EB8BDEEF28B}" type="parTrans" cxnId="{245F2BA2-DFDC-4555-9433-0D4A4DF6DC79}">
      <dgm:prSet/>
      <dgm:spPr/>
      <dgm:t>
        <a:bodyPr/>
        <a:lstStyle/>
        <a:p>
          <a:endParaRPr lang="en-US"/>
        </a:p>
      </dgm:t>
    </dgm:pt>
    <dgm:pt modelId="{DA55A594-B40B-45A7-AB8E-5218FE6D1B17}" type="sibTrans" cxnId="{245F2BA2-DFDC-4555-9433-0D4A4DF6DC79}">
      <dgm:prSet/>
      <dgm:spPr/>
      <dgm:t>
        <a:bodyPr/>
        <a:lstStyle/>
        <a:p>
          <a:endParaRPr lang="en-US"/>
        </a:p>
      </dgm:t>
    </dgm:pt>
    <dgm:pt modelId="{5A217536-C444-46AA-8AFD-F5F378027B43}">
      <dgm:prSet phldrT="[Text]" custT="1"/>
      <dgm:spPr>
        <a:solidFill>
          <a:schemeClr val="accent1"/>
        </a:soli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Took Incorrect Dose</a:t>
          </a:r>
          <a:endParaRPr lang="en-US" sz="1400" b="1" dirty="0">
            <a:solidFill>
              <a:schemeClr val="tx1"/>
            </a:solidFill>
            <a:latin typeface="Times New Roman" panose="02020603050405020304" pitchFamily="18" charset="0"/>
            <a:cs typeface="Times New Roman" panose="02020603050405020304" pitchFamily="18" charset="0"/>
          </a:endParaRPr>
        </a:p>
      </dgm:t>
    </dgm:pt>
    <dgm:pt modelId="{B0623710-DD3B-4870-9535-2ED233215FBC}" type="parTrans" cxnId="{3CC8F35E-859C-4F43-B5AC-98F514F32ECF}">
      <dgm:prSet/>
      <dgm:spPr/>
      <dgm:t>
        <a:bodyPr/>
        <a:lstStyle/>
        <a:p>
          <a:endParaRPr lang="en-US"/>
        </a:p>
      </dgm:t>
    </dgm:pt>
    <dgm:pt modelId="{DC8D6F06-E991-465E-8032-61AB8DF993C8}" type="sibTrans" cxnId="{3CC8F35E-859C-4F43-B5AC-98F514F32ECF}">
      <dgm:prSet/>
      <dgm:spPr/>
      <dgm:t>
        <a:bodyPr/>
        <a:lstStyle/>
        <a:p>
          <a:endParaRPr lang="en-US"/>
        </a:p>
      </dgm:t>
    </dgm:pt>
    <dgm:pt modelId="{7D5631CD-3D5E-42BD-BE67-92D38970D83F}">
      <dgm:prSet phldrT="[Text]"/>
      <dgm:spPr>
        <a:solidFill>
          <a:schemeClr val="accent2"/>
        </a:solidFill>
      </dgm:spPr>
      <dgm:t>
        <a:bodyPr/>
        <a:lstStyle/>
        <a:p>
          <a:r>
            <a:rPr lang="en-US" dirty="0" smtClean="0"/>
            <a:t>4.</a:t>
          </a:r>
          <a:endParaRPr lang="en-US" dirty="0"/>
        </a:p>
      </dgm:t>
    </dgm:pt>
    <dgm:pt modelId="{0383F983-0EC3-4C74-BB2E-B6B3A60FE76E}" type="parTrans" cxnId="{5B8992AA-5B55-42F7-81B6-135BE1EC8D38}">
      <dgm:prSet/>
      <dgm:spPr/>
      <dgm:t>
        <a:bodyPr/>
        <a:lstStyle/>
        <a:p>
          <a:endParaRPr lang="en-US"/>
        </a:p>
      </dgm:t>
    </dgm:pt>
    <dgm:pt modelId="{BB2A37FE-E1ED-40AC-B465-3F1987B9F33D}" type="sibTrans" cxnId="{5B8992AA-5B55-42F7-81B6-135BE1EC8D38}">
      <dgm:prSet/>
      <dgm:spPr/>
      <dgm:t>
        <a:bodyPr/>
        <a:lstStyle/>
        <a:p>
          <a:endParaRPr lang="en-US"/>
        </a:p>
      </dgm:t>
    </dgm:pt>
    <dgm:pt modelId="{6248A3BA-F0BF-4033-888F-7FB417E34D55}">
      <dgm:prSet phldrT="[Text]"/>
      <dgm:spPr>
        <a:solidFill>
          <a:schemeClr val="accent2"/>
        </a:solidFill>
      </dgm:spPr>
      <dgm:t>
        <a:bodyPr/>
        <a:lstStyle/>
        <a:p>
          <a:r>
            <a:rPr lang="en-US" dirty="0" smtClean="0"/>
            <a:t>5.</a:t>
          </a:r>
          <a:endParaRPr lang="en-US" dirty="0"/>
        </a:p>
      </dgm:t>
    </dgm:pt>
    <dgm:pt modelId="{E7561A51-6743-4614-AE12-B2B36AFC0AC8}" type="parTrans" cxnId="{2A826696-5415-4CC9-9CF9-5CCB94DBBED6}">
      <dgm:prSet/>
      <dgm:spPr/>
      <dgm:t>
        <a:bodyPr/>
        <a:lstStyle/>
        <a:p>
          <a:endParaRPr lang="en-US"/>
        </a:p>
      </dgm:t>
    </dgm:pt>
    <dgm:pt modelId="{982A2BDD-C064-4329-9ED8-FE07C5757976}" type="sibTrans" cxnId="{2A826696-5415-4CC9-9CF9-5CCB94DBBED6}">
      <dgm:prSet/>
      <dgm:spPr/>
      <dgm:t>
        <a:bodyPr/>
        <a:lstStyle/>
        <a:p>
          <a:endParaRPr lang="en-US"/>
        </a:p>
      </dgm:t>
    </dgm:pt>
    <dgm:pt modelId="{FE407193-D23C-4958-83A1-40372FD9A11D}">
      <dgm:prSet phldrT="[Text]" custT="1"/>
      <dgm:spPr>
        <a:solidFill>
          <a:schemeClr val="accent1"/>
        </a:soli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Incorrect Dosing Route</a:t>
          </a:r>
          <a:endParaRPr lang="en-US" sz="1400" b="1" dirty="0">
            <a:solidFill>
              <a:schemeClr val="tx1"/>
            </a:solidFill>
            <a:latin typeface="Times New Roman" panose="02020603050405020304" pitchFamily="18" charset="0"/>
            <a:cs typeface="Times New Roman" panose="02020603050405020304" pitchFamily="18" charset="0"/>
          </a:endParaRPr>
        </a:p>
      </dgm:t>
    </dgm:pt>
    <dgm:pt modelId="{E3405F64-05DD-49D8-809E-27886F72F096}" type="parTrans" cxnId="{AA0BD105-74C5-4439-91E0-993B0CE914E2}">
      <dgm:prSet/>
      <dgm:spPr/>
      <dgm:t>
        <a:bodyPr/>
        <a:lstStyle/>
        <a:p>
          <a:endParaRPr lang="en-US"/>
        </a:p>
      </dgm:t>
    </dgm:pt>
    <dgm:pt modelId="{80256966-8E2C-4A88-95C1-E70A3EDD224D}" type="sibTrans" cxnId="{AA0BD105-74C5-4439-91E0-993B0CE914E2}">
      <dgm:prSet/>
      <dgm:spPr/>
      <dgm:t>
        <a:bodyPr/>
        <a:lstStyle/>
        <a:p>
          <a:endParaRPr lang="en-US"/>
        </a:p>
      </dgm:t>
    </dgm:pt>
    <dgm:pt modelId="{01252FE2-958D-4BB1-ADBD-2EFDB4348018}">
      <dgm:prSet phldrT="[Text]" custT="1"/>
      <dgm:spPr>
        <a:solidFill>
          <a:schemeClr val="accent1"/>
        </a:soli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Took someone else’s medication</a:t>
          </a:r>
          <a:endParaRPr lang="en-US" sz="1400" b="1" dirty="0">
            <a:solidFill>
              <a:schemeClr val="tx1"/>
            </a:solidFill>
            <a:latin typeface="Times New Roman" panose="02020603050405020304" pitchFamily="18" charset="0"/>
            <a:cs typeface="Times New Roman" panose="02020603050405020304" pitchFamily="18" charset="0"/>
          </a:endParaRPr>
        </a:p>
      </dgm:t>
    </dgm:pt>
    <dgm:pt modelId="{E1EE08C1-32A4-44B4-9FD9-F1F270C998BC}" type="parTrans" cxnId="{376DB91C-24F2-4D37-9EB0-00E71E925232}">
      <dgm:prSet/>
      <dgm:spPr/>
      <dgm:t>
        <a:bodyPr/>
        <a:lstStyle/>
        <a:p>
          <a:endParaRPr lang="en-US"/>
        </a:p>
      </dgm:t>
    </dgm:pt>
    <dgm:pt modelId="{7FBCC41F-77E8-4401-9683-4A07D5FA0D93}" type="sibTrans" cxnId="{376DB91C-24F2-4D37-9EB0-00E71E925232}">
      <dgm:prSet/>
      <dgm:spPr/>
      <dgm:t>
        <a:bodyPr/>
        <a:lstStyle/>
        <a:p>
          <a:endParaRPr lang="en-US"/>
        </a:p>
      </dgm:t>
    </dgm:pt>
    <dgm:pt modelId="{B8DDA2FA-BF4B-4A1F-AD7F-A23BB5B24AB7}">
      <dgm:prSet phldrT="[Text]" custT="1"/>
      <dgm:spPr>
        <a:solidFill>
          <a:schemeClr val="accent1">
            <a:alpha val="90000"/>
          </a:schemeClr>
        </a:soli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Took Medication Twice</a:t>
          </a:r>
          <a:endParaRPr lang="en-US" sz="1400" b="1" dirty="0">
            <a:solidFill>
              <a:schemeClr val="tx1"/>
            </a:solidFill>
            <a:latin typeface="Times New Roman" panose="02020603050405020304" pitchFamily="18" charset="0"/>
            <a:cs typeface="Times New Roman" panose="02020603050405020304" pitchFamily="18" charset="0"/>
          </a:endParaRPr>
        </a:p>
      </dgm:t>
    </dgm:pt>
    <dgm:pt modelId="{E9E68E6C-10F5-407C-8944-9DC45C121B9B}" type="sibTrans" cxnId="{D0B49A4E-5580-4ABE-906B-968D92746952}">
      <dgm:prSet/>
      <dgm:spPr/>
      <dgm:t>
        <a:bodyPr/>
        <a:lstStyle/>
        <a:p>
          <a:endParaRPr lang="en-US"/>
        </a:p>
      </dgm:t>
    </dgm:pt>
    <dgm:pt modelId="{7EDD8B5A-E433-481A-B838-8D9D7A926B00}" type="parTrans" cxnId="{D0B49A4E-5580-4ABE-906B-968D92746952}">
      <dgm:prSet/>
      <dgm:spPr/>
      <dgm:t>
        <a:bodyPr/>
        <a:lstStyle/>
        <a:p>
          <a:endParaRPr lang="en-US"/>
        </a:p>
      </dgm:t>
    </dgm:pt>
    <dgm:pt modelId="{891178EF-60A5-42DC-B8CE-AF1349C2092E}">
      <dgm:prSet phldrT="[Text]"/>
      <dgm:spPr>
        <a:solidFill>
          <a:schemeClr val="accent2"/>
        </a:solidFill>
      </dgm:spPr>
      <dgm:t>
        <a:bodyPr/>
        <a:lstStyle/>
        <a:p>
          <a:r>
            <a:rPr lang="en-US" dirty="0" smtClean="0"/>
            <a:t>6.</a:t>
          </a:r>
          <a:endParaRPr lang="en-US" dirty="0"/>
        </a:p>
      </dgm:t>
    </dgm:pt>
    <dgm:pt modelId="{EBA8264A-3BE8-4BB3-9F7C-ADF319D9BF27}" type="parTrans" cxnId="{F304A650-BD42-4C7A-87A4-4EF49497F80B}">
      <dgm:prSet/>
      <dgm:spPr/>
      <dgm:t>
        <a:bodyPr/>
        <a:lstStyle/>
        <a:p>
          <a:endParaRPr lang="en-US"/>
        </a:p>
      </dgm:t>
    </dgm:pt>
    <dgm:pt modelId="{978C1102-32B6-4FA6-A638-16EF71473E1B}" type="sibTrans" cxnId="{F304A650-BD42-4C7A-87A4-4EF49497F80B}">
      <dgm:prSet/>
      <dgm:spPr/>
      <dgm:t>
        <a:bodyPr/>
        <a:lstStyle/>
        <a:p>
          <a:endParaRPr lang="en-US"/>
        </a:p>
      </dgm:t>
    </dgm:pt>
    <dgm:pt modelId="{FDF4554B-CEB3-48D2-A14F-ED859F3CC239}">
      <dgm:prSet phldrT="[Text]" custT="1"/>
      <dgm:spPr>
        <a:solidFill>
          <a:schemeClr val="accent1"/>
        </a:soli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Took medication too close together</a:t>
          </a:r>
          <a:endParaRPr lang="en-US" sz="1400" b="1" dirty="0">
            <a:solidFill>
              <a:schemeClr val="tx1"/>
            </a:solidFill>
            <a:latin typeface="Times New Roman" panose="02020603050405020304" pitchFamily="18" charset="0"/>
            <a:cs typeface="Times New Roman" panose="02020603050405020304" pitchFamily="18" charset="0"/>
          </a:endParaRPr>
        </a:p>
      </dgm:t>
    </dgm:pt>
    <dgm:pt modelId="{21F434B7-E4C3-4E3F-8F30-F3602DEE58DE}" type="parTrans" cxnId="{3C45EC69-049C-4E2F-871C-80EB3C141BCB}">
      <dgm:prSet/>
      <dgm:spPr/>
      <dgm:t>
        <a:bodyPr/>
        <a:lstStyle/>
        <a:p>
          <a:endParaRPr lang="en-US"/>
        </a:p>
      </dgm:t>
    </dgm:pt>
    <dgm:pt modelId="{604D5BB6-1295-41CE-81AF-3F5DF564AE15}" type="sibTrans" cxnId="{3C45EC69-049C-4E2F-871C-80EB3C141BCB}">
      <dgm:prSet/>
      <dgm:spPr/>
      <dgm:t>
        <a:bodyPr/>
        <a:lstStyle/>
        <a:p>
          <a:endParaRPr lang="en-US"/>
        </a:p>
      </dgm:t>
    </dgm:pt>
    <dgm:pt modelId="{17B1442E-6EF4-43D9-8510-30254BAD14EA}" type="pres">
      <dgm:prSet presAssocID="{7A26BCD3-E33F-4EAF-BAB6-790B9A18DAB6}" presName="Name0" presStyleCnt="0">
        <dgm:presLayoutVars>
          <dgm:dir/>
          <dgm:animLvl val="lvl"/>
          <dgm:resizeHandles val="exact"/>
        </dgm:presLayoutVars>
      </dgm:prSet>
      <dgm:spPr/>
      <dgm:t>
        <a:bodyPr/>
        <a:lstStyle/>
        <a:p>
          <a:endParaRPr lang="en-US"/>
        </a:p>
      </dgm:t>
    </dgm:pt>
    <dgm:pt modelId="{1D2A1B47-13EB-4574-A6C4-A71376276899}" type="pres">
      <dgm:prSet presAssocID="{9C56183C-E330-4247-BE5B-4F086D694D1F}" presName="linNode" presStyleCnt="0"/>
      <dgm:spPr/>
    </dgm:pt>
    <dgm:pt modelId="{91669E6E-FDD1-4E05-B393-5B99E520D082}" type="pres">
      <dgm:prSet presAssocID="{9C56183C-E330-4247-BE5B-4F086D694D1F}" presName="parentText" presStyleLbl="node1" presStyleIdx="0" presStyleCnt="6" custScaleX="58730" custScaleY="110573">
        <dgm:presLayoutVars>
          <dgm:chMax val="1"/>
          <dgm:bulletEnabled val="1"/>
        </dgm:presLayoutVars>
      </dgm:prSet>
      <dgm:spPr/>
      <dgm:t>
        <a:bodyPr/>
        <a:lstStyle/>
        <a:p>
          <a:endParaRPr lang="en-US"/>
        </a:p>
      </dgm:t>
    </dgm:pt>
    <dgm:pt modelId="{EC7A7E21-86F0-4DA2-9EF4-20909F557849}" type="pres">
      <dgm:prSet presAssocID="{9C56183C-E330-4247-BE5B-4F086D694D1F}" presName="descendantText" presStyleLbl="alignAccFollowNode1" presStyleIdx="0" presStyleCnt="6" custScaleX="123488" custScaleY="113366">
        <dgm:presLayoutVars>
          <dgm:bulletEnabled val="1"/>
        </dgm:presLayoutVars>
      </dgm:prSet>
      <dgm:spPr/>
      <dgm:t>
        <a:bodyPr/>
        <a:lstStyle/>
        <a:p>
          <a:endParaRPr lang="en-US"/>
        </a:p>
      </dgm:t>
    </dgm:pt>
    <dgm:pt modelId="{37239CF5-070E-4116-ADEF-C7090CD5DA77}" type="pres">
      <dgm:prSet presAssocID="{0E536037-19BC-4CAB-8AE9-FF79D052FAC8}" presName="sp" presStyleCnt="0"/>
      <dgm:spPr/>
    </dgm:pt>
    <dgm:pt modelId="{DDF44774-3B0A-4478-A9BC-2348A3CE5311}" type="pres">
      <dgm:prSet presAssocID="{A0CDA6A9-BCB9-4731-9702-6AC00BEA3C15}" presName="linNode" presStyleCnt="0"/>
      <dgm:spPr/>
    </dgm:pt>
    <dgm:pt modelId="{806B7C7F-AFA2-4883-B565-8A8C050F8E63}" type="pres">
      <dgm:prSet presAssocID="{A0CDA6A9-BCB9-4731-9702-6AC00BEA3C15}" presName="parentText" presStyleLbl="node1" presStyleIdx="1" presStyleCnt="6" custScaleX="58730" custScaleY="110573">
        <dgm:presLayoutVars>
          <dgm:chMax val="1"/>
          <dgm:bulletEnabled val="1"/>
        </dgm:presLayoutVars>
      </dgm:prSet>
      <dgm:spPr/>
      <dgm:t>
        <a:bodyPr/>
        <a:lstStyle/>
        <a:p>
          <a:endParaRPr lang="en-US"/>
        </a:p>
      </dgm:t>
    </dgm:pt>
    <dgm:pt modelId="{628CCFD6-5794-4C5D-9166-37B096A474AC}" type="pres">
      <dgm:prSet presAssocID="{A0CDA6A9-BCB9-4731-9702-6AC00BEA3C15}" presName="descendantText" presStyleLbl="alignAccFollowNode1" presStyleIdx="1" presStyleCnt="6" custScaleX="123609" custScaleY="113366">
        <dgm:presLayoutVars>
          <dgm:bulletEnabled val="1"/>
        </dgm:presLayoutVars>
      </dgm:prSet>
      <dgm:spPr/>
      <dgm:t>
        <a:bodyPr/>
        <a:lstStyle/>
        <a:p>
          <a:endParaRPr lang="en-US"/>
        </a:p>
      </dgm:t>
    </dgm:pt>
    <dgm:pt modelId="{42DD47E3-1C48-465C-968F-68356A5A057C}" type="pres">
      <dgm:prSet presAssocID="{B3125D99-7116-44BB-A303-7946853E4EF5}" presName="sp" presStyleCnt="0"/>
      <dgm:spPr/>
    </dgm:pt>
    <dgm:pt modelId="{94C265AC-A600-444D-9FC0-2E403A461AA7}" type="pres">
      <dgm:prSet presAssocID="{7D581A4E-DBD0-47E3-81B2-8A90A0FF70C8}" presName="linNode" presStyleCnt="0"/>
      <dgm:spPr/>
    </dgm:pt>
    <dgm:pt modelId="{BD2371AD-288C-49C5-BB78-5BC6B214415A}" type="pres">
      <dgm:prSet presAssocID="{7D581A4E-DBD0-47E3-81B2-8A90A0FF70C8}" presName="parentText" presStyleLbl="node1" presStyleIdx="2" presStyleCnt="6" custScaleX="58730" custScaleY="110573">
        <dgm:presLayoutVars>
          <dgm:chMax val="1"/>
          <dgm:bulletEnabled val="1"/>
        </dgm:presLayoutVars>
      </dgm:prSet>
      <dgm:spPr/>
      <dgm:t>
        <a:bodyPr/>
        <a:lstStyle/>
        <a:p>
          <a:endParaRPr lang="en-US"/>
        </a:p>
      </dgm:t>
    </dgm:pt>
    <dgm:pt modelId="{0FD55337-C9D1-454C-90B0-42B0C9EAE676}" type="pres">
      <dgm:prSet presAssocID="{7D581A4E-DBD0-47E3-81B2-8A90A0FF70C8}" presName="descendantText" presStyleLbl="alignAccFollowNode1" presStyleIdx="2" presStyleCnt="6" custScaleX="123488" custScaleY="113366">
        <dgm:presLayoutVars>
          <dgm:bulletEnabled val="1"/>
        </dgm:presLayoutVars>
      </dgm:prSet>
      <dgm:spPr/>
      <dgm:t>
        <a:bodyPr/>
        <a:lstStyle/>
        <a:p>
          <a:endParaRPr lang="en-US"/>
        </a:p>
      </dgm:t>
    </dgm:pt>
    <dgm:pt modelId="{45C9465B-9491-4ACF-89DC-438713CC4783}" type="pres">
      <dgm:prSet presAssocID="{DA55A594-B40B-45A7-AB8E-5218FE6D1B17}" presName="sp" presStyleCnt="0"/>
      <dgm:spPr/>
    </dgm:pt>
    <dgm:pt modelId="{EA30C66E-2D91-47A9-8415-630A8ED17E5D}" type="pres">
      <dgm:prSet presAssocID="{7D5631CD-3D5E-42BD-BE67-92D38970D83F}" presName="linNode" presStyleCnt="0"/>
      <dgm:spPr/>
    </dgm:pt>
    <dgm:pt modelId="{5E37E2CA-2FB6-4152-8C46-DC3A3539697C}" type="pres">
      <dgm:prSet presAssocID="{7D5631CD-3D5E-42BD-BE67-92D38970D83F}" presName="parentText" presStyleLbl="node1" presStyleIdx="3" presStyleCnt="6" custScaleX="58730" custScaleY="110573">
        <dgm:presLayoutVars>
          <dgm:chMax val="1"/>
          <dgm:bulletEnabled val="1"/>
        </dgm:presLayoutVars>
      </dgm:prSet>
      <dgm:spPr/>
      <dgm:t>
        <a:bodyPr/>
        <a:lstStyle/>
        <a:p>
          <a:endParaRPr lang="en-US"/>
        </a:p>
      </dgm:t>
    </dgm:pt>
    <dgm:pt modelId="{56D282DA-435E-4F85-8D43-6A7097151263}" type="pres">
      <dgm:prSet presAssocID="{7D5631CD-3D5E-42BD-BE67-92D38970D83F}" presName="descendantText" presStyleLbl="alignAccFollowNode1" presStyleIdx="3" presStyleCnt="6" custScaleX="123488" custScaleY="113366">
        <dgm:presLayoutVars>
          <dgm:bulletEnabled val="1"/>
        </dgm:presLayoutVars>
      </dgm:prSet>
      <dgm:spPr/>
      <dgm:t>
        <a:bodyPr/>
        <a:lstStyle/>
        <a:p>
          <a:endParaRPr lang="en-US"/>
        </a:p>
      </dgm:t>
    </dgm:pt>
    <dgm:pt modelId="{493552F2-9159-40B7-BCFE-6C62F5520BB7}" type="pres">
      <dgm:prSet presAssocID="{BB2A37FE-E1ED-40AC-B465-3F1987B9F33D}" presName="sp" presStyleCnt="0"/>
      <dgm:spPr/>
    </dgm:pt>
    <dgm:pt modelId="{CF4EC97F-AE2C-409A-9674-9367E61D8556}" type="pres">
      <dgm:prSet presAssocID="{6248A3BA-F0BF-4033-888F-7FB417E34D55}" presName="linNode" presStyleCnt="0"/>
      <dgm:spPr/>
    </dgm:pt>
    <dgm:pt modelId="{CACA0B67-88C8-4791-8BDA-038368052B35}" type="pres">
      <dgm:prSet presAssocID="{6248A3BA-F0BF-4033-888F-7FB417E34D55}" presName="parentText" presStyleLbl="node1" presStyleIdx="4" presStyleCnt="6" custScaleX="58730" custScaleY="110573">
        <dgm:presLayoutVars>
          <dgm:chMax val="1"/>
          <dgm:bulletEnabled val="1"/>
        </dgm:presLayoutVars>
      </dgm:prSet>
      <dgm:spPr/>
      <dgm:t>
        <a:bodyPr/>
        <a:lstStyle/>
        <a:p>
          <a:endParaRPr lang="en-US"/>
        </a:p>
      </dgm:t>
    </dgm:pt>
    <dgm:pt modelId="{047FDBA7-38FA-47C0-8C1C-2A22635F548D}" type="pres">
      <dgm:prSet presAssocID="{6248A3BA-F0BF-4033-888F-7FB417E34D55}" presName="descendantText" presStyleLbl="alignAccFollowNode1" presStyleIdx="4" presStyleCnt="6" custScaleX="123488" custScaleY="113366">
        <dgm:presLayoutVars>
          <dgm:bulletEnabled val="1"/>
        </dgm:presLayoutVars>
      </dgm:prSet>
      <dgm:spPr/>
      <dgm:t>
        <a:bodyPr/>
        <a:lstStyle/>
        <a:p>
          <a:endParaRPr lang="en-US"/>
        </a:p>
      </dgm:t>
    </dgm:pt>
    <dgm:pt modelId="{03BD1064-935F-40B3-A80C-5391CAA39BD9}" type="pres">
      <dgm:prSet presAssocID="{982A2BDD-C064-4329-9ED8-FE07C5757976}" presName="sp" presStyleCnt="0"/>
      <dgm:spPr/>
    </dgm:pt>
    <dgm:pt modelId="{EB3A1E41-FFE8-41CC-9CFE-BBFB3195FE68}" type="pres">
      <dgm:prSet presAssocID="{891178EF-60A5-42DC-B8CE-AF1349C2092E}" presName="linNode" presStyleCnt="0"/>
      <dgm:spPr/>
    </dgm:pt>
    <dgm:pt modelId="{83CDA1CA-B84F-4820-9502-E31438B6C673}" type="pres">
      <dgm:prSet presAssocID="{891178EF-60A5-42DC-B8CE-AF1349C2092E}" presName="parentText" presStyleLbl="node1" presStyleIdx="5" presStyleCnt="6" custScaleX="111257" custScaleY="111176">
        <dgm:presLayoutVars>
          <dgm:chMax val="1"/>
          <dgm:bulletEnabled val="1"/>
        </dgm:presLayoutVars>
      </dgm:prSet>
      <dgm:spPr/>
      <dgm:t>
        <a:bodyPr/>
        <a:lstStyle/>
        <a:p>
          <a:endParaRPr lang="en-US"/>
        </a:p>
      </dgm:t>
    </dgm:pt>
    <dgm:pt modelId="{EEE36C4B-0E1B-40B7-9999-17FEB9615A13}" type="pres">
      <dgm:prSet presAssocID="{891178EF-60A5-42DC-B8CE-AF1349C2092E}" presName="descendantText" presStyleLbl="alignAccFollowNode1" presStyleIdx="5" presStyleCnt="6" custScaleX="227952" custScaleY="108173">
        <dgm:presLayoutVars>
          <dgm:bulletEnabled val="1"/>
        </dgm:presLayoutVars>
      </dgm:prSet>
      <dgm:spPr/>
      <dgm:t>
        <a:bodyPr/>
        <a:lstStyle/>
        <a:p>
          <a:endParaRPr lang="en-US"/>
        </a:p>
      </dgm:t>
    </dgm:pt>
  </dgm:ptLst>
  <dgm:cxnLst>
    <dgm:cxn modelId="{D2D16ED5-AF33-4563-9019-AF70F91DDF38}" type="presOf" srcId="{7A26BCD3-E33F-4EAF-BAB6-790B9A18DAB6}" destId="{17B1442E-6EF4-43D9-8510-30254BAD14EA}" srcOrd="0" destOrd="0" presId="urn:microsoft.com/office/officeart/2005/8/layout/vList5"/>
    <dgm:cxn modelId="{6B1662F2-2B26-4764-A61F-BC2879C11036}" srcId="{7A26BCD3-E33F-4EAF-BAB6-790B9A18DAB6}" destId="{9C56183C-E330-4247-BE5B-4F086D694D1F}" srcOrd="0" destOrd="0" parTransId="{E6485441-36BD-458C-9F79-8478B0026C2E}" sibTransId="{0E536037-19BC-4CAB-8AE9-FF79D052FAC8}"/>
    <dgm:cxn modelId="{1A47E1BE-D79B-4511-A0F6-9873DC5E996F}" type="presOf" srcId="{FE407193-D23C-4958-83A1-40372FD9A11D}" destId="{56D282DA-435E-4F85-8D43-6A7097151263}" srcOrd="0" destOrd="0" presId="urn:microsoft.com/office/officeart/2005/8/layout/vList5"/>
    <dgm:cxn modelId="{07D2CD23-FEAC-4267-9693-D8E45546C2B7}" type="presOf" srcId="{01252FE2-958D-4BB1-ADBD-2EFDB4348018}" destId="{047FDBA7-38FA-47C0-8C1C-2A22635F548D}" srcOrd="0" destOrd="0" presId="urn:microsoft.com/office/officeart/2005/8/layout/vList5"/>
    <dgm:cxn modelId="{A4259FAB-7DD5-44E7-BB08-D905A6DF89AB}" type="presOf" srcId="{9C56183C-E330-4247-BE5B-4F086D694D1F}" destId="{91669E6E-FDD1-4E05-B393-5B99E520D082}" srcOrd="0" destOrd="0" presId="urn:microsoft.com/office/officeart/2005/8/layout/vList5"/>
    <dgm:cxn modelId="{2DC79232-C9E2-419C-ABD2-F31DA9C342B6}" type="presOf" srcId="{B8DDA2FA-BF4B-4A1F-AD7F-A23BB5B24AB7}" destId="{EC7A7E21-86F0-4DA2-9EF4-20909F557849}" srcOrd="0" destOrd="0" presId="urn:microsoft.com/office/officeart/2005/8/layout/vList5"/>
    <dgm:cxn modelId="{0EDA68BE-85E2-473C-BE41-0027A550DE09}" type="presOf" srcId="{3B3C900B-CAF7-4E37-9A6D-2A426F1BC90C}" destId="{628CCFD6-5794-4C5D-9166-37B096A474AC}" srcOrd="0" destOrd="0" presId="urn:microsoft.com/office/officeart/2005/8/layout/vList5"/>
    <dgm:cxn modelId="{F304A650-BD42-4C7A-87A4-4EF49497F80B}" srcId="{7A26BCD3-E33F-4EAF-BAB6-790B9A18DAB6}" destId="{891178EF-60A5-42DC-B8CE-AF1349C2092E}" srcOrd="5" destOrd="0" parTransId="{EBA8264A-3BE8-4BB3-9F7C-ADF319D9BF27}" sibTransId="{978C1102-32B6-4FA6-A638-16EF71473E1B}"/>
    <dgm:cxn modelId="{3C45EC69-049C-4E2F-871C-80EB3C141BCB}" srcId="{891178EF-60A5-42DC-B8CE-AF1349C2092E}" destId="{FDF4554B-CEB3-48D2-A14F-ED859F3CC239}" srcOrd="0" destOrd="0" parTransId="{21F434B7-E4C3-4E3F-8F30-F3602DEE58DE}" sibTransId="{604D5BB6-1295-41CE-81AF-3F5DF564AE15}"/>
    <dgm:cxn modelId="{12142681-9BFA-4E16-8D82-71000CCB6FD1}" srcId="{A0CDA6A9-BCB9-4731-9702-6AC00BEA3C15}" destId="{3B3C900B-CAF7-4E37-9A6D-2A426F1BC90C}" srcOrd="0" destOrd="0" parTransId="{E7180D70-CA84-4E8F-8E1F-5E10AC659824}" sibTransId="{C6F09C9D-84F6-497C-B877-60CC535F3FF7}"/>
    <dgm:cxn modelId="{15C87AD0-E253-448C-B5E3-4296F8A80F96}" type="presOf" srcId="{FDF4554B-CEB3-48D2-A14F-ED859F3CC239}" destId="{EEE36C4B-0E1B-40B7-9999-17FEB9615A13}" srcOrd="0" destOrd="0" presId="urn:microsoft.com/office/officeart/2005/8/layout/vList5"/>
    <dgm:cxn modelId="{9ABD2AA0-251A-4148-81FD-E77DD4C0552C}" type="presOf" srcId="{6248A3BA-F0BF-4033-888F-7FB417E34D55}" destId="{CACA0B67-88C8-4791-8BDA-038368052B35}" srcOrd="0" destOrd="0" presId="urn:microsoft.com/office/officeart/2005/8/layout/vList5"/>
    <dgm:cxn modelId="{ABCFE3BB-EBC6-4B29-94D3-7A038D9DFF1B}" type="presOf" srcId="{891178EF-60A5-42DC-B8CE-AF1349C2092E}" destId="{83CDA1CA-B84F-4820-9502-E31438B6C673}" srcOrd="0" destOrd="0" presId="urn:microsoft.com/office/officeart/2005/8/layout/vList5"/>
    <dgm:cxn modelId="{D98134AA-8E3E-44E0-8672-C3F15D09D234}" type="presOf" srcId="{7D5631CD-3D5E-42BD-BE67-92D38970D83F}" destId="{5E37E2CA-2FB6-4152-8C46-DC3A3539697C}" srcOrd="0" destOrd="0" presId="urn:microsoft.com/office/officeart/2005/8/layout/vList5"/>
    <dgm:cxn modelId="{ACED8B87-53A2-4D50-9E49-B21D891F18D6}" type="presOf" srcId="{7D581A4E-DBD0-47E3-81B2-8A90A0FF70C8}" destId="{BD2371AD-288C-49C5-BB78-5BC6B214415A}" srcOrd="0" destOrd="0" presId="urn:microsoft.com/office/officeart/2005/8/layout/vList5"/>
    <dgm:cxn modelId="{2A826696-5415-4CC9-9CF9-5CCB94DBBED6}" srcId="{7A26BCD3-E33F-4EAF-BAB6-790B9A18DAB6}" destId="{6248A3BA-F0BF-4033-888F-7FB417E34D55}" srcOrd="4" destOrd="0" parTransId="{E7561A51-6743-4614-AE12-B2B36AFC0AC8}" sibTransId="{982A2BDD-C064-4329-9ED8-FE07C5757976}"/>
    <dgm:cxn modelId="{245F2BA2-DFDC-4555-9433-0D4A4DF6DC79}" srcId="{7A26BCD3-E33F-4EAF-BAB6-790B9A18DAB6}" destId="{7D581A4E-DBD0-47E3-81B2-8A90A0FF70C8}" srcOrd="2" destOrd="0" parTransId="{99396657-74A3-4B51-971A-9EB8BDEEF28B}" sibTransId="{DA55A594-B40B-45A7-AB8E-5218FE6D1B17}"/>
    <dgm:cxn modelId="{6C0597D0-2C15-472D-9FDF-FF5FF2E7AB12}" type="presOf" srcId="{A0CDA6A9-BCB9-4731-9702-6AC00BEA3C15}" destId="{806B7C7F-AFA2-4883-B565-8A8C050F8E63}" srcOrd="0" destOrd="0" presId="urn:microsoft.com/office/officeart/2005/8/layout/vList5"/>
    <dgm:cxn modelId="{9E54EA6D-00FD-4FDA-AADB-2EE992C95756}" srcId="{7A26BCD3-E33F-4EAF-BAB6-790B9A18DAB6}" destId="{A0CDA6A9-BCB9-4731-9702-6AC00BEA3C15}" srcOrd="1" destOrd="0" parTransId="{42D24FA2-E772-4C88-8D30-079F795B398A}" sibTransId="{B3125D99-7116-44BB-A303-7946853E4EF5}"/>
    <dgm:cxn modelId="{5D63809D-DB7C-4C03-915A-39B0A44B819C}" type="presOf" srcId="{5A217536-C444-46AA-8AFD-F5F378027B43}" destId="{0FD55337-C9D1-454C-90B0-42B0C9EAE676}" srcOrd="0" destOrd="0" presId="urn:microsoft.com/office/officeart/2005/8/layout/vList5"/>
    <dgm:cxn modelId="{D0B49A4E-5580-4ABE-906B-968D92746952}" srcId="{9C56183C-E330-4247-BE5B-4F086D694D1F}" destId="{B8DDA2FA-BF4B-4A1F-AD7F-A23BB5B24AB7}" srcOrd="0" destOrd="0" parTransId="{7EDD8B5A-E433-481A-B838-8D9D7A926B00}" sibTransId="{E9E68E6C-10F5-407C-8944-9DC45C121B9B}"/>
    <dgm:cxn modelId="{5B8992AA-5B55-42F7-81B6-135BE1EC8D38}" srcId="{7A26BCD3-E33F-4EAF-BAB6-790B9A18DAB6}" destId="{7D5631CD-3D5E-42BD-BE67-92D38970D83F}" srcOrd="3" destOrd="0" parTransId="{0383F983-0EC3-4C74-BB2E-B6B3A60FE76E}" sibTransId="{BB2A37FE-E1ED-40AC-B465-3F1987B9F33D}"/>
    <dgm:cxn modelId="{3CC8F35E-859C-4F43-B5AC-98F514F32ECF}" srcId="{7D581A4E-DBD0-47E3-81B2-8A90A0FF70C8}" destId="{5A217536-C444-46AA-8AFD-F5F378027B43}" srcOrd="0" destOrd="0" parTransId="{B0623710-DD3B-4870-9535-2ED233215FBC}" sibTransId="{DC8D6F06-E991-465E-8032-61AB8DF993C8}"/>
    <dgm:cxn modelId="{376DB91C-24F2-4D37-9EB0-00E71E925232}" srcId="{6248A3BA-F0BF-4033-888F-7FB417E34D55}" destId="{01252FE2-958D-4BB1-ADBD-2EFDB4348018}" srcOrd="0" destOrd="0" parTransId="{E1EE08C1-32A4-44B4-9FD9-F1F270C998BC}" sibTransId="{7FBCC41F-77E8-4401-9683-4A07D5FA0D93}"/>
    <dgm:cxn modelId="{AA0BD105-74C5-4439-91E0-993B0CE914E2}" srcId="{7D5631CD-3D5E-42BD-BE67-92D38970D83F}" destId="{FE407193-D23C-4958-83A1-40372FD9A11D}" srcOrd="0" destOrd="0" parTransId="{E3405F64-05DD-49D8-809E-27886F72F096}" sibTransId="{80256966-8E2C-4A88-95C1-E70A3EDD224D}"/>
    <dgm:cxn modelId="{5959ECE9-34EA-42D2-9405-F1386D9013FE}" type="presParOf" srcId="{17B1442E-6EF4-43D9-8510-30254BAD14EA}" destId="{1D2A1B47-13EB-4574-A6C4-A71376276899}" srcOrd="0" destOrd="0" presId="urn:microsoft.com/office/officeart/2005/8/layout/vList5"/>
    <dgm:cxn modelId="{4F6EB045-9029-4BF8-80C0-1A1FD987086E}" type="presParOf" srcId="{1D2A1B47-13EB-4574-A6C4-A71376276899}" destId="{91669E6E-FDD1-4E05-B393-5B99E520D082}" srcOrd="0" destOrd="0" presId="urn:microsoft.com/office/officeart/2005/8/layout/vList5"/>
    <dgm:cxn modelId="{6A56568D-E4B4-4AB4-9A93-7563FF8B675A}" type="presParOf" srcId="{1D2A1B47-13EB-4574-A6C4-A71376276899}" destId="{EC7A7E21-86F0-4DA2-9EF4-20909F557849}" srcOrd="1" destOrd="0" presId="urn:microsoft.com/office/officeart/2005/8/layout/vList5"/>
    <dgm:cxn modelId="{7AAD23B8-18DF-450B-BA92-DF2D3BB45A14}" type="presParOf" srcId="{17B1442E-6EF4-43D9-8510-30254BAD14EA}" destId="{37239CF5-070E-4116-ADEF-C7090CD5DA77}" srcOrd="1" destOrd="0" presId="urn:microsoft.com/office/officeart/2005/8/layout/vList5"/>
    <dgm:cxn modelId="{E385FE14-217E-4D01-BC08-CE928D5B0E1D}" type="presParOf" srcId="{17B1442E-6EF4-43D9-8510-30254BAD14EA}" destId="{DDF44774-3B0A-4478-A9BC-2348A3CE5311}" srcOrd="2" destOrd="0" presId="urn:microsoft.com/office/officeart/2005/8/layout/vList5"/>
    <dgm:cxn modelId="{F34BA3DB-611C-4A45-9F9B-E1658BBBC4A0}" type="presParOf" srcId="{DDF44774-3B0A-4478-A9BC-2348A3CE5311}" destId="{806B7C7F-AFA2-4883-B565-8A8C050F8E63}" srcOrd="0" destOrd="0" presId="urn:microsoft.com/office/officeart/2005/8/layout/vList5"/>
    <dgm:cxn modelId="{A9CBB608-FCFE-440F-8806-D3934F57DE71}" type="presParOf" srcId="{DDF44774-3B0A-4478-A9BC-2348A3CE5311}" destId="{628CCFD6-5794-4C5D-9166-37B096A474AC}" srcOrd="1" destOrd="0" presId="urn:microsoft.com/office/officeart/2005/8/layout/vList5"/>
    <dgm:cxn modelId="{8911F9EE-08BF-4A68-A2D6-25CFA64AC160}" type="presParOf" srcId="{17B1442E-6EF4-43D9-8510-30254BAD14EA}" destId="{42DD47E3-1C48-465C-968F-68356A5A057C}" srcOrd="3" destOrd="0" presId="urn:microsoft.com/office/officeart/2005/8/layout/vList5"/>
    <dgm:cxn modelId="{2C5AEE54-28D2-4F19-B20F-987DDEB0A240}" type="presParOf" srcId="{17B1442E-6EF4-43D9-8510-30254BAD14EA}" destId="{94C265AC-A600-444D-9FC0-2E403A461AA7}" srcOrd="4" destOrd="0" presId="urn:microsoft.com/office/officeart/2005/8/layout/vList5"/>
    <dgm:cxn modelId="{019F2E8C-732B-4943-A501-C5E346A7BE00}" type="presParOf" srcId="{94C265AC-A600-444D-9FC0-2E403A461AA7}" destId="{BD2371AD-288C-49C5-BB78-5BC6B214415A}" srcOrd="0" destOrd="0" presId="urn:microsoft.com/office/officeart/2005/8/layout/vList5"/>
    <dgm:cxn modelId="{FE5EAA28-4DE9-49BD-A6BD-8E0C95863883}" type="presParOf" srcId="{94C265AC-A600-444D-9FC0-2E403A461AA7}" destId="{0FD55337-C9D1-454C-90B0-42B0C9EAE676}" srcOrd="1" destOrd="0" presId="urn:microsoft.com/office/officeart/2005/8/layout/vList5"/>
    <dgm:cxn modelId="{987D8209-5C03-4819-98B3-937E033B78CF}" type="presParOf" srcId="{17B1442E-6EF4-43D9-8510-30254BAD14EA}" destId="{45C9465B-9491-4ACF-89DC-438713CC4783}" srcOrd="5" destOrd="0" presId="urn:microsoft.com/office/officeart/2005/8/layout/vList5"/>
    <dgm:cxn modelId="{DD6CD246-2F85-4050-82EF-7D313AA715DD}" type="presParOf" srcId="{17B1442E-6EF4-43D9-8510-30254BAD14EA}" destId="{EA30C66E-2D91-47A9-8415-630A8ED17E5D}" srcOrd="6" destOrd="0" presId="urn:microsoft.com/office/officeart/2005/8/layout/vList5"/>
    <dgm:cxn modelId="{552F62BD-52D9-49F2-9074-81256E1F4B2C}" type="presParOf" srcId="{EA30C66E-2D91-47A9-8415-630A8ED17E5D}" destId="{5E37E2CA-2FB6-4152-8C46-DC3A3539697C}" srcOrd="0" destOrd="0" presId="urn:microsoft.com/office/officeart/2005/8/layout/vList5"/>
    <dgm:cxn modelId="{00490606-5A6B-4F67-AE4E-0D8C7CEDD086}" type="presParOf" srcId="{EA30C66E-2D91-47A9-8415-630A8ED17E5D}" destId="{56D282DA-435E-4F85-8D43-6A7097151263}" srcOrd="1" destOrd="0" presId="urn:microsoft.com/office/officeart/2005/8/layout/vList5"/>
    <dgm:cxn modelId="{5781F209-88ED-4D12-ADC7-30AB3F3125E2}" type="presParOf" srcId="{17B1442E-6EF4-43D9-8510-30254BAD14EA}" destId="{493552F2-9159-40B7-BCFE-6C62F5520BB7}" srcOrd="7" destOrd="0" presId="urn:microsoft.com/office/officeart/2005/8/layout/vList5"/>
    <dgm:cxn modelId="{C6305CA2-7219-48BF-B3A3-F08AF1518840}" type="presParOf" srcId="{17B1442E-6EF4-43D9-8510-30254BAD14EA}" destId="{CF4EC97F-AE2C-409A-9674-9367E61D8556}" srcOrd="8" destOrd="0" presId="urn:microsoft.com/office/officeart/2005/8/layout/vList5"/>
    <dgm:cxn modelId="{C548B1A5-6E46-4320-B299-AC83789BA000}" type="presParOf" srcId="{CF4EC97F-AE2C-409A-9674-9367E61D8556}" destId="{CACA0B67-88C8-4791-8BDA-038368052B35}" srcOrd="0" destOrd="0" presId="urn:microsoft.com/office/officeart/2005/8/layout/vList5"/>
    <dgm:cxn modelId="{C66C6CED-BBDB-442A-89CB-9525350C3061}" type="presParOf" srcId="{CF4EC97F-AE2C-409A-9674-9367E61D8556}" destId="{047FDBA7-38FA-47C0-8C1C-2A22635F548D}" srcOrd="1" destOrd="0" presId="urn:microsoft.com/office/officeart/2005/8/layout/vList5"/>
    <dgm:cxn modelId="{A56307C3-E130-4A56-9C97-AC1C8F138CC5}" type="presParOf" srcId="{17B1442E-6EF4-43D9-8510-30254BAD14EA}" destId="{03BD1064-935F-40B3-A80C-5391CAA39BD9}" srcOrd="9" destOrd="0" presId="urn:microsoft.com/office/officeart/2005/8/layout/vList5"/>
    <dgm:cxn modelId="{B8AF648D-231F-4A3C-933C-499D2D9FAAAF}" type="presParOf" srcId="{17B1442E-6EF4-43D9-8510-30254BAD14EA}" destId="{EB3A1E41-FFE8-41CC-9CFE-BBFB3195FE68}" srcOrd="10" destOrd="0" presId="urn:microsoft.com/office/officeart/2005/8/layout/vList5"/>
    <dgm:cxn modelId="{FE1AFA00-0330-4B31-9D27-83564CB28724}" type="presParOf" srcId="{EB3A1E41-FFE8-41CC-9CFE-BBFB3195FE68}" destId="{83CDA1CA-B84F-4820-9502-E31438B6C673}" srcOrd="0" destOrd="0" presId="urn:microsoft.com/office/officeart/2005/8/layout/vList5"/>
    <dgm:cxn modelId="{817CE7F9-D172-476E-A3DA-55DE01D68192}" type="presParOf" srcId="{EB3A1E41-FFE8-41CC-9CFE-BBFB3195FE68}" destId="{EEE36C4B-0E1B-40B7-9999-17FEB9615A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1BD79A-F56E-4A4A-BC37-2919D9A7615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4551872-FD05-49D4-B69F-BF592400C7DC}">
      <dgm:prSet phldrT="[Text]"/>
      <dgm:spPr/>
      <dgm:t>
        <a:bodyPr/>
        <a:lstStyle/>
        <a:p>
          <a:r>
            <a:rPr lang="en-US" b="1" dirty="0" smtClean="0">
              <a:solidFill>
                <a:schemeClr val="tx1"/>
              </a:solidFill>
              <a:latin typeface="Gill Sans MT" panose="020B0502020104020203" pitchFamily="34" charset="0"/>
            </a:rPr>
            <a:t>The right person</a:t>
          </a:r>
          <a:endParaRPr lang="en-US" b="1" dirty="0">
            <a:solidFill>
              <a:schemeClr val="tx1"/>
            </a:solidFill>
            <a:latin typeface="Gill Sans MT" panose="020B0502020104020203" pitchFamily="34" charset="0"/>
          </a:endParaRPr>
        </a:p>
      </dgm:t>
    </dgm:pt>
    <dgm:pt modelId="{C9D92386-BCEB-4266-B941-5734A9A4BC78}" type="parTrans" cxnId="{AD023992-4C04-4EFC-AAB8-54413B72C781}">
      <dgm:prSet/>
      <dgm:spPr/>
      <dgm:t>
        <a:bodyPr/>
        <a:lstStyle/>
        <a:p>
          <a:endParaRPr lang="en-US"/>
        </a:p>
      </dgm:t>
    </dgm:pt>
    <dgm:pt modelId="{21C8BC18-B2A5-46F0-BC1E-E570FE7A95EA}" type="sibTrans" cxnId="{AD023992-4C04-4EFC-AAB8-54413B72C781}">
      <dgm:prSet/>
      <dgm:spPr/>
      <dgm:t>
        <a:bodyPr/>
        <a:lstStyle/>
        <a:p>
          <a:endParaRPr lang="en-US"/>
        </a:p>
      </dgm:t>
    </dgm:pt>
    <dgm:pt modelId="{DF66E31C-7BC5-4633-9948-99D375FA8925}">
      <dgm:prSet phldrT="[Text]"/>
      <dgm:spPr>
        <a:solidFill>
          <a:schemeClr val="accent3"/>
        </a:solidFill>
      </dgm:spPr>
      <dgm:t>
        <a:bodyPr/>
        <a:lstStyle/>
        <a:p>
          <a:r>
            <a:rPr lang="en-US" b="1" dirty="0" smtClean="0">
              <a:solidFill>
                <a:schemeClr val="tx1"/>
              </a:solidFill>
              <a:latin typeface="Gill Sans MT" panose="020B0502020104020203" pitchFamily="34" charset="0"/>
            </a:rPr>
            <a:t>The right dose</a:t>
          </a:r>
          <a:endParaRPr lang="en-US" b="1" dirty="0">
            <a:solidFill>
              <a:schemeClr val="tx1"/>
            </a:solidFill>
            <a:latin typeface="Gill Sans MT" panose="020B0502020104020203" pitchFamily="34" charset="0"/>
          </a:endParaRPr>
        </a:p>
      </dgm:t>
    </dgm:pt>
    <dgm:pt modelId="{3C459747-4E0C-4CC3-8CA2-87A807CC8609}" type="parTrans" cxnId="{4714D23F-6685-4C95-B64F-057F33215ACC}">
      <dgm:prSet/>
      <dgm:spPr/>
      <dgm:t>
        <a:bodyPr/>
        <a:lstStyle/>
        <a:p>
          <a:endParaRPr lang="en-US"/>
        </a:p>
      </dgm:t>
    </dgm:pt>
    <dgm:pt modelId="{01D5E9A0-8969-4768-B996-795D0B6CDFE7}" type="sibTrans" cxnId="{4714D23F-6685-4C95-B64F-057F33215ACC}">
      <dgm:prSet/>
      <dgm:spPr/>
      <dgm:t>
        <a:bodyPr/>
        <a:lstStyle/>
        <a:p>
          <a:endParaRPr lang="en-US"/>
        </a:p>
      </dgm:t>
    </dgm:pt>
    <dgm:pt modelId="{5A3C5114-80C0-4B65-86DA-212336A2620F}">
      <dgm:prSet phldrT="[Text]"/>
      <dgm:spPr>
        <a:solidFill>
          <a:schemeClr val="tx2"/>
        </a:solidFill>
      </dgm:spPr>
      <dgm:t>
        <a:bodyPr/>
        <a:lstStyle/>
        <a:p>
          <a:r>
            <a:rPr lang="en-US" b="1" dirty="0" smtClean="0">
              <a:solidFill>
                <a:schemeClr val="tx1"/>
              </a:solidFill>
              <a:latin typeface="Gill Sans MT" panose="020B0502020104020203" pitchFamily="34" charset="0"/>
            </a:rPr>
            <a:t>The right medicine</a:t>
          </a:r>
        </a:p>
      </dgm:t>
    </dgm:pt>
    <dgm:pt modelId="{5483CF44-D85E-4DE9-9F49-BA82EC0F24C2}" type="parTrans" cxnId="{35E6E323-5807-4C3C-BF55-5C41AFB1BED2}">
      <dgm:prSet/>
      <dgm:spPr/>
      <dgm:t>
        <a:bodyPr/>
        <a:lstStyle/>
        <a:p>
          <a:endParaRPr lang="en-US"/>
        </a:p>
      </dgm:t>
    </dgm:pt>
    <dgm:pt modelId="{0D4DE6A5-A644-4FF1-B117-114B22805408}" type="sibTrans" cxnId="{35E6E323-5807-4C3C-BF55-5C41AFB1BED2}">
      <dgm:prSet/>
      <dgm:spPr/>
      <dgm:t>
        <a:bodyPr/>
        <a:lstStyle/>
        <a:p>
          <a:endParaRPr lang="en-US"/>
        </a:p>
      </dgm:t>
    </dgm:pt>
    <dgm:pt modelId="{7B58FD8F-FA1A-4CDF-9A2E-D6FC3D0E2260}">
      <dgm:prSet phldrT="[Text]"/>
      <dgm:spPr>
        <a:solidFill>
          <a:schemeClr val="accent2"/>
        </a:solidFill>
      </dgm:spPr>
      <dgm:t>
        <a:bodyPr/>
        <a:lstStyle/>
        <a:p>
          <a:r>
            <a:rPr lang="en-US" b="1" dirty="0" smtClean="0">
              <a:solidFill>
                <a:schemeClr val="tx1"/>
              </a:solidFill>
              <a:latin typeface="Gill Sans MT" panose="020B0502020104020203" pitchFamily="34" charset="0"/>
            </a:rPr>
            <a:t>The right time</a:t>
          </a:r>
        </a:p>
      </dgm:t>
    </dgm:pt>
    <dgm:pt modelId="{8D71AD97-987D-4DF2-B2FC-4026FF5982DA}" type="parTrans" cxnId="{567CF9BB-2F86-4963-90A8-AC87992AF1E8}">
      <dgm:prSet/>
      <dgm:spPr/>
      <dgm:t>
        <a:bodyPr/>
        <a:lstStyle/>
        <a:p>
          <a:endParaRPr lang="en-US"/>
        </a:p>
      </dgm:t>
    </dgm:pt>
    <dgm:pt modelId="{F1E0E000-7F2C-4573-A538-9266B4D27AFE}" type="sibTrans" cxnId="{567CF9BB-2F86-4963-90A8-AC87992AF1E8}">
      <dgm:prSet/>
      <dgm:spPr/>
      <dgm:t>
        <a:bodyPr/>
        <a:lstStyle/>
        <a:p>
          <a:endParaRPr lang="en-US"/>
        </a:p>
      </dgm:t>
    </dgm:pt>
    <dgm:pt modelId="{91BD6AFC-A0C9-4789-98CC-575C073456C1}">
      <dgm:prSet phldrT="[Text]"/>
      <dgm:spPr>
        <a:solidFill>
          <a:schemeClr val="accent4"/>
        </a:solidFill>
      </dgm:spPr>
      <dgm:t>
        <a:bodyPr/>
        <a:lstStyle/>
        <a:p>
          <a:r>
            <a:rPr lang="en-US" b="1" dirty="0" smtClean="0">
              <a:solidFill>
                <a:schemeClr val="tx1"/>
              </a:solidFill>
              <a:latin typeface="Gill Sans MT" panose="020B0502020104020203" pitchFamily="34" charset="0"/>
            </a:rPr>
            <a:t>The right way</a:t>
          </a:r>
        </a:p>
      </dgm:t>
    </dgm:pt>
    <dgm:pt modelId="{8A0DBDDF-54F6-47F2-A829-0F7B8ABD3BAD}" type="parTrans" cxnId="{30F7DE2F-67A5-47CD-ACC8-26DE86CCA1F0}">
      <dgm:prSet/>
      <dgm:spPr/>
      <dgm:t>
        <a:bodyPr/>
        <a:lstStyle/>
        <a:p>
          <a:endParaRPr lang="en-US"/>
        </a:p>
      </dgm:t>
    </dgm:pt>
    <dgm:pt modelId="{D9F17C1D-D036-4D6E-BD98-BEE0B60AEDCF}" type="sibTrans" cxnId="{30F7DE2F-67A5-47CD-ACC8-26DE86CCA1F0}">
      <dgm:prSet/>
      <dgm:spPr/>
      <dgm:t>
        <a:bodyPr/>
        <a:lstStyle/>
        <a:p>
          <a:endParaRPr lang="en-US"/>
        </a:p>
      </dgm:t>
    </dgm:pt>
    <dgm:pt modelId="{A6CD9E7B-A26D-4505-B0B3-25A9BD755E69}" type="pres">
      <dgm:prSet presAssocID="{E71BD79A-F56E-4A4A-BC37-2919D9A7615A}" presName="Name0" presStyleCnt="0">
        <dgm:presLayoutVars>
          <dgm:chMax val="7"/>
          <dgm:chPref val="7"/>
          <dgm:dir/>
        </dgm:presLayoutVars>
      </dgm:prSet>
      <dgm:spPr/>
      <dgm:t>
        <a:bodyPr/>
        <a:lstStyle/>
        <a:p>
          <a:endParaRPr lang="en-US"/>
        </a:p>
      </dgm:t>
    </dgm:pt>
    <dgm:pt modelId="{A5194536-E922-44E6-9F36-00B0BD446CA9}" type="pres">
      <dgm:prSet presAssocID="{E71BD79A-F56E-4A4A-BC37-2919D9A7615A}" presName="Name1" presStyleCnt="0"/>
      <dgm:spPr/>
    </dgm:pt>
    <dgm:pt modelId="{32B072C0-E50B-4864-9E0C-3EB741638415}" type="pres">
      <dgm:prSet presAssocID="{E71BD79A-F56E-4A4A-BC37-2919D9A7615A}" presName="cycle" presStyleCnt="0"/>
      <dgm:spPr/>
    </dgm:pt>
    <dgm:pt modelId="{29D5F87C-55FF-4C95-B946-67ABC8C1FA72}" type="pres">
      <dgm:prSet presAssocID="{E71BD79A-F56E-4A4A-BC37-2919D9A7615A}" presName="srcNode" presStyleLbl="node1" presStyleIdx="0" presStyleCnt="5"/>
      <dgm:spPr/>
    </dgm:pt>
    <dgm:pt modelId="{6F614059-E77F-416E-9C35-47875ED68017}" type="pres">
      <dgm:prSet presAssocID="{E71BD79A-F56E-4A4A-BC37-2919D9A7615A}" presName="conn" presStyleLbl="parChTrans1D2" presStyleIdx="0" presStyleCnt="1"/>
      <dgm:spPr/>
      <dgm:t>
        <a:bodyPr/>
        <a:lstStyle/>
        <a:p>
          <a:endParaRPr lang="en-US"/>
        </a:p>
      </dgm:t>
    </dgm:pt>
    <dgm:pt modelId="{1274AB65-7F0D-4F0C-BB0F-9082CF6ADAA0}" type="pres">
      <dgm:prSet presAssocID="{E71BD79A-F56E-4A4A-BC37-2919D9A7615A}" presName="extraNode" presStyleLbl="node1" presStyleIdx="0" presStyleCnt="5"/>
      <dgm:spPr/>
    </dgm:pt>
    <dgm:pt modelId="{ADE0E786-5D76-4CDB-BA34-F3FCA228962E}" type="pres">
      <dgm:prSet presAssocID="{E71BD79A-F56E-4A4A-BC37-2919D9A7615A}" presName="dstNode" presStyleLbl="node1" presStyleIdx="0" presStyleCnt="5"/>
      <dgm:spPr/>
    </dgm:pt>
    <dgm:pt modelId="{0D8B8B8F-AA7A-420F-9412-5818EF69659E}" type="pres">
      <dgm:prSet presAssocID="{14551872-FD05-49D4-B69F-BF592400C7DC}" presName="text_1" presStyleLbl="node1" presStyleIdx="0" presStyleCnt="5">
        <dgm:presLayoutVars>
          <dgm:bulletEnabled val="1"/>
        </dgm:presLayoutVars>
      </dgm:prSet>
      <dgm:spPr/>
      <dgm:t>
        <a:bodyPr/>
        <a:lstStyle/>
        <a:p>
          <a:endParaRPr lang="en-US"/>
        </a:p>
      </dgm:t>
    </dgm:pt>
    <dgm:pt modelId="{443D2DCD-2802-4D9D-AA9D-DC1083847ACC}" type="pres">
      <dgm:prSet presAssocID="{14551872-FD05-49D4-B69F-BF592400C7DC}" presName="accent_1" presStyleCnt="0"/>
      <dgm:spPr/>
    </dgm:pt>
    <dgm:pt modelId="{7ED16534-20C6-4CDB-BD8F-5CC69EDB557F}" type="pres">
      <dgm:prSet presAssocID="{14551872-FD05-49D4-B69F-BF592400C7DC}" presName="accentRepeatNode" presStyleLbl="solidFgAcc1" presStyleIdx="0" presStyleCnt="5"/>
      <dgm:spPr/>
    </dgm:pt>
    <dgm:pt modelId="{B38DAD52-09FC-4D12-B29B-720DF72DD573}" type="pres">
      <dgm:prSet presAssocID="{DF66E31C-7BC5-4633-9948-99D375FA8925}" presName="text_2" presStyleLbl="node1" presStyleIdx="1" presStyleCnt="5">
        <dgm:presLayoutVars>
          <dgm:bulletEnabled val="1"/>
        </dgm:presLayoutVars>
      </dgm:prSet>
      <dgm:spPr/>
      <dgm:t>
        <a:bodyPr/>
        <a:lstStyle/>
        <a:p>
          <a:endParaRPr lang="en-US"/>
        </a:p>
      </dgm:t>
    </dgm:pt>
    <dgm:pt modelId="{81BC6655-AE04-4BD2-B46F-7D252024BF0F}" type="pres">
      <dgm:prSet presAssocID="{DF66E31C-7BC5-4633-9948-99D375FA8925}" presName="accent_2" presStyleCnt="0"/>
      <dgm:spPr/>
    </dgm:pt>
    <dgm:pt modelId="{D7B67E6C-89A6-4D7A-869C-2FCF1328478B}" type="pres">
      <dgm:prSet presAssocID="{DF66E31C-7BC5-4633-9948-99D375FA8925}" presName="accentRepeatNode" presStyleLbl="solidFgAcc1" presStyleIdx="1" presStyleCnt="5"/>
      <dgm:spPr/>
    </dgm:pt>
    <dgm:pt modelId="{90254E67-42FE-4F88-BC1C-896D952DF538}" type="pres">
      <dgm:prSet presAssocID="{5A3C5114-80C0-4B65-86DA-212336A2620F}" presName="text_3" presStyleLbl="node1" presStyleIdx="2" presStyleCnt="5">
        <dgm:presLayoutVars>
          <dgm:bulletEnabled val="1"/>
        </dgm:presLayoutVars>
      </dgm:prSet>
      <dgm:spPr/>
      <dgm:t>
        <a:bodyPr/>
        <a:lstStyle/>
        <a:p>
          <a:endParaRPr lang="en-US"/>
        </a:p>
      </dgm:t>
    </dgm:pt>
    <dgm:pt modelId="{28C0C501-F1EF-463B-B16E-C9D61D12DC9D}" type="pres">
      <dgm:prSet presAssocID="{5A3C5114-80C0-4B65-86DA-212336A2620F}" presName="accent_3" presStyleCnt="0"/>
      <dgm:spPr/>
    </dgm:pt>
    <dgm:pt modelId="{767BF0CF-9D01-4E58-AF6F-6A3FBF6403DE}" type="pres">
      <dgm:prSet presAssocID="{5A3C5114-80C0-4B65-86DA-212336A2620F}" presName="accentRepeatNode" presStyleLbl="solidFgAcc1" presStyleIdx="2" presStyleCnt="5"/>
      <dgm:spPr/>
    </dgm:pt>
    <dgm:pt modelId="{F3450894-AAD2-4281-9A46-A63F7ED88935}" type="pres">
      <dgm:prSet presAssocID="{7B58FD8F-FA1A-4CDF-9A2E-D6FC3D0E2260}" presName="text_4" presStyleLbl="node1" presStyleIdx="3" presStyleCnt="5">
        <dgm:presLayoutVars>
          <dgm:bulletEnabled val="1"/>
        </dgm:presLayoutVars>
      </dgm:prSet>
      <dgm:spPr/>
      <dgm:t>
        <a:bodyPr/>
        <a:lstStyle/>
        <a:p>
          <a:endParaRPr lang="en-US"/>
        </a:p>
      </dgm:t>
    </dgm:pt>
    <dgm:pt modelId="{BF4994B7-B58F-4CCD-985C-A6A62548110E}" type="pres">
      <dgm:prSet presAssocID="{7B58FD8F-FA1A-4CDF-9A2E-D6FC3D0E2260}" presName="accent_4" presStyleCnt="0"/>
      <dgm:spPr/>
    </dgm:pt>
    <dgm:pt modelId="{48CF4E2A-0D1B-4475-990B-F16CCA2CF5A5}" type="pres">
      <dgm:prSet presAssocID="{7B58FD8F-FA1A-4CDF-9A2E-D6FC3D0E2260}" presName="accentRepeatNode" presStyleLbl="solidFgAcc1" presStyleIdx="3" presStyleCnt="5"/>
      <dgm:spPr/>
    </dgm:pt>
    <dgm:pt modelId="{15A41770-9EF3-4D64-8432-A5FF2AF07678}" type="pres">
      <dgm:prSet presAssocID="{91BD6AFC-A0C9-4789-98CC-575C073456C1}" presName="text_5" presStyleLbl="node1" presStyleIdx="4" presStyleCnt="5">
        <dgm:presLayoutVars>
          <dgm:bulletEnabled val="1"/>
        </dgm:presLayoutVars>
      </dgm:prSet>
      <dgm:spPr/>
      <dgm:t>
        <a:bodyPr/>
        <a:lstStyle/>
        <a:p>
          <a:endParaRPr lang="en-US"/>
        </a:p>
      </dgm:t>
    </dgm:pt>
    <dgm:pt modelId="{3DE35E93-39F9-4BBE-89AF-7787CDD903D4}" type="pres">
      <dgm:prSet presAssocID="{91BD6AFC-A0C9-4789-98CC-575C073456C1}" presName="accent_5" presStyleCnt="0"/>
      <dgm:spPr/>
    </dgm:pt>
    <dgm:pt modelId="{A86B0E37-4167-46C7-985C-EC76615A881C}" type="pres">
      <dgm:prSet presAssocID="{91BD6AFC-A0C9-4789-98CC-575C073456C1}" presName="accentRepeatNode" presStyleLbl="solidFgAcc1" presStyleIdx="4" presStyleCnt="5"/>
      <dgm:spPr/>
    </dgm:pt>
  </dgm:ptLst>
  <dgm:cxnLst>
    <dgm:cxn modelId="{79A0F787-9809-4280-97AB-BC55D437D175}" type="presOf" srcId="{91BD6AFC-A0C9-4789-98CC-575C073456C1}" destId="{15A41770-9EF3-4D64-8432-A5FF2AF07678}" srcOrd="0" destOrd="0" presId="urn:microsoft.com/office/officeart/2008/layout/VerticalCurvedList"/>
    <dgm:cxn modelId="{EAFAADE7-73C9-4CB2-9BD9-3E91C76DBE84}" type="presOf" srcId="{7B58FD8F-FA1A-4CDF-9A2E-D6FC3D0E2260}" destId="{F3450894-AAD2-4281-9A46-A63F7ED88935}" srcOrd="0" destOrd="0" presId="urn:microsoft.com/office/officeart/2008/layout/VerticalCurvedList"/>
    <dgm:cxn modelId="{DE822305-5B54-49E4-8E70-7E37F2BAA890}" type="presOf" srcId="{E71BD79A-F56E-4A4A-BC37-2919D9A7615A}" destId="{A6CD9E7B-A26D-4505-B0B3-25A9BD755E69}" srcOrd="0" destOrd="0" presId="urn:microsoft.com/office/officeart/2008/layout/VerticalCurvedList"/>
    <dgm:cxn modelId="{567CF9BB-2F86-4963-90A8-AC87992AF1E8}" srcId="{E71BD79A-F56E-4A4A-BC37-2919D9A7615A}" destId="{7B58FD8F-FA1A-4CDF-9A2E-D6FC3D0E2260}" srcOrd="3" destOrd="0" parTransId="{8D71AD97-987D-4DF2-B2FC-4026FF5982DA}" sibTransId="{F1E0E000-7F2C-4573-A538-9266B4D27AFE}"/>
    <dgm:cxn modelId="{4714D23F-6685-4C95-B64F-057F33215ACC}" srcId="{E71BD79A-F56E-4A4A-BC37-2919D9A7615A}" destId="{DF66E31C-7BC5-4633-9948-99D375FA8925}" srcOrd="1" destOrd="0" parTransId="{3C459747-4E0C-4CC3-8CA2-87A807CC8609}" sibTransId="{01D5E9A0-8969-4768-B996-795D0B6CDFE7}"/>
    <dgm:cxn modelId="{788A80D9-8100-4BBA-BD8B-36F14575C071}" type="presOf" srcId="{DF66E31C-7BC5-4633-9948-99D375FA8925}" destId="{B38DAD52-09FC-4D12-B29B-720DF72DD573}" srcOrd="0" destOrd="0" presId="urn:microsoft.com/office/officeart/2008/layout/VerticalCurvedList"/>
    <dgm:cxn modelId="{5A42A4FC-66F9-46B0-B674-8D7C3C33586B}" type="presOf" srcId="{5A3C5114-80C0-4B65-86DA-212336A2620F}" destId="{90254E67-42FE-4F88-BC1C-896D952DF538}" srcOrd="0" destOrd="0" presId="urn:microsoft.com/office/officeart/2008/layout/VerticalCurvedList"/>
    <dgm:cxn modelId="{0D76507A-9EFB-4167-9474-D7F5F83B360F}" type="presOf" srcId="{21C8BC18-B2A5-46F0-BC1E-E570FE7A95EA}" destId="{6F614059-E77F-416E-9C35-47875ED68017}" srcOrd="0" destOrd="0" presId="urn:microsoft.com/office/officeart/2008/layout/VerticalCurvedList"/>
    <dgm:cxn modelId="{CF80F372-EF74-443B-8ED3-CA489DCB6C8A}" type="presOf" srcId="{14551872-FD05-49D4-B69F-BF592400C7DC}" destId="{0D8B8B8F-AA7A-420F-9412-5818EF69659E}" srcOrd="0" destOrd="0" presId="urn:microsoft.com/office/officeart/2008/layout/VerticalCurvedList"/>
    <dgm:cxn modelId="{AD023992-4C04-4EFC-AAB8-54413B72C781}" srcId="{E71BD79A-F56E-4A4A-BC37-2919D9A7615A}" destId="{14551872-FD05-49D4-B69F-BF592400C7DC}" srcOrd="0" destOrd="0" parTransId="{C9D92386-BCEB-4266-B941-5734A9A4BC78}" sibTransId="{21C8BC18-B2A5-46F0-BC1E-E570FE7A95EA}"/>
    <dgm:cxn modelId="{35E6E323-5807-4C3C-BF55-5C41AFB1BED2}" srcId="{E71BD79A-F56E-4A4A-BC37-2919D9A7615A}" destId="{5A3C5114-80C0-4B65-86DA-212336A2620F}" srcOrd="2" destOrd="0" parTransId="{5483CF44-D85E-4DE9-9F49-BA82EC0F24C2}" sibTransId="{0D4DE6A5-A644-4FF1-B117-114B22805408}"/>
    <dgm:cxn modelId="{30F7DE2F-67A5-47CD-ACC8-26DE86CCA1F0}" srcId="{E71BD79A-F56E-4A4A-BC37-2919D9A7615A}" destId="{91BD6AFC-A0C9-4789-98CC-575C073456C1}" srcOrd="4" destOrd="0" parTransId="{8A0DBDDF-54F6-47F2-A829-0F7B8ABD3BAD}" sibTransId="{D9F17C1D-D036-4D6E-BD98-BEE0B60AEDCF}"/>
    <dgm:cxn modelId="{A56C4C2E-906D-4A82-8AF6-B4CE67BB4674}" type="presParOf" srcId="{A6CD9E7B-A26D-4505-B0B3-25A9BD755E69}" destId="{A5194536-E922-44E6-9F36-00B0BD446CA9}" srcOrd="0" destOrd="0" presId="urn:microsoft.com/office/officeart/2008/layout/VerticalCurvedList"/>
    <dgm:cxn modelId="{857A8D5A-691A-41AD-AA42-FFE8E242A2F9}" type="presParOf" srcId="{A5194536-E922-44E6-9F36-00B0BD446CA9}" destId="{32B072C0-E50B-4864-9E0C-3EB741638415}" srcOrd="0" destOrd="0" presId="urn:microsoft.com/office/officeart/2008/layout/VerticalCurvedList"/>
    <dgm:cxn modelId="{4F8BB4E3-DDBD-4C06-BA29-8BCADC602A94}" type="presParOf" srcId="{32B072C0-E50B-4864-9E0C-3EB741638415}" destId="{29D5F87C-55FF-4C95-B946-67ABC8C1FA72}" srcOrd="0" destOrd="0" presId="urn:microsoft.com/office/officeart/2008/layout/VerticalCurvedList"/>
    <dgm:cxn modelId="{695F5C02-ABDB-4421-B74A-5A1C74BF6C8D}" type="presParOf" srcId="{32B072C0-E50B-4864-9E0C-3EB741638415}" destId="{6F614059-E77F-416E-9C35-47875ED68017}" srcOrd="1" destOrd="0" presId="urn:microsoft.com/office/officeart/2008/layout/VerticalCurvedList"/>
    <dgm:cxn modelId="{63BB3A8E-2919-481E-8564-239FDEB7E4B7}" type="presParOf" srcId="{32B072C0-E50B-4864-9E0C-3EB741638415}" destId="{1274AB65-7F0D-4F0C-BB0F-9082CF6ADAA0}" srcOrd="2" destOrd="0" presId="urn:microsoft.com/office/officeart/2008/layout/VerticalCurvedList"/>
    <dgm:cxn modelId="{1DF8AB71-1D69-4D55-9110-259EC855A9F1}" type="presParOf" srcId="{32B072C0-E50B-4864-9E0C-3EB741638415}" destId="{ADE0E786-5D76-4CDB-BA34-F3FCA228962E}" srcOrd="3" destOrd="0" presId="urn:microsoft.com/office/officeart/2008/layout/VerticalCurvedList"/>
    <dgm:cxn modelId="{F6613868-55AB-43FB-BA7A-FED4AE9F6C13}" type="presParOf" srcId="{A5194536-E922-44E6-9F36-00B0BD446CA9}" destId="{0D8B8B8F-AA7A-420F-9412-5818EF69659E}" srcOrd="1" destOrd="0" presId="urn:microsoft.com/office/officeart/2008/layout/VerticalCurvedList"/>
    <dgm:cxn modelId="{7191A867-F702-48D9-ACC3-5E6D48D4C50F}" type="presParOf" srcId="{A5194536-E922-44E6-9F36-00B0BD446CA9}" destId="{443D2DCD-2802-4D9D-AA9D-DC1083847ACC}" srcOrd="2" destOrd="0" presId="urn:microsoft.com/office/officeart/2008/layout/VerticalCurvedList"/>
    <dgm:cxn modelId="{DF119D30-4FE0-4200-9133-D3EC58D3B629}" type="presParOf" srcId="{443D2DCD-2802-4D9D-AA9D-DC1083847ACC}" destId="{7ED16534-20C6-4CDB-BD8F-5CC69EDB557F}" srcOrd="0" destOrd="0" presId="urn:microsoft.com/office/officeart/2008/layout/VerticalCurvedList"/>
    <dgm:cxn modelId="{71F54DB2-36B8-4FE3-9524-2273B42080DC}" type="presParOf" srcId="{A5194536-E922-44E6-9F36-00B0BD446CA9}" destId="{B38DAD52-09FC-4D12-B29B-720DF72DD573}" srcOrd="3" destOrd="0" presId="urn:microsoft.com/office/officeart/2008/layout/VerticalCurvedList"/>
    <dgm:cxn modelId="{F17F32D2-2DB1-4897-9807-F43B902AEDA0}" type="presParOf" srcId="{A5194536-E922-44E6-9F36-00B0BD446CA9}" destId="{81BC6655-AE04-4BD2-B46F-7D252024BF0F}" srcOrd="4" destOrd="0" presId="urn:microsoft.com/office/officeart/2008/layout/VerticalCurvedList"/>
    <dgm:cxn modelId="{C77E6650-A0F3-435F-95D7-8D637A91C13B}" type="presParOf" srcId="{81BC6655-AE04-4BD2-B46F-7D252024BF0F}" destId="{D7B67E6C-89A6-4D7A-869C-2FCF1328478B}" srcOrd="0" destOrd="0" presId="urn:microsoft.com/office/officeart/2008/layout/VerticalCurvedList"/>
    <dgm:cxn modelId="{57633F2F-49CA-46EA-8F4C-23C414F55772}" type="presParOf" srcId="{A5194536-E922-44E6-9F36-00B0BD446CA9}" destId="{90254E67-42FE-4F88-BC1C-896D952DF538}" srcOrd="5" destOrd="0" presId="urn:microsoft.com/office/officeart/2008/layout/VerticalCurvedList"/>
    <dgm:cxn modelId="{79DBCD30-038F-40B6-90A1-4DD04A7C3054}" type="presParOf" srcId="{A5194536-E922-44E6-9F36-00B0BD446CA9}" destId="{28C0C501-F1EF-463B-B16E-C9D61D12DC9D}" srcOrd="6" destOrd="0" presId="urn:microsoft.com/office/officeart/2008/layout/VerticalCurvedList"/>
    <dgm:cxn modelId="{00C5A244-631D-47AB-93B5-39EE493E68EF}" type="presParOf" srcId="{28C0C501-F1EF-463B-B16E-C9D61D12DC9D}" destId="{767BF0CF-9D01-4E58-AF6F-6A3FBF6403DE}" srcOrd="0" destOrd="0" presId="urn:microsoft.com/office/officeart/2008/layout/VerticalCurvedList"/>
    <dgm:cxn modelId="{4B955698-38B1-4CA9-8CCD-6924569D9BA5}" type="presParOf" srcId="{A5194536-E922-44E6-9F36-00B0BD446CA9}" destId="{F3450894-AAD2-4281-9A46-A63F7ED88935}" srcOrd="7" destOrd="0" presId="urn:microsoft.com/office/officeart/2008/layout/VerticalCurvedList"/>
    <dgm:cxn modelId="{0760B4A7-C193-4845-BA2E-1A430963A9EC}" type="presParOf" srcId="{A5194536-E922-44E6-9F36-00B0BD446CA9}" destId="{BF4994B7-B58F-4CCD-985C-A6A62548110E}" srcOrd="8" destOrd="0" presId="urn:microsoft.com/office/officeart/2008/layout/VerticalCurvedList"/>
    <dgm:cxn modelId="{0403CF44-1031-49B3-BD18-6A00585312C4}" type="presParOf" srcId="{BF4994B7-B58F-4CCD-985C-A6A62548110E}" destId="{48CF4E2A-0D1B-4475-990B-F16CCA2CF5A5}" srcOrd="0" destOrd="0" presId="urn:microsoft.com/office/officeart/2008/layout/VerticalCurvedList"/>
    <dgm:cxn modelId="{6CB4008A-ABBA-4E23-B949-489965C6A51B}" type="presParOf" srcId="{A5194536-E922-44E6-9F36-00B0BD446CA9}" destId="{15A41770-9EF3-4D64-8432-A5FF2AF07678}" srcOrd="9" destOrd="0" presId="urn:microsoft.com/office/officeart/2008/layout/VerticalCurvedList"/>
    <dgm:cxn modelId="{23D199C0-8D2B-4432-A0ED-039459532110}" type="presParOf" srcId="{A5194536-E922-44E6-9F36-00B0BD446CA9}" destId="{3DE35E93-39F9-4BBE-89AF-7787CDD903D4}" srcOrd="10" destOrd="0" presId="urn:microsoft.com/office/officeart/2008/layout/VerticalCurvedList"/>
    <dgm:cxn modelId="{7A521E5F-5525-48B2-BE2C-09D3711F9164}" type="presParOf" srcId="{3DE35E93-39F9-4BBE-89AF-7787CDD903D4}" destId="{A86B0E37-4167-46C7-985C-EC76615A88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24B509-B45D-4D55-885B-A6919B91DB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885AAA1-17CF-447C-ADAF-72EDA82A5189}">
      <dgm:prSet phldrT="[Text]" custT="1"/>
      <dgm:spPr>
        <a:solidFill>
          <a:schemeClr val="accent1"/>
        </a:solidFill>
      </dgm:spPr>
      <dgm:t>
        <a:bodyPr/>
        <a:lstStyle/>
        <a:p>
          <a:endParaRPr lang="en-US" sz="2000" b="1" dirty="0">
            <a:latin typeface="Gill Sans MT" panose="020B0502020104020203" pitchFamily="34" charset="0"/>
          </a:endParaRPr>
        </a:p>
      </dgm:t>
    </dgm:pt>
    <dgm:pt modelId="{2C376B01-4D6E-4EBD-9D32-E83F7CD23747}" type="parTrans" cxnId="{2E0353BA-C27E-4E35-99FE-45D8D511B19C}">
      <dgm:prSet/>
      <dgm:spPr/>
      <dgm:t>
        <a:bodyPr/>
        <a:lstStyle/>
        <a:p>
          <a:endParaRPr lang="en-US"/>
        </a:p>
      </dgm:t>
    </dgm:pt>
    <dgm:pt modelId="{667C6C47-F588-44C4-982F-98AD99DC2DF2}" type="sibTrans" cxnId="{2E0353BA-C27E-4E35-99FE-45D8D511B19C}">
      <dgm:prSet/>
      <dgm:spPr/>
      <dgm:t>
        <a:bodyPr/>
        <a:lstStyle/>
        <a:p>
          <a:endParaRPr lang="en-US"/>
        </a:p>
      </dgm:t>
    </dgm:pt>
    <dgm:pt modelId="{13D05A95-1541-4830-A8EA-155AADCA5B9E}">
      <dgm:prSet phldrT="[Text]"/>
      <dgm:spPr>
        <a:solidFill>
          <a:schemeClr val="accent3"/>
        </a:solidFill>
        <a:ln w="25400" cmpd="sng">
          <a:solidFill>
            <a:schemeClr val="tx1"/>
          </a:solidFill>
        </a:ln>
      </dgm:spPr>
      <dgm:t>
        <a:bodyPr/>
        <a:lstStyle/>
        <a:p>
          <a:r>
            <a:rPr lang="en-US" dirty="0" smtClean="0">
              <a:latin typeface="Gill Sans MT" panose="020B0502020104020203" pitchFamily="34" charset="0"/>
            </a:rPr>
            <a:t>Everyone</a:t>
          </a:r>
          <a:endParaRPr lang="en-US" dirty="0">
            <a:latin typeface="Gill Sans MT" panose="020B0502020104020203" pitchFamily="34" charset="0"/>
          </a:endParaRPr>
        </a:p>
      </dgm:t>
    </dgm:pt>
    <dgm:pt modelId="{C86FB044-128D-4FC7-B7D1-E41206E9C605}" type="parTrans" cxnId="{547CFC8A-C925-4382-A210-62F70B5FF68E}">
      <dgm:prSet/>
      <dgm:spPr/>
      <dgm:t>
        <a:bodyPr/>
        <a:lstStyle/>
        <a:p>
          <a:endParaRPr lang="en-US"/>
        </a:p>
      </dgm:t>
    </dgm:pt>
    <dgm:pt modelId="{7891ABA7-8709-4ECA-9127-762ADB88A3F2}" type="sibTrans" cxnId="{547CFC8A-C925-4382-A210-62F70B5FF68E}">
      <dgm:prSet/>
      <dgm:spPr/>
      <dgm:t>
        <a:bodyPr/>
        <a:lstStyle/>
        <a:p>
          <a:endParaRPr lang="en-US"/>
        </a:p>
      </dgm:t>
    </dgm:pt>
    <dgm:pt modelId="{940C9698-DAC4-416D-81A7-AD5B853B4CFE}">
      <dgm:prSet phldrT="[Text]"/>
      <dgm:spPr>
        <a:solidFill>
          <a:schemeClr val="tx2"/>
        </a:solidFill>
        <a:ln w="25400" cmpd="sng"/>
      </dgm:spPr>
      <dgm:t>
        <a:bodyPr/>
        <a:lstStyle/>
        <a:p>
          <a:r>
            <a:rPr lang="en-US" dirty="0" smtClean="0">
              <a:latin typeface="Gill Sans MT" panose="020B0502020104020203" pitchFamily="34" charset="0"/>
            </a:rPr>
            <a:t>Expert</a:t>
          </a:r>
          <a:endParaRPr lang="en-US" dirty="0">
            <a:latin typeface="Gill Sans MT" panose="020B0502020104020203" pitchFamily="34" charset="0"/>
          </a:endParaRPr>
        </a:p>
      </dgm:t>
    </dgm:pt>
    <dgm:pt modelId="{92530E85-3392-4CC9-8FEE-30CDB059EF7D}" type="parTrans" cxnId="{7177AE25-69FE-485F-86C2-71CF5D9939D0}">
      <dgm:prSet/>
      <dgm:spPr/>
      <dgm:t>
        <a:bodyPr/>
        <a:lstStyle/>
        <a:p>
          <a:endParaRPr lang="en-US"/>
        </a:p>
      </dgm:t>
    </dgm:pt>
    <dgm:pt modelId="{2CBD1D67-2791-442B-B180-4765B1DB241E}" type="sibTrans" cxnId="{7177AE25-69FE-485F-86C2-71CF5D9939D0}">
      <dgm:prSet/>
      <dgm:spPr/>
      <dgm:t>
        <a:bodyPr/>
        <a:lstStyle/>
        <a:p>
          <a:endParaRPr lang="en-US"/>
        </a:p>
      </dgm:t>
    </dgm:pt>
    <dgm:pt modelId="{0B8D3C28-35FF-4A8E-9E64-DCF5616FAAEB}">
      <dgm:prSet phldrT="[Text]"/>
      <dgm:spPr>
        <a:solidFill>
          <a:schemeClr val="accent2"/>
        </a:solidFill>
        <a:ln w="25400" cmpd="sng"/>
      </dgm:spPr>
      <dgm:t>
        <a:bodyPr/>
        <a:lstStyle/>
        <a:p>
          <a:r>
            <a:rPr lang="en-US" dirty="0" smtClean="0">
              <a:latin typeface="Gill Sans MT" panose="020B0502020104020203" pitchFamily="34" charset="0"/>
            </a:rPr>
            <a:t>Confidential</a:t>
          </a:r>
          <a:endParaRPr lang="en-US" dirty="0">
            <a:latin typeface="Gill Sans MT" panose="020B0502020104020203" pitchFamily="34" charset="0"/>
          </a:endParaRPr>
        </a:p>
      </dgm:t>
    </dgm:pt>
    <dgm:pt modelId="{D464E9F3-3251-4CED-84E4-8CBE4D8FBC0A}" type="parTrans" cxnId="{C8F2C589-9A49-4535-A217-2201EDF9F4FF}">
      <dgm:prSet/>
      <dgm:spPr/>
      <dgm:t>
        <a:bodyPr/>
        <a:lstStyle/>
        <a:p>
          <a:endParaRPr lang="en-US"/>
        </a:p>
      </dgm:t>
    </dgm:pt>
    <dgm:pt modelId="{550CFA81-DE52-4C50-AAF0-FD22072204AC}" type="sibTrans" cxnId="{C8F2C589-9A49-4535-A217-2201EDF9F4FF}">
      <dgm:prSet/>
      <dgm:spPr/>
      <dgm:t>
        <a:bodyPr/>
        <a:lstStyle/>
        <a:p>
          <a:endParaRPr lang="en-US"/>
        </a:p>
      </dgm:t>
    </dgm:pt>
    <dgm:pt modelId="{252781DC-C3C0-46C2-8441-C8829F34CC18}">
      <dgm:prSet phldrT="[Text]"/>
      <dgm:spPr>
        <a:solidFill>
          <a:schemeClr val="accent4"/>
        </a:solidFill>
        <a:ln w="25400" cmpd="sng"/>
      </dgm:spPr>
      <dgm:t>
        <a:bodyPr/>
        <a:lstStyle/>
        <a:p>
          <a:r>
            <a:rPr lang="en-US" dirty="0" smtClean="0">
              <a:latin typeface="Gill Sans MT" panose="020B0502020104020203" pitchFamily="34" charset="0"/>
            </a:rPr>
            <a:t>Always Open</a:t>
          </a:r>
          <a:endParaRPr lang="en-US" dirty="0">
            <a:latin typeface="Gill Sans MT" panose="020B0502020104020203" pitchFamily="34" charset="0"/>
          </a:endParaRPr>
        </a:p>
      </dgm:t>
    </dgm:pt>
    <dgm:pt modelId="{F64F6558-6C78-4573-BA87-370B6C3DF0E2}" type="parTrans" cxnId="{A6BF08D8-0235-4C09-B93D-B76A7C3CDF18}">
      <dgm:prSet/>
      <dgm:spPr/>
      <dgm:t>
        <a:bodyPr/>
        <a:lstStyle/>
        <a:p>
          <a:endParaRPr lang="en-US"/>
        </a:p>
      </dgm:t>
    </dgm:pt>
    <dgm:pt modelId="{3C5CE581-8FA2-4D25-A5C1-B8F458B21956}" type="sibTrans" cxnId="{A6BF08D8-0235-4C09-B93D-B76A7C3CDF18}">
      <dgm:prSet/>
      <dgm:spPr/>
      <dgm:t>
        <a:bodyPr/>
        <a:lstStyle/>
        <a:p>
          <a:endParaRPr lang="en-US"/>
        </a:p>
      </dgm:t>
    </dgm:pt>
    <dgm:pt modelId="{4FFF70FA-DAEE-4CA6-B0F8-F876DE19236F}" type="pres">
      <dgm:prSet presAssocID="{1124B509-B45D-4D55-885B-A6919B91DB60}" presName="diagram" presStyleCnt="0">
        <dgm:presLayoutVars>
          <dgm:chMax val="1"/>
          <dgm:dir/>
          <dgm:animLvl val="ctr"/>
          <dgm:resizeHandles val="exact"/>
        </dgm:presLayoutVars>
      </dgm:prSet>
      <dgm:spPr/>
      <dgm:t>
        <a:bodyPr/>
        <a:lstStyle/>
        <a:p>
          <a:endParaRPr lang="en-US"/>
        </a:p>
      </dgm:t>
    </dgm:pt>
    <dgm:pt modelId="{5402C16A-AFB1-4732-87A7-A85771B85BC2}" type="pres">
      <dgm:prSet presAssocID="{1124B509-B45D-4D55-885B-A6919B91DB60}" presName="matrix" presStyleCnt="0"/>
      <dgm:spPr/>
    </dgm:pt>
    <dgm:pt modelId="{42CA03DA-A3A1-4A3B-B010-9894209FE696}" type="pres">
      <dgm:prSet presAssocID="{1124B509-B45D-4D55-885B-A6919B91DB60}" presName="tile1" presStyleLbl="node1" presStyleIdx="0" presStyleCnt="4" custScaleX="78839" custScaleY="73585"/>
      <dgm:spPr/>
      <dgm:t>
        <a:bodyPr/>
        <a:lstStyle/>
        <a:p>
          <a:endParaRPr lang="en-US"/>
        </a:p>
      </dgm:t>
    </dgm:pt>
    <dgm:pt modelId="{E421F25D-87DC-431E-ADFA-A92A4877D5D2}" type="pres">
      <dgm:prSet presAssocID="{1124B509-B45D-4D55-885B-A6919B91DB60}" presName="tile1text" presStyleLbl="node1" presStyleIdx="0" presStyleCnt="4">
        <dgm:presLayoutVars>
          <dgm:chMax val="0"/>
          <dgm:chPref val="0"/>
          <dgm:bulletEnabled val="1"/>
        </dgm:presLayoutVars>
      </dgm:prSet>
      <dgm:spPr/>
      <dgm:t>
        <a:bodyPr/>
        <a:lstStyle/>
        <a:p>
          <a:endParaRPr lang="en-US"/>
        </a:p>
      </dgm:t>
    </dgm:pt>
    <dgm:pt modelId="{B961F5F3-F4BD-4667-8094-FBDF2A238209}" type="pres">
      <dgm:prSet presAssocID="{1124B509-B45D-4D55-885B-A6919B91DB60}" presName="tile2" presStyleLbl="node1" presStyleIdx="1" presStyleCnt="4" custScaleX="78839" custScaleY="73585"/>
      <dgm:spPr/>
      <dgm:t>
        <a:bodyPr/>
        <a:lstStyle/>
        <a:p>
          <a:endParaRPr lang="en-US"/>
        </a:p>
      </dgm:t>
    </dgm:pt>
    <dgm:pt modelId="{79EE6DC4-B1F4-444E-AF0C-7415A9F24674}" type="pres">
      <dgm:prSet presAssocID="{1124B509-B45D-4D55-885B-A6919B91DB60}" presName="tile2text" presStyleLbl="node1" presStyleIdx="1" presStyleCnt="4">
        <dgm:presLayoutVars>
          <dgm:chMax val="0"/>
          <dgm:chPref val="0"/>
          <dgm:bulletEnabled val="1"/>
        </dgm:presLayoutVars>
      </dgm:prSet>
      <dgm:spPr/>
      <dgm:t>
        <a:bodyPr/>
        <a:lstStyle/>
        <a:p>
          <a:endParaRPr lang="en-US"/>
        </a:p>
      </dgm:t>
    </dgm:pt>
    <dgm:pt modelId="{0F0AF2AD-90AE-444E-B7D8-196E876E0E2D}" type="pres">
      <dgm:prSet presAssocID="{1124B509-B45D-4D55-885B-A6919B91DB60}" presName="tile3" presStyleLbl="node1" presStyleIdx="2" presStyleCnt="4" custScaleX="78839" custScaleY="73585"/>
      <dgm:spPr/>
      <dgm:t>
        <a:bodyPr/>
        <a:lstStyle/>
        <a:p>
          <a:endParaRPr lang="en-US"/>
        </a:p>
      </dgm:t>
    </dgm:pt>
    <dgm:pt modelId="{126EF3CB-C72B-44E0-932B-C2546EA84535}" type="pres">
      <dgm:prSet presAssocID="{1124B509-B45D-4D55-885B-A6919B91DB60}" presName="tile3text" presStyleLbl="node1" presStyleIdx="2" presStyleCnt="4">
        <dgm:presLayoutVars>
          <dgm:chMax val="0"/>
          <dgm:chPref val="0"/>
          <dgm:bulletEnabled val="1"/>
        </dgm:presLayoutVars>
      </dgm:prSet>
      <dgm:spPr/>
      <dgm:t>
        <a:bodyPr/>
        <a:lstStyle/>
        <a:p>
          <a:endParaRPr lang="en-US"/>
        </a:p>
      </dgm:t>
    </dgm:pt>
    <dgm:pt modelId="{5F6828CE-4A98-4852-948E-DE41B72220D5}" type="pres">
      <dgm:prSet presAssocID="{1124B509-B45D-4D55-885B-A6919B91DB60}" presName="tile4" presStyleLbl="node1" presStyleIdx="3" presStyleCnt="4" custScaleX="78839" custScaleY="73585"/>
      <dgm:spPr/>
      <dgm:t>
        <a:bodyPr/>
        <a:lstStyle/>
        <a:p>
          <a:endParaRPr lang="en-US"/>
        </a:p>
      </dgm:t>
    </dgm:pt>
    <dgm:pt modelId="{5103EB3D-DD44-4245-BE01-5FB7792EE149}" type="pres">
      <dgm:prSet presAssocID="{1124B509-B45D-4D55-885B-A6919B91DB60}" presName="tile4text" presStyleLbl="node1" presStyleIdx="3" presStyleCnt="4">
        <dgm:presLayoutVars>
          <dgm:chMax val="0"/>
          <dgm:chPref val="0"/>
          <dgm:bulletEnabled val="1"/>
        </dgm:presLayoutVars>
      </dgm:prSet>
      <dgm:spPr/>
      <dgm:t>
        <a:bodyPr/>
        <a:lstStyle/>
        <a:p>
          <a:endParaRPr lang="en-US"/>
        </a:p>
      </dgm:t>
    </dgm:pt>
    <dgm:pt modelId="{BA351F98-BE54-4C2D-86F6-B0241749E02D}" type="pres">
      <dgm:prSet presAssocID="{1124B509-B45D-4D55-885B-A6919B91DB60}" presName="centerTile" presStyleLbl="fgShp" presStyleIdx="0" presStyleCnt="1" custScaleX="123596" custScaleY="158490">
        <dgm:presLayoutVars>
          <dgm:chMax val="0"/>
          <dgm:chPref val="0"/>
        </dgm:presLayoutVars>
      </dgm:prSet>
      <dgm:spPr/>
      <dgm:t>
        <a:bodyPr/>
        <a:lstStyle/>
        <a:p>
          <a:endParaRPr lang="en-US"/>
        </a:p>
      </dgm:t>
    </dgm:pt>
  </dgm:ptLst>
  <dgm:cxnLst>
    <dgm:cxn modelId="{2E0353BA-C27E-4E35-99FE-45D8D511B19C}" srcId="{1124B509-B45D-4D55-885B-A6919B91DB60}" destId="{E885AAA1-17CF-447C-ADAF-72EDA82A5189}" srcOrd="0" destOrd="0" parTransId="{2C376B01-4D6E-4EBD-9D32-E83F7CD23747}" sibTransId="{667C6C47-F588-44C4-982F-98AD99DC2DF2}"/>
    <dgm:cxn modelId="{5B383897-DC97-4125-9027-567D4776DC10}" type="presOf" srcId="{13D05A95-1541-4830-A8EA-155AADCA5B9E}" destId="{E421F25D-87DC-431E-ADFA-A92A4877D5D2}" srcOrd="1" destOrd="0" presId="urn:microsoft.com/office/officeart/2005/8/layout/matrix1"/>
    <dgm:cxn modelId="{C8F2C589-9A49-4535-A217-2201EDF9F4FF}" srcId="{E885AAA1-17CF-447C-ADAF-72EDA82A5189}" destId="{0B8D3C28-35FF-4A8E-9E64-DCF5616FAAEB}" srcOrd="2" destOrd="0" parTransId="{D464E9F3-3251-4CED-84E4-8CBE4D8FBC0A}" sibTransId="{550CFA81-DE52-4C50-AAF0-FD22072204AC}"/>
    <dgm:cxn modelId="{038F0AAF-555A-4F8A-9B7C-D580CCC90D95}" type="presOf" srcId="{E885AAA1-17CF-447C-ADAF-72EDA82A5189}" destId="{BA351F98-BE54-4C2D-86F6-B0241749E02D}" srcOrd="0" destOrd="0" presId="urn:microsoft.com/office/officeart/2005/8/layout/matrix1"/>
    <dgm:cxn modelId="{BE192C93-A8AE-4033-9D23-A64039F008BF}" type="presOf" srcId="{252781DC-C3C0-46C2-8441-C8829F34CC18}" destId="{5103EB3D-DD44-4245-BE01-5FB7792EE149}" srcOrd="1" destOrd="0" presId="urn:microsoft.com/office/officeart/2005/8/layout/matrix1"/>
    <dgm:cxn modelId="{0D59DA9D-EA7F-4F35-A754-C2BB9E036B83}" type="presOf" srcId="{1124B509-B45D-4D55-885B-A6919B91DB60}" destId="{4FFF70FA-DAEE-4CA6-B0F8-F876DE19236F}" srcOrd="0" destOrd="0" presId="urn:microsoft.com/office/officeart/2005/8/layout/matrix1"/>
    <dgm:cxn modelId="{547CFC8A-C925-4382-A210-62F70B5FF68E}" srcId="{E885AAA1-17CF-447C-ADAF-72EDA82A5189}" destId="{13D05A95-1541-4830-A8EA-155AADCA5B9E}" srcOrd="0" destOrd="0" parTransId="{C86FB044-128D-4FC7-B7D1-E41206E9C605}" sibTransId="{7891ABA7-8709-4ECA-9127-762ADB88A3F2}"/>
    <dgm:cxn modelId="{83081605-9A8F-4678-9021-B93B7993E67B}" type="presOf" srcId="{940C9698-DAC4-416D-81A7-AD5B853B4CFE}" destId="{79EE6DC4-B1F4-444E-AF0C-7415A9F24674}" srcOrd="1" destOrd="0" presId="urn:microsoft.com/office/officeart/2005/8/layout/matrix1"/>
    <dgm:cxn modelId="{A6BF08D8-0235-4C09-B93D-B76A7C3CDF18}" srcId="{E885AAA1-17CF-447C-ADAF-72EDA82A5189}" destId="{252781DC-C3C0-46C2-8441-C8829F34CC18}" srcOrd="3" destOrd="0" parTransId="{F64F6558-6C78-4573-BA87-370B6C3DF0E2}" sibTransId="{3C5CE581-8FA2-4D25-A5C1-B8F458B21956}"/>
    <dgm:cxn modelId="{7BA1B322-488C-4A8A-9DC1-317D4F001A88}" type="presOf" srcId="{13D05A95-1541-4830-A8EA-155AADCA5B9E}" destId="{42CA03DA-A3A1-4A3B-B010-9894209FE696}" srcOrd="0" destOrd="0" presId="urn:microsoft.com/office/officeart/2005/8/layout/matrix1"/>
    <dgm:cxn modelId="{43DA8D66-BE56-45AC-B071-3250A7DD3943}" type="presOf" srcId="{940C9698-DAC4-416D-81A7-AD5B853B4CFE}" destId="{B961F5F3-F4BD-4667-8094-FBDF2A238209}" srcOrd="0" destOrd="0" presId="urn:microsoft.com/office/officeart/2005/8/layout/matrix1"/>
    <dgm:cxn modelId="{7177AE25-69FE-485F-86C2-71CF5D9939D0}" srcId="{E885AAA1-17CF-447C-ADAF-72EDA82A5189}" destId="{940C9698-DAC4-416D-81A7-AD5B853B4CFE}" srcOrd="1" destOrd="0" parTransId="{92530E85-3392-4CC9-8FEE-30CDB059EF7D}" sibTransId="{2CBD1D67-2791-442B-B180-4765B1DB241E}"/>
    <dgm:cxn modelId="{E193F263-7517-44A2-A566-8906B8467941}" type="presOf" srcId="{0B8D3C28-35FF-4A8E-9E64-DCF5616FAAEB}" destId="{126EF3CB-C72B-44E0-932B-C2546EA84535}" srcOrd="1" destOrd="0" presId="urn:microsoft.com/office/officeart/2005/8/layout/matrix1"/>
    <dgm:cxn modelId="{EC045B4A-A069-4412-8D08-1F21DCBF0958}" type="presOf" srcId="{0B8D3C28-35FF-4A8E-9E64-DCF5616FAAEB}" destId="{0F0AF2AD-90AE-444E-B7D8-196E876E0E2D}" srcOrd="0" destOrd="0" presId="urn:microsoft.com/office/officeart/2005/8/layout/matrix1"/>
    <dgm:cxn modelId="{696BABC2-90FB-49BF-A2B0-BC0E742BF68D}" type="presOf" srcId="{252781DC-C3C0-46C2-8441-C8829F34CC18}" destId="{5F6828CE-4A98-4852-948E-DE41B72220D5}" srcOrd="0" destOrd="0" presId="urn:microsoft.com/office/officeart/2005/8/layout/matrix1"/>
    <dgm:cxn modelId="{4D3021DD-5612-4464-A26B-20F3A76F918F}" type="presParOf" srcId="{4FFF70FA-DAEE-4CA6-B0F8-F876DE19236F}" destId="{5402C16A-AFB1-4732-87A7-A85771B85BC2}" srcOrd="0" destOrd="0" presId="urn:microsoft.com/office/officeart/2005/8/layout/matrix1"/>
    <dgm:cxn modelId="{E2E17276-E6E0-40DB-B184-E779F9FC171D}" type="presParOf" srcId="{5402C16A-AFB1-4732-87A7-A85771B85BC2}" destId="{42CA03DA-A3A1-4A3B-B010-9894209FE696}" srcOrd="0" destOrd="0" presId="urn:microsoft.com/office/officeart/2005/8/layout/matrix1"/>
    <dgm:cxn modelId="{06FC1729-E131-497D-A097-F83240FD84B8}" type="presParOf" srcId="{5402C16A-AFB1-4732-87A7-A85771B85BC2}" destId="{E421F25D-87DC-431E-ADFA-A92A4877D5D2}" srcOrd="1" destOrd="0" presId="urn:microsoft.com/office/officeart/2005/8/layout/matrix1"/>
    <dgm:cxn modelId="{3B33D5BE-D9A9-4AA0-808B-40779E30249A}" type="presParOf" srcId="{5402C16A-AFB1-4732-87A7-A85771B85BC2}" destId="{B961F5F3-F4BD-4667-8094-FBDF2A238209}" srcOrd="2" destOrd="0" presId="urn:microsoft.com/office/officeart/2005/8/layout/matrix1"/>
    <dgm:cxn modelId="{25BB4CF2-AC5F-40A4-822A-186DDAD85AB4}" type="presParOf" srcId="{5402C16A-AFB1-4732-87A7-A85771B85BC2}" destId="{79EE6DC4-B1F4-444E-AF0C-7415A9F24674}" srcOrd="3" destOrd="0" presId="urn:microsoft.com/office/officeart/2005/8/layout/matrix1"/>
    <dgm:cxn modelId="{29ED91F4-6955-44D1-9C49-A021AD723825}" type="presParOf" srcId="{5402C16A-AFB1-4732-87A7-A85771B85BC2}" destId="{0F0AF2AD-90AE-444E-B7D8-196E876E0E2D}" srcOrd="4" destOrd="0" presId="urn:microsoft.com/office/officeart/2005/8/layout/matrix1"/>
    <dgm:cxn modelId="{E8EB459A-B04C-49F9-9933-664D68112B49}" type="presParOf" srcId="{5402C16A-AFB1-4732-87A7-A85771B85BC2}" destId="{126EF3CB-C72B-44E0-932B-C2546EA84535}" srcOrd="5" destOrd="0" presId="urn:microsoft.com/office/officeart/2005/8/layout/matrix1"/>
    <dgm:cxn modelId="{604E73F6-BD9B-43C1-A2BD-644B940FBDE3}" type="presParOf" srcId="{5402C16A-AFB1-4732-87A7-A85771B85BC2}" destId="{5F6828CE-4A98-4852-948E-DE41B72220D5}" srcOrd="6" destOrd="0" presId="urn:microsoft.com/office/officeart/2005/8/layout/matrix1"/>
    <dgm:cxn modelId="{6DD6B15D-0A9A-4498-AA8A-35CEA2160C40}" type="presParOf" srcId="{5402C16A-AFB1-4732-87A7-A85771B85BC2}" destId="{5103EB3D-DD44-4245-BE01-5FB7792EE149}" srcOrd="7" destOrd="0" presId="urn:microsoft.com/office/officeart/2005/8/layout/matrix1"/>
    <dgm:cxn modelId="{5100D371-95DA-4354-8566-3A18B3B688BD}" type="presParOf" srcId="{4FFF70FA-DAEE-4CA6-B0F8-F876DE19236F}" destId="{BA351F98-BE54-4C2D-86F6-B0241749E02D}" srcOrd="1" destOrd="0" presId="urn:microsoft.com/office/officeart/2005/8/layout/matrix1"/>
  </dgm:cxnLst>
  <dgm:bg/>
  <dgm:whole>
    <a:ln w="28575"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63872-F4B2-45A6-B6BB-2C8E859B72B8}">
      <dsp:nvSpPr>
        <dsp:cNvPr id="0" name=""/>
        <dsp:cNvSpPr/>
      </dsp:nvSpPr>
      <dsp:spPr>
        <a:xfrm>
          <a:off x="0" y="245765"/>
          <a:ext cx="5791200" cy="428400"/>
        </a:xfrm>
        <a:prstGeom prst="rect">
          <a:avLst/>
        </a:prstGeom>
        <a:solidFill>
          <a:schemeClr val="bg1">
            <a:alpha val="90000"/>
          </a:schemeClr>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326B13A-1B90-4756-BD50-C4F7D2433993}">
      <dsp:nvSpPr>
        <dsp:cNvPr id="0" name=""/>
        <dsp:cNvSpPr/>
      </dsp:nvSpPr>
      <dsp:spPr>
        <a:xfrm>
          <a:off x="289560" y="95444"/>
          <a:ext cx="4834406" cy="401241"/>
        </a:xfrm>
        <a:prstGeom prst="roundRect">
          <a:avLst/>
        </a:prstGeom>
        <a:solidFill>
          <a:schemeClr val="bg1">
            <a:lumMod val="85000"/>
          </a:schemeClr>
        </a:solidFill>
        <a:ln w="349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ill Sans MT" panose="020B0502020104020203" pitchFamily="34" charset="0"/>
            </a:rPr>
            <a:t>Introduction to the WA State Poison Center</a:t>
          </a:r>
          <a:endParaRPr lang="en-US" sz="1600" b="1" kern="1200" dirty="0">
            <a:solidFill>
              <a:schemeClr val="tx1"/>
            </a:solidFill>
            <a:latin typeface="Gill Sans MT" panose="020B0502020104020203" pitchFamily="34" charset="0"/>
          </a:endParaRPr>
        </a:p>
      </dsp:txBody>
      <dsp:txXfrm>
        <a:off x="309147" y="115031"/>
        <a:ext cx="4795232" cy="362067"/>
      </dsp:txXfrm>
    </dsp:sp>
    <dsp:sp modelId="{C1B025FF-E66E-4277-A63D-8574D6B6BC49}">
      <dsp:nvSpPr>
        <dsp:cNvPr id="0" name=""/>
        <dsp:cNvSpPr/>
      </dsp:nvSpPr>
      <dsp:spPr>
        <a:xfrm>
          <a:off x="0" y="916286"/>
          <a:ext cx="5791200" cy="428400"/>
        </a:xfrm>
        <a:prstGeom prst="rect">
          <a:avLst/>
        </a:prstGeom>
        <a:solidFill>
          <a:schemeClr val="lt1">
            <a:alpha val="90000"/>
            <a:hueOff val="0"/>
            <a:satOff val="0"/>
            <a:lumOff val="0"/>
            <a:alphaOff val="0"/>
          </a:schemeClr>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21708E08-66CD-4191-A4EF-3E6B32960E25}">
      <dsp:nvSpPr>
        <dsp:cNvPr id="0" name=""/>
        <dsp:cNvSpPr/>
      </dsp:nvSpPr>
      <dsp:spPr>
        <a:xfrm>
          <a:off x="289560" y="765965"/>
          <a:ext cx="4834406" cy="401241"/>
        </a:xfrm>
        <a:prstGeom prst="roundRect">
          <a:avLst/>
        </a:prstGeom>
        <a:solidFill>
          <a:schemeClr val="bg1">
            <a:lumMod val="85000"/>
          </a:schemeClr>
        </a:solidFill>
        <a:ln w="3492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ill Sans MT" panose="020B0502020104020203" pitchFamily="34" charset="0"/>
            </a:rPr>
            <a:t>What is a poison?</a:t>
          </a:r>
          <a:endParaRPr lang="en-US" sz="1600" b="1" kern="1200" dirty="0">
            <a:solidFill>
              <a:schemeClr val="tx1"/>
            </a:solidFill>
            <a:latin typeface="Gill Sans MT" panose="020B0502020104020203" pitchFamily="34" charset="0"/>
          </a:endParaRPr>
        </a:p>
      </dsp:txBody>
      <dsp:txXfrm>
        <a:off x="309147" y="785552"/>
        <a:ext cx="4795232" cy="362067"/>
      </dsp:txXfrm>
    </dsp:sp>
    <dsp:sp modelId="{5703BA46-1F25-4D74-882D-BDD939EAB859}">
      <dsp:nvSpPr>
        <dsp:cNvPr id="0" name=""/>
        <dsp:cNvSpPr/>
      </dsp:nvSpPr>
      <dsp:spPr>
        <a:xfrm>
          <a:off x="0" y="1586808"/>
          <a:ext cx="5791200" cy="428400"/>
        </a:xfrm>
        <a:prstGeom prst="rect">
          <a:avLst/>
        </a:prstGeom>
        <a:solidFill>
          <a:schemeClr val="lt1">
            <a:alpha val="90000"/>
            <a:hueOff val="0"/>
            <a:satOff val="0"/>
            <a:lumOff val="0"/>
            <a:alphaOff val="0"/>
          </a:schemeClr>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F1FD3F89-E2EA-44E8-979C-DC720400768A}">
      <dsp:nvSpPr>
        <dsp:cNvPr id="0" name=""/>
        <dsp:cNvSpPr/>
      </dsp:nvSpPr>
      <dsp:spPr>
        <a:xfrm>
          <a:off x="289560" y="1436486"/>
          <a:ext cx="4834406" cy="401241"/>
        </a:xfrm>
        <a:prstGeom prst="roundRect">
          <a:avLst/>
        </a:prstGeom>
        <a:solidFill>
          <a:schemeClr val="bg1">
            <a:lumMod val="85000"/>
          </a:schemeClr>
        </a:solidFill>
        <a:ln w="349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ill Sans MT" panose="020B0502020104020203" pitchFamily="34" charset="0"/>
            </a:rPr>
            <a:t>Common Household Mistakes</a:t>
          </a:r>
          <a:endParaRPr lang="en-US" sz="1600" b="1" kern="1200" dirty="0">
            <a:solidFill>
              <a:schemeClr val="tx1"/>
            </a:solidFill>
            <a:latin typeface="Gill Sans MT" panose="020B0502020104020203" pitchFamily="34" charset="0"/>
          </a:endParaRPr>
        </a:p>
      </dsp:txBody>
      <dsp:txXfrm>
        <a:off x="309147" y="1456073"/>
        <a:ext cx="4795232" cy="362067"/>
      </dsp:txXfrm>
    </dsp:sp>
    <dsp:sp modelId="{138FEA29-6B75-442B-A60B-979B55D1A087}">
      <dsp:nvSpPr>
        <dsp:cNvPr id="0" name=""/>
        <dsp:cNvSpPr/>
      </dsp:nvSpPr>
      <dsp:spPr>
        <a:xfrm>
          <a:off x="0" y="2257329"/>
          <a:ext cx="5791200" cy="428400"/>
        </a:xfrm>
        <a:prstGeom prst="rect">
          <a:avLst/>
        </a:prstGeom>
        <a:solidFill>
          <a:schemeClr val="lt1">
            <a:alpha val="90000"/>
            <a:hueOff val="0"/>
            <a:satOff val="0"/>
            <a:lumOff val="0"/>
            <a:alphaOff val="0"/>
          </a:schemeClr>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1DFB1FE6-7A0E-4B6E-8F07-29DF123B7F49}">
      <dsp:nvSpPr>
        <dsp:cNvPr id="0" name=""/>
        <dsp:cNvSpPr/>
      </dsp:nvSpPr>
      <dsp:spPr>
        <a:xfrm>
          <a:off x="289560" y="2107008"/>
          <a:ext cx="4834406" cy="401241"/>
        </a:xfrm>
        <a:prstGeom prst="roundRect">
          <a:avLst/>
        </a:prstGeom>
        <a:solidFill>
          <a:schemeClr val="bg1">
            <a:lumMod val="85000"/>
          </a:schemeClr>
        </a:solidFill>
        <a:ln w="3492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ill Sans MT" panose="020B0502020104020203" pitchFamily="34" charset="0"/>
            </a:rPr>
            <a:t>Medication Safety</a:t>
          </a:r>
          <a:endParaRPr lang="en-US" sz="1600" b="1" kern="1200" dirty="0">
            <a:solidFill>
              <a:schemeClr val="tx1"/>
            </a:solidFill>
            <a:latin typeface="Gill Sans MT" panose="020B0502020104020203" pitchFamily="34" charset="0"/>
          </a:endParaRPr>
        </a:p>
      </dsp:txBody>
      <dsp:txXfrm>
        <a:off x="309147" y="2126595"/>
        <a:ext cx="4795232" cy="362067"/>
      </dsp:txXfrm>
    </dsp:sp>
    <dsp:sp modelId="{B571162C-DB1A-4A3C-A6EC-484812DD2749}">
      <dsp:nvSpPr>
        <dsp:cNvPr id="0" name=""/>
        <dsp:cNvSpPr/>
      </dsp:nvSpPr>
      <dsp:spPr>
        <a:xfrm>
          <a:off x="0" y="2927850"/>
          <a:ext cx="5791200" cy="428400"/>
        </a:xfrm>
        <a:prstGeom prst="rect">
          <a:avLst/>
        </a:prstGeom>
        <a:solidFill>
          <a:schemeClr val="lt1">
            <a:alpha val="90000"/>
            <a:hueOff val="0"/>
            <a:satOff val="0"/>
            <a:lumOff val="0"/>
            <a:alphaOff val="0"/>
          </a:schemeClr>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601B73AE-0C8E-4A60-B3CC-BC4B89DB1F80}">
      <dsp:nvSpPr>
        <dsp:cNvPr id="0" name=""/>
        <dsp:cNvSpPr/>
      </dsp:nvSpPr>
      <dsp:spPr>
        <a:xfrm>
          <a:off x="289560" y="2777529"/>
          <a:ext cx="4834406" cy="401241"/>
        </a:xfrm>
        <a:prstGeom prst="roundRect">
          <a:avLst/>
        </a:prstGeom>
        <a:solidFill>
          <a:schemeClr val="bg1">
            <a:lumMod val="85000"/>
          </a:schemeClr>
        </a:solidFill>
        <a:ln w="349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ill Sans MT" panose="020B0502020104020203" pitchFamily="34" charset="0"/>
            </a:rPr>
            <a:t>Proper Medication Disposal</a:t>
          </a:r>
          <a:endParaRPr lang="en-US" sz="1600" b="1" kern="1200" dirty="0">
            <a:solidFill>
              <a:schemeClr val="tx1"/>
            </a:solidFill>
            <a:latin typeface="Gill Sans MT" panose="020B0502020104020203" pitchFamily="34" charset="0"/>
          </a:endParaRPr>
        </a:p>
      </dsp:txBody>
      <dsp:txXfrm>
        <a:off x="309147" y="2797116"/>
        <a:ext cx="4795232" cy="362067"/>
      </dsp:txXfrm>
    </dsp:sp>
    <dsp:sp modelId="{9A69672A-09DA-4EE7-AF34-07ADC470403D}">
      <dsp:nvSpPr>
        <dsp:cNvPr id="0" name=""/>
        <dsp:cNvSpPr/>
      </dsp:nvSpPr>
      <dsp:spPr>
        <a:xfrm>
          <a:off x="0" y="3758634"/>
          <a:ext cx="5791200" cy="428400"/>
        </a:xfrm>
        <a:prstGeom prst="rect">
          <a:avLst/>
        </a:prstGeom>
        <a:solidFill>
          <a:schemeClr val="lt1">
            <a:alpha val="90000"/>
            <a:hueOff val="0"/>
            <a:satOff val="0"/>
            <a:lumOff val="0"/>
            <a:alphaOff val="0"/>
          </a:schemeClr>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1EA57CF4-0E3A-4FF4-A568-22AF74A52111}">
      <dsp:nvSpPr>
        <dsp:cNvPr id="0" name=""/>
        <dsp:cNvSpPr/>
      </dsp:nvSpPr>
      <dsp:spPr>
        <a:xfrm>
          <a:off x="289560" y="3448050"/>
          <a:ext cx="4834406" cy="561503"/>
        </a:xfrm>
        <a:prstGeom prst="roundRect">
          <a:avLst/>
        </a:prstGeom>
        <a:solidFill>
          <a:schemeClr val="bg1">
            <a:lumMod val="85000"/>
          </a:schemeClr>
        </a:solidFill>
        <a:ln w="3492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ill Sans MT" panose="020B0502020104020203" pitchFamily="34" charset="0"/>
            </a:rPr>
            <a:t>Safety Tips for Grandparents and Caretakers</a:t>
          </a:r>
          <a:endParaRPr lang="en-US" sz="1600" b="1" kern="1200" dirty="0">
            <a:solidFill>
              <a:schemeClr val="tx1"/>
            </a:solidFill>
            <a:latin typeface="Gill Sans MT" panose="020B0502020104020203" pitchFamily="34" charset="0"/>
          </a:endParaRPr>
        </a:p>
      </dsp:txBody>
      <dsp:txXfrm>
        <a:off x="316970" y="3475460"/>
        <a:ext cx="4779586" cy="506683"/>
      </dsp:txXfrm>
    </dsp:sp>
    <dsp:sp modelId="{410C2C58-EC7F-45A7-8A85-8309A8E26D96}">
      <dsp:nvSpPr>
        <dsp:cNvPr id="0" name=""/>
        <dsp:cNvSpPr/>
      </dsp:nvSpPr>
      <dsp:spPr>
        <a:xfrm>
          <a:off x="0" y="4429155"/>
          <a:ext cx="5791200" cy="428400"/>
        </a:xfrm>
        <a:prstGeom prst="rect">
          <a:avLst/>
        </a:prstGeom>
        <a:solidFill>
          <a:schemeClr val="lt1">
            <a:alpha val="90000"/>
            <a:hueOff val="0"/>
            <a:satOff val="0"/>
            <a:lumOff val="0"/>
            <a:alphaOff val="0"/>
          </a:schemeClr>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CD4CDA8-C147-4C2B-97AB-77D1D2831242}">
      <dsp:nvSpPr>
        <dsp:cNvPr id="0" name=""/>
        <dsp:cNvSpPr/>
      </dsp:nvSpPr>
      <dsp:spPr>
        <a:xfrm>
          <a:off x="289560" y="4278834"/>
          <a:ext cx="4834406" cy="401241"/>
        </a:xfrm>
        <a:prstGeom prst="roundRect">
          <a:avLst/>
        </a:prstGeom>
        <a:solidFill>
          <a:schemeClr val="bg1">
            <a:lumMod val="85000"/>
          </a:schemeClr>
        </a:solidFill>
        <a:ln w="349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Gill Sans MT" panose="020B0502020104020203" pitchFamily="34" charset="0"/>
            </a:rPr>
            <a:t>What to do in Case of an Emergency</a:t>
          </a:r>
          <a:endParaRPr lang="en-US" sz="1600" b="1" kern="1200" dirty="0">
            <a:solidFill>
              <a:schemeClr val="tx1"/>
            </a:solidFill>
            <a:latin typeface="Gill Sans MT" panose="020B0502020104020203" pitchFamily="34" charset="0"/>
          </a:endParaRPr>
        </a:p>
      </dsp:txBody>
      <dsp:txXfrm>
        <a:off x="309147" y="4298421"/>
        <a:ext cx="4795232" cy="362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C4C72-C799-4984-8AD3-885167DE25D5}">
      <dsp:nvSpPr>
        <dsp:cNvPr id="0" name=""/>
        <dsp:cNvSpPr/>
      </dsp:nvSpPr>
      <dsp:spPr>
        <a:xfrm>
          <a:off x="1142071" y="1797940"/>
          <a:ext cx="1780651" cy="1513783"/>
        </a:xfrm>
        <a:prstGeom prst="hexagon">
          <a:avLst>
            <a:gd name="adj" fmla="val 28570"/>
            <a:gd name="vf" fmla="val 115470"/>
          </a:avLst>
        </a:prstGeom>
        <a:solidFill>
          <a:schemeClr val="bg1"/>
        </a:solidFill>
        <a:ln w="264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a:ea typeface="+mn-ea"/>
              <a:cs typeface="+mn-cs"/>
            </a:rPr>
            <a:t>Nationwide</a:t>
          </a:r>
          <a:endParaRPr lang="en-US" sz="1600" b="1" kern="1200" dirty="0">
            <a:solidFill>
              <a:schemeClr val="tx1"/>
            </a:solidFill>
            <a:latin typeface="Arial"/>
            <a:ea typeface="+mn-ea"/>
            <a:cs typeface="+mn-cs"/>
          </a:endParaRPr>
        </a:p>
      </dsp:txBody>
      <dsp:txXfrm>
        <a:off x="1434621" y="2046645"/>
        <a:ext cx="1195551" cy="1016373"/>
      </dsp:txXfrm>
    </dsp:sp>
    <dsp:sp modelId="{D9D7C246-71C8-4726-A32F-AB157C629DFA}">
      <dsp:nvSpPr>
        <dsp:cNvPr id="0" name=""/>
        <dsp:cNvSpPr/>
      </dsp:nvSpPr>
      <dsp:spPr>
        <a:xfrm flipH="1" flipV="1">
          <a:off x="2564151" y="1334885"/>
          <a:ext cx="38406" cy="46518"/>
        </a:xfrm>
        <a:prstGeom prst="hexagon">
          <a:avLst>
            <a:gd name="adj" fmla="val 28900"/>
            <a:gd name="vf" fmla="val 115470"/>
          </a:avLst>
        </a:prstGeom>
        <a:solidFill>
          <a:srgbClr val="71685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A15B58D-6DCE-42F2-9077-A8E51F554046}">
      <dsp:nvSpPr>
        <dsp:cNvPr id="0" name=""/>
        <dsp:cNvSpPr/>
      </dsp:nvSpPr>
      <dsp:spPr>
        <a:xfrm>
          <a:off x="1142997" y="380999"/>
          <a:ext cx="1720520" cy="1414348"/>
        </a:xfrm>
        <a:prstGeom prst="hexagon">
          <a:avLst>
            <a:gd name="adj" fmla="val 28570"/>
            <a:gd name="vf" fmla="val 115470"/>
          </a:avLst>
        </a:prstGeom>
        <a:solidFill>
          <a:schemeClr val="accent4"/>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a:ea typeface="+mn-ea"/>
              <a:cs typeface="+mn-cs"/>
            </a:rPr>
            <a:t>Free</a:t>
          </a:r>
          <a:endParaRPr lang="en-US" sz="1600" b="1" kern="1200" dirty="0">
            <a:solidFill>
              <a:schemeClr val="tx1"/>
            </a:solidFill>
            <a:latin typeface="Arial"/>
            <a:ea typeface="+mn-ea"/>
            <a:cs typeface="+mn-cs"/>
          </a:endParaRPr>
        </a:p>
      </dsp:txBody>
      <dsp:txXfrm>
        <a:off x="1421067" y="609585"/>
        <a:ext cx="1164380" cy="957176"/>
      </dsp:txXfrm>
    </dsp:sp>
    <dsp:sp modelId="{081C59C8-8ED0-45DD-8F39-6405D14396DB}">
      <dsp:nvSpPr>
        <dsp:cNvPr id="0" name=""/>
        <dsp:cNvSpPr/>
      </dsp:nvSpPr>
      <dsp:spPr>
        <a:xfrm>
          <a:off x="3334718" y="2402471"/>
          <a:ext cx="38406" cy="38411"/>
        </a:xfrm>
        <a:prstGeom prst="hexagon">
          <a:avLst>
            <a:gd name="adj" fmla="val 28900"/>
            <a:gd name="vf" fmla="val 115470"/>
          </a:avLst>
        </a:prstGeom>
        <a:solidFill>
          <a:srgbClr val="71685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C5699DF-2C38-454B-808C-122FB5C289D3}">
      <dsp:nvSpPr>
        <dsp:cNvPr id="0" name=""/>
        <dsp:cNvSpPr/>
      </dsp:nvSpPr>
      <dsp:spPr>
        <a:xfrm>
          <a:off x="2516157" y="1101456"/>
          <a:ext cx="1669424" cy="1465351"/>
        </a:xfrm>
        <a:prstGeom prst="hexagon">
          <a:avLst>
            <a:gd name="adj" fmla="val 28570"/>
            <a:gd name="vf" fmla="val 115470"/>
          </a:avLst>
        </a:prstGeom>
        <a:solidFill>
          <a:srgbClr val="FF6700">
            <a:hueOff val="0"/>
            <a:satOff val="0"/>
            <a:lumOff val="0"/>
            <a:alphaOff val="0"/>
          </a:srgb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solidFill>
              <a:sysClr val="window" lastClr="FFFFFF"/>
            </a:solidFill>
            <a:latin typeface="Arial"/>
            <a:ea typeface="+mn-ea"/>
            <a:cs typeface="+mn-cs"/>
          </a:endParaRPr>
        </a:p>
      </dsp:txBody>
      <dsp:txXfrm>
        <a:off x="2795042" y="1346249"/>
        <a:ext cx="1111654" cy="975765"/>
      </dsp:txXfrm>
    </dsp:sp>
    <dsp:sp modelId="{B6D70979-5168-4A72-B39C-FA063A15FC41}">
      <dsp:nvSpPr>
        <dsp:cNvPr id="0" name=""/>
        <dsp:cNvSpPr/>
      </dsp:nvSpPr>
      <dsp:spPr>
        <a:xfrm flipV="1">
          <a:off x="2797792" y="3603000"/>
          <a:ext cx="41688" cy="38411"/>
        </a:xfrm>
        <a:prstGeom prst="hexagon">
          <a:avLst>
            <a:gd name="adj" fmla="val 28900"/>
            <a:gd name="vf" fmla="val 115470"/>
          </a:avLst>
        </a:prstGeom>
        <a:solidFill>
          <a:srgbClr val="71685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E62D3C3-4D8E-4DDC-8CDA-2C28B7042924}">
      <dsp:nvSpPr>
        <dsp:cNvPr id="0" name=""/>
        <dsp:cNvSpPr/>
      </dsp:nvSpPr>
      <dsp:spPr>
        <a:xfrm>
          <a:off x="2518925" y="2590796"/>
          <a:ext cx="1663888" cy="1357154"/>
        </a:xfrm>
        <a:prstGeom prst="hexagon">
          <a:avLst>
            <a:gd name="adj" fmla="val 28570"/>
            <a:gd name="vf" fmla="val 115470"/>
          </a:avLst>
        </a:prstGeom>
        <a:solidFill>
          <a:schemeClr val="tx2"/>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a:ea typeface="+mn-ea"/>
              <a:cs typeface="+mn-cs"/>
            </a:rPr>
            <a:t>Always Open</a:t>
          </a:r>
          <a:endParaRPr lang="en-US" sz="1600" b="1" kern="1200" dirty="0">
            <a:solidFill>
              <a:schemeClr val="tx1"/>
            </a:solidFill>
            <a:latin typeface="Arial"/>
            <a:ea typeface="+mn-ea"/>
            <a:cs typeface="+mn-cs"/>
          </a:endParaRPr>
        </a:p>
      </dsp:txBody>
      <dsp:txXfrm>
        <a:off x="2786829" y="2809312"/>
        <a:ext cx="1128080" cy="920122"/>
      </dsp:txXfrm>
    </dsp:sp>
    <dsp:sp modelId="{412F9B9F-C00B-4865-BD74-0136D547D9D5}">
      <dsp:nvSpPr>
        <dsp:cNvPr id="0" name=""/>
        <dsp:cNvSpPr/>
      </dsp:nvSpPr>
      <dsp:spPr>
        <a:xfrm flipH="1" flipV="1">
          <a:off x="1471598" y="3727619"/>
          <a:ext cx="38406" cy="38411"/>
        </a:xfrm>
        <a:prstGeom prst="hexagon">
          <a:avLst>
            <a:gd name="adj" fmla="val 28900"/>
            <a:gd name="vf" fmla="val 115470"/>
          </a:avLst>
        </a:prstGeom>
        <a:solidFill>
          <a:srgbClr val="71685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F811529-5A27-4075-9191-0DE123F4EBFF}">
      <dsp:nvSpPr>
        <dsp:cNvPr id="0" name=""/>
        <dsp:cNvSpPr/>
      </dsp:nvSpPr>
      <dsp:spPr>
        <a:xfrm>
          <a:off x="1219204" y="3352801"/>
          <a:ext cx="1568823" cy="1354164"/>
        </a:xfrm>
        <a:prstGeom prst="hexagon">
          <a:avLst>
            <a:gd name="adj" fmla="val 28570"/>
            <a:gd name="vf" fmla="val 115470"/>
          </a:avLst>
        </a:prstGeom>
        <a:solidFill>
          <a:srgbClr val="33CC33"/>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a:ea typeface="+mn-ea"/>
              <a:cs typeface="+mn-cs"/>
            </a:rPr>
            <a:t>For Everyone</a:t>
          </a:r>
          <a:endParaRPr lang="en-US" sz="1600" b="1" kern="1200" dirty="0">
            <a:solidFill>
              <a:schemeClr val="tx1"/>
            </a:solidFill>
            <a:latin typeface="Arial"/>
            <a:ea typeface="+mn-ea"/>
            <a:cs typeface="+mn-cs"/>
          </a:endParaRPr>
        </a:p>
      </dsp:txBody>
      <dsp:txXfrm>
        <a:off x="1478901" y="3576964"/>
        <a:ext cx="1049429" cy="905838"/>
      </dsp:txXfrm>
    </dsp:sp>
    <dsp:sp modelId="{0403502E-3897-4803-BAC5-268C9E75F3AA}">
      <dsp:nvSpPr>
        <dsp:cNvPr id="0" name=""/>
        <dsp:cNvSpPr/>
      </dsp:nvSpPr>
      <dsp:spPr>
        <a:xfrm flipH="1">
          <a:off x="688306" y="2661740"/>
          <a:ext cx="38618" cy="43958"/>
        </a:xfrm>
        <a:prstGeom prst="hexagon">
          <a:avLst>
            <a:gd name="adj" fmla="val 28900"/>
            <a:gd name="vf" fmla="val 115470"/>
          </a:avLst>
        </a:prstGeom>
        <a:solidFill>
          <a:srgbClr val="71685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AFA3EDD-BFC0-4E85-9983-139F3C19799E}">
      <dsp:nvSpPr>
        <dsp:cNvPr id="0" name=""/>
        <dsp:cNvSpPr/>
      </dsp:nvSpPr>
      <dsp:spPr>
        <a:xfrm>
          <a:off x="-114966" y="2581613"/>
          <a:ext cx="1658596" cy="1447845"/>
        </a:xfrm>
        <a:prstGeom prst="hexagon">
          <a:avLst>
            <a:gd name="adj" fmla="val 28570"/>
            <a:gd name="vf" fmla="val 115470"/>
          </a:avLst>
        </a:prstGeom>
        <a:solidFill>
          <a:schemeClr val="accent3"/>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a:ea typeface="+mn-ea"/>
              <a:cs typeface="+mn-cs"/>
            </a:rPr>
            <a:t>Accessible</a:t>
          </a:r>
          <a:endParaRPr lang="en-US" sz="2000" b="1" kern="1200" dirty="0">
            <a:solidFill>
              <a:schemeClr val="tx1"/>
            </a:solidFill>
            <a:latin typeface="Arial"/>
            <a:ea typeface="+mn-ea"/>
            <a:cs typeface="+mn-cs"/>
          </a:endParaRPr>
        </a:p>
      </dsp:txBody>
      <dsp:txXfrm>
        <a:off x="161133" y="2822630"/>
        <a:ext cx="1106398" cy="965811"/>
      </dsp:txXfrm>
    </dsp:sp>
    <dsp:sp modelId="{255B1851-470A-4505-8D5D-ECAA4CE25202}">
      <dsp:nvSpPr>
        <dsp:cNvPr id="0" name=""/>
        <dsp:cNvSpPr/>
      </dsp:nvSpPr>
      <dsp:spPr>
        <a:xfrm>
          <a:off x="-76196" y="1131125"/>
          <a:ext cx="1603198" cy="1406023"/>
        </a:xfrm>
        <a:prstGeom prst="hexagon">
          <a:avLst>
            <a:gd name="adj" fmla="val 28570"/>
            <a:gd name="vf" fmla="val 115470"/>
          </a:avLst>
        </a:prstGeom>
        <a:solidFill>
          <a:schemeClr val="accent1"/>
        </a:solidFill>
        <a:ln w="2642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a:ea typeface="+mn-ea"/>
              <a:cs typeface="+mn-cs"/>
            </a:rPr>
            <a:t>Expert</a:t>
          </a:r>
          <a:endParaRPr lang="en-US" sz="1600" b="1" kern="1200" dirty="0">
            <a:solidFill>
              <a:schemeClr val="tx1"/>
            </a:solidFill>
            <a:latin typeface="Arial"/>
            <a:ea typeface="+mn-ea"/>
            <a:cs typeface="+mn-cs"/>
          </a:endParaRPr>
        </a:p>
      </dsp:txBody>
      <dsp:txXfrm>
        <a:off x="191454" y="1365857"/>
        <a:ext cx="1067898" cy="936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9A2DB-D883-47EF-B8C4-A4E90B510582}">
      <dsp:nvSpPr>
        <dsp:cNvPr id="0" name=""/>
        <dsp:cNvSpPr/>
      </dsp:nvSpPr>
      <dsp:spPr>
        <a:xfrm>
          <a:off x="2329331" y="1338445"/>
          <a:ext cx="2325441" cy="2174121"/>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669884" y="1656838"/>
        <a:ext cx="1644335" cy="1537335"/>
      </dsp:txXfrm>
    </dsp:sp>
    <dsp:sp modelId="{7E1674EC-D38C-46FC-82B7-3BC73BF0E1F7}">
      <dsp:nvSpPr>
        <dsp:cNvPr id="0" name=""/>
        <dsp:cNvSpPr/>
      </dsp:nvSpPr>
      <dsp:spPr>
        <a:xfrm rot="16169887">
          <a:off x="3269508" y="1109353"/>
          <a:ext cx="422344" cy="35928"/>
        </a:xfrm>
        <a:custGeom>
          <a:avLst/>
          <a:gdLst/>
          <a:ahLst/>
          <a:cxnLst/>
          <a:rect l="0" t="0" r="0" b="0"/>
          <a:pathLst>
            <a:path>
              <a:moveTo>
                <a:pt x="0" y="17964"/>
              </a:moveTo>
              <a:lnTo>
                <a:pt x="422344" y="17964"/>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70121" y="1116758"/>
        <a:ext cx="21117" cy="21117"/>
      </dsp:txXfrm>
    </dsp:sp>
    <dsp:sp modelId="{0590BBE3-B301-4D6C-ABA3-7A44436EAA26}">
      <dsp:nvSpPr>
        <dsp:cNvPr id="0" name=""/>
        <dsp:cNvSpPr/>
      </dsp:nvSpPr>
      <dsp:spPr>
        <a:xfrm rot="10800000" flipV="1">
          <a:off x="2225233" y="0"/>
          <a:ext cx="2499169" cy="916155"/>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Federal/State/County Departments of Health and Agencies</a:t>
          </a:r>
          <a:endParaRPr lang="en-US" sz="1200" b="1" kern="1200" dirty="0">
            <a:solidFill>
              <a:schemeClr val="tx1"/>
            </a:solidFill>
          </a:endParaRPr>
        </a:p>
      </dsp:txBody>
      <dsp:txXfrm rot="-10800000">
        <a:off x="2591228" y="134168"/>
        <a:ext cx="1767179" cy="647819"/>
      </dsp:txXfrm>
    </dsp:sp>
    <dsp:sp modelId="{9724E5B7-3A62-461F-85AC-B4E9D008FC4A}">
      <dsp:nvSpPr>
        <dsp:cNvPr id="0" name=""/>
        <dsp:cNvSpPr/>
      </dsp:nvSpPr>
      <dsp:spPr>
        <a:xfrm rot="21539414">
          <a:off x="4654542" y="2384288"/>
          <a:ext cx="313603" cy="35928"/>
        </a:xfrm>
        <a:custGeom>
          <a:avLst/>
          <a:gdLst/>
          <a:ahLst/>
          <a:cxnLst/>
          <a:rect l="0" t="0" r="0" b="0"/>
          <a:pathLst>
            <a:path>
              <a:moveTo>
                <a:pt x="0" y="17964"/>
              </a:moveTo>
              <a:lnTo>
                <a:pt x="313603" y="17964"/>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03503" y="2394412"/>
        <a:ext cx="15680" cy="15680"/>
      </dsp:txXfrm>
    </dsp:sp>
    <dsp:sp modelId="{D531A905-4268-466A-97C3-0EBA570D4D48}">
      <dsp:nvSpPr>
        <dsp:cNvPr id="0" name=""/>
        <dsp:cNvSpPr/>
      </dsp:nvSpPr>
      <dsp:spPr>
        <a:xfrm>
          <a:off x="4967203" y="1981199"/>
          <a:ext cx="1966995" cy="801942"/>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EMTs/Paramedics/Law Enforcement</a:t>
          </a:r>
          <a:endParaRPr lang="en-US" sz="1200" b="1" kern="1200" dirty="0">
            <a:solidFill>
              <a:schemeClr val="tx1"/>
            </a:solidFill>
          </a:endParaRPr>
        </a:p>
      </dsp:txBody>
      <dsp:txXfrm>
        <a:off x="5255263" y="2098641"/>
        <a:ext cx="1390875" cy="567058"/>
      </dsp:txXfrm>
    </dsp:sp>
    <dsp:sp modelId="{DAF0B54A-A9CE-467F-ACCF-783CB5664A0B}">
      <dsp:nvSpPr>
        <dsp:cNvPr id="0" name=""/>
        <dsp:cNvSpPr/>
      </dsp:nvSpPr>
      <dsp:spPr>
        <a:xfrm rot="5399999">
          <a:off x="3301088" y="3685566"/>
          <a:ext cx="381927" cy="35928"/>
        </a:xfrm>
        <a:custGeom>
          <a:avLst/>
          <a:gdLst/>
          <a:ahLst/>
          <a:cxnLst/>
          <a:rect l="0" t="0" r="0" b="0"/>
          <a:pathLst>
            <a:path>
              <a:moveTo>
                <a:pt x="0" y="17964"/>
              </a:moveTo>
              <a:lnTo>
                <a:pt x="381927" y="17964"/>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2504" y="3693982"/>
        <a:ext cx="19096" cy="19096"/>
      </dsp:txXfrm>
    </dsp:sp>
    <dsp:sp modelId="{8BFC100E-1C3C-460A-868E-7719B3619736}">
      <dsp:nvSpPr>
        <dsp:cNvPr id="0" name=""/>
        <dsp:cNvSpPr/>
      </dsp:nvSpPr>
      <dsp:spPr>
        <a:xfrm>
          <a:off x="2225375" y="3894494"/>
          <a:ext cx="2533355" cy="100259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Medical/Pharmaceutical Training Institutions </a:t>
          </a:r>
          <a:endParaRPr lang="en-US" sz="1200" b="1" kern="1200" dirty="0">
            <a:solidFill>
              <a:schemeClr val="tx1"/>
            </a:solidFill>
          </a:endParaRPr>
        </a:p>
      </dsp:txBody>
      <dsp:txXfrm>
        <a:off x="2596376" y="4041320"/>
        <a:ext cx="1791353" cy="708938"/>
      </dsp:txXfrm>
    </dsp:sp>
    <dsp:sp modelId="{82B04668-A4A3-4DA6-B6CE-4A82D719C078}">
      <dsp:nvSpPr>
        <dsp:cNvPr id="0" name=""/>
        <dsp:cNvSpPr/>
      </dsp:nvSpPr>
      <dsp:spPr>
        <a:xfrm rot="10865237">
          <a:off x="1867085" y="2381090"/>
          <a:ext cx="462528" cy="35928"/>
        </a:xfrm>
        <a:custGeom>
          <a:avLst/>
          <a:gdLst/>
          <a:ahLst/>
          <a:cxnLst/>
          <a:rect l="0" t="0" r="0" b="0"/>
          <a:pathLst>
            <a:path>
              <a:moveTo>
                <a:pt x="0" y="17964"/>
              </a:moveTo>
              <a:lnTo>
                <a:pt x="462528" y="17964"/>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86785" y="2387491"/>
        <a:ext cx="23126" cy="23126"/>
      </dsp:txXfrm>
    </dsp:sp>
    <dsp:sp modelId="{B7DDCABE-4172-402A-97C8-E41D2E922682}">
      <dsp:nvSpPr>
        <dsp:cNvPr id="0" name=""/>
        <dsp:cNvSpPr/>
      </dsp:nvSpPr>
      <dsp:spPr>
        <a:xfrm>
          <a:off x="0" y="1981196"/>
          <a:ext cx="1868062" cy="79152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Hospital Emergency Departments</a:t>
          </a:r>
          <a:endParaRPr lang="en-US" sz="1200" b="1" kern="1200" dirty="0">
            <a:solidFill>
              <a:schemeClr val="tx1"/>
            </a:solidFill>
          </a:endParaRPr>
        </a:p>
      </dsp:txBody>
      <dsp:txXfrm>
        <a:off x="273571" y="2097111"/>
        <a:ext cx="1320920" cy="559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A7E21-86F0-4DA2-9EF4-20909F557849}">
      <dsp:nvSpPr>
        <dsp:cNvPr id="0" name=""/>
        <dsp:cNvSpPr/>
      </dsp:nvSpPr>
      <dsp:spPr>
        <a:xfrm rot="5400000">
          <a:off x="1498899" y="-867300"/>
          <a:ext cx="380008" cy="2200093"/>
        </a:xfrm>
        <a:prstGeom prst="round2SameRect">
          <a:avLst/>
        </a:prstGeom>
        <a:solidFill>
          <a:schemeClr val="accent1">
            <a:alpha val="9000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latin typeface="Times New Roman" panose="02020603050405020304" pitchFamily="18" charset="0"/>
              <a:cs typeface="Times New Roman" panose="02020603050405020304" pitchFamily="18" charset="0"/>
            </a:rPr>
            <a:t>Took Medication Twice</a:t>
          </a:r>
          <a:endParaRPr lang="en-US" sz="1400" b="1" kern="1200" dirty="0">
            <a:solidFill>
              <a:schemeClr val="tx1"/>
            </a:solidFill>
            <a:latin typeface="Times New Roman" panose="02020603050405020304" pitchFamily="18" charset="0"/>
            <a:cs typeface="Times New Roman" panose="02020603050405020304" pitchFamily="18" charset="0"/>
          </a:endParaRPr>
        </a:p>
      </dsp:txBody>
      <dsp:txXfrm rot="-5400000">
        <a:off x="588857" y="61292"/>
        <a:ext cx="2181543" cy="342908"/>
      </dsp:txXfrm>
    </dsp:sp>
    <dsp:sp modelId="{91669E6E-FDD1-4E05-B393-5B99E520D082}">
      <dsp:nvSpPr>
        <dsp:cNvPr id="0" name=""/>
        <dsp:cNvSpPr/>
      </dsp:nvSpPr>
      <dsp:spPr>
        <a:xfrm>
          <a:off x="286" y="1092"/>
          <a:ext cx="588570" cy="463308"/>
        </a:xfrm>
        <a:prstGeom prst="roundRect">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smtClean="0"/>
            <a:t>1.</a:t>
          </a:r>
          <a:endParaRPr lang="en-US" sz="2400" kern="1200" dirty="0"/>
        </a:p>
      </dsp:txBody>
      <dsp:txXfrm>
        <a:off x="22903" y="23709"/>
        <a:ext cx="543336" cy="418074"/>
      </dsp:txXfrm>
    </dsp:sp>
    <dsp:sp modelId="{628CCFD6-5794-4C5D-9166-37B096A474AC}">
      <dsp:nvSpPr>
        <dsp:cNvPr id="0" name=""/>
        <dsp:cNvSpPr/>
      </dsp:nvSpPr>
      <dsp:spPr>
        <a:xfrm rot="5400000">
          <a:off x="1498324" y="-383042"/>
          <a:ext cx="380008" cy="2200094"/>
        </a:xfrm>
        <a:prstGeom prst="round2SameRect">
          <a:avLst/>
        </a:prstGeom>
        <a:solidFill>
          <a:schemeClr val="accent1">
            <a:alpha val="9000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latin typeface="Times New Roman" panose="02020603050405020304" pitchFamily="18" charset="0"/>
              <a:cs typeface="Times New Roman" panose="02020603050405020304" pitchFamily="18" charset="0"/>
            </a:rPr>
            <a:t>Took wrong Medication</a:t>
          </a:r>
          <a:endParaRPr lang="en-US" sz="1400" b="1" kern="1200" dirty="0">
            <a:solidFill>
              <a:schemeClr val="tx1"/>
            </a:solidFill>
            <a:latin typeface="Times New Roman" panose="02020603050405020304" pitchFamily="18" charset="0"/>
            <a:cs typeface="Times New Roman" panose="02020603050405020304" pitchFamily="18" charset="0"/>
          </a:endParaRPr>
        </a:p>
      </dsp:txBody>
      <dsp:txXfrm rot="-5400000">
        <a:off x="588281" y="545551"/>
        <a:ext cx="2181544" cy="342908"/>
      </dsp:txXfrm>
    </dsp:sp>
    <dsp:sp modelId="{806B7C7F-AFA2-4883-B565-8A8C050F8E63}">
      <dsp:nvSpPr>
        <dsp:cNvPr id="0" name=""/>
        <dsp:cNvSpPr/>
      </dsp:nvSpPr>
      <dsp:spPr>
        <a:xfrm>
          <a:off x="286" y="485350"/>
          <a:ext cx="587995" cy="463308"/>
        </a:xfrm>
        <a:prstGeom prst="roundRect">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2.</a:t>
          </a:r>
          <a:endParaRPr lang="en-US" sz="2400" kern="1200" dirty="0"/>
        </a:p>
      </dsp:txBody>
      <dsp:txXfrm>
        <a:off x="22903" y="507967"/>
        <a:ext cx="542761" cy="418074"/>
      </dsp:txXfrm>
    </dsp:sp>
    <dsp:sp modelId="{0FD55337-C9D1-454C-90B0-42B0C9EAE676}">
      <dsp:nvSpPr>
        <dsp:cNvPr id="0" name=""/>
        <dsp:cNvSpPr/>
      </dsp:nvSpPr>
      <dsp:spPr>
        <a:xfrm rot="5400000">
          <a:off x="1498899" y="101216"/>
          <a:ext cx="380008" cy="2200093"/>
        </a:xfrm>
        <a:prstGeom prst="round2SameRect">
          <a:avLst/>
        </a:prstGeom>
        <a:solidFill>
          <a:schemeClr val="accent1"/>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latin typeface="Times New Roman" panose="02020603050405020304" pitchFamily="18" charset="0"/>
              <a:cs typeface="Times New Roman" panose="02020603050405020304" pitchFamily="18" charset="0"/>
            </a:rPr>
            <a:t>Took Incorrect Dose</a:t>
          </a:r>
          <a:endParaRPr lang="en-US" sz="1400" b="1" kern="1200" dirty="0">
            <a:solidFill>
              <a:schemeClr val="tx1"/>
            </a:solidFill>
            <a:latin typeface="Times New Roman" panose="02020603050405020304" pitchFamily="18" charset="0"/>
            <a:cs typeface="Times New Roman" panose="02020603050405020304" pitchFamily="18" charset="0"/>
          </a:endParaRPr>
        </a:p>
      </dsp:txBody>
      <dsp:txXfrm rot="-5400000">
        <a:off x="588857" y="1029808"/>
        <a:ext cx="2181543" cy="342908"/>
      </dsp:txXfrm>
    </dsp:sp>
    <dsp:sp modelId="{BD2371AD-288C-49C5-BB78-5BC6B214415A}">
      <dsp:nvSpPr>
        <dsp:cNvPr id="0" name=""/>
        <dsp:cNvSpPr/>
      </dsp:nvSpPr>
      <dsp:spPr>
        <a:xfrm>
          <a:off x="286" y="969608"/>
          <a:ext cx="588570" cy="463308"/>
        </a:xfrm>
        <a:prstGeom prst="roundRect">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3.</a:t>
          </a:r>
          <a:endParaRPr lang="en-US" sz="2400" kern="1200" dirty="0"/>
        </a:p>
      </dsp:txBody>
      <dsp:txXfrm>
        <a:off x="22903" y="992225"/>
        <a:ext cx="543336" cy="418074"/>
      </dsp:txXfrm>
    </dsp:sp>
    <dsp:sp modelId="{56D282DA-435E-4F85-8D43-6A7097151263}">
      <dsp:nvSpPr>
        <dsp:cNvPr id="0" name=""/>
        <dsp:cNvSpPr/>
      </dsp:nvSpPr>
      <dsp:spPr>
        <a:xfrm rot="5400000">
          <a:off x="1498899" y="585474"/>
          <a:ext cx="380008" cy="2200093"/>
        </a:xfrm>
        <a:prstGeom prst="round2SameRect">
          <a:avLst/>
        </a:prstGeom>
        <a:solidFill>
          <a:schemeClr val="accent1"/>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latin typeface="Times New Roman" panose="02020603050405020304" pitchFamily="18" charset="0"/>
              <a:cs typeface="Times New Roman" panose="02020603050405020304" pitchFamily="18" charset="0"/>
            </a:rPr>
            <a:t>Incorrect Dosing Route</a:t>
          </a:r>
          <a:endParaRPr lang="en-US" sz="1400" b="1" kern="1200" dirty="0">
            <a:solidFill>
              <a:schemeClr val="tx1"/>
            </a:solidFill>
            <a:latin typeface="Times New Roman" panose="02020603050405020304" pitchFamily="18" charset="0"/>
            <a:cs typeface="Times New Roman" panose="02020603050405020304" pitchFamily="18" charset="0"/>
          </a:endParaRPr>
        </a:p>
      </dsp:txBody>
      <dsp:txXfrm rot="-5400000">
        <a:off x="588857" y="1514066"/>
        <a:ext cx="2181543" cy="342908"/>
      </dsp:txXfrm>
    </dsp:sp>
    <dsp:sp modelId="{5E37E2CA-2FB6-4152-8C46-DC3A3539697C}">
      <dsp:nvSpPr>
        <dsp:cNvPr id="0" name=""/>
        <dsp:cNvSpPr/>
      </dsp:nvSpPr>
      <dsp:spPr>
        <a:xfrm>
          <a:off x="286" y="1453867"/>
          <a:ext cx="588570" cy="463308"/>
        </a:xfrm>
        <a:prstGeom prst="roundRect">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4.</a:t>
          </a:r>
          <a:endParaRPr lang="en-US" sz="2400" kern="1200" dirty="0"/>
        </a:p>
      </dsp:txBody>
      <dsp:txXfrm>
        <a:off x="22903" y="1476484"/>
        <a:ext cx="543336" cy="418074"/>
      </dsp:txXfrm>
    </dsp:sp>
    <dsp:sp modelId="{047FDBA7-38FA-47C0-8C1C-2A22635F548D}">
      <dsp:nvSpPr>
        <dsp:cNvPr id="0" name=""/>
        <dsp:cNvSpPr/>
      </dsp:nvSpPr>
      <dsp:spPr>
        <a:xfrm rot="5400000">
          <a:off x="1498899" y="1069733"/>
          <a:ext cx="380008" cy="2200093"/>
        </a:xfrm>
        <a:prstGeom prst="round2SameRect">
          <a:avLst/>
        </a:prstGeom>
        <a:solidFill>
          <a:schemeClr val="accent1"/>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latin typeface="Times New Roman" panose="02020603050405020304" pitchFamily="18" charset="0"/>
              <a:cs typeface="Times New Roman" panose="02020603050405020304" pitchFamily="18" charset="0"/>
            </a:rPr>
            <a:t>Took someone else’s medication</a:t>
          </a:r>
          <a:endParaRPr lang="en-US" sz="1400" b="1" kern="1200" dirty="0">
            <a:solidFill>
              <a:schemeClr val="tx1"/>
            </a:solidFill>
            <a:latin typeface="Times New Roman" panose="02020603050405020304" pitchFamily="18" charset="0"/>
            <a:cs typeface="Times New Roman" panose="02020603050405020304" pitchFamily="18" charset="0"/>
          </a:endParaRPr>
        </a:p>
      </dsp:txBody>
      <dsp:txXfrm rot="-5400000">
        <a:off x="588857" y="1998325"/>
        <a:ext cx="2181543" cy="342908"/>
      </dsp:txXfrm>
    </dsp:sp>
    <dsp:sp modelId="{CACA0B67-88C8-4791-8BDA-038368052B35}">
      <dsp:nvSpPr>
        <dsp:cNvPr id="0" name=""/>
        <dsp:cNvSpPr/>
      </dsp:nvSpPr>
      <dsp:spPr>
        <a:xfrm>
          <a:off x="286" y="1938125"/>
          <a:ext cx="588570" cy="463308"/>
        </a:xfrm>
        <a:prstGeom prst="roundRect">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5.</a:t>
          </a:r>
          <a:endParaRPr lang="en-US" sz="2400" kern="1200" dirty="0"/>
        </a:p>
      </dsp:txBody>
      <dsp:txXfrm>
        <a:off x="22903" y="1960742"/>
        <a:ext cx="543336" cy="418074"/>
      </dsp:txXfrm>
    </dsp:sp>
    <dsp:sp modelId="{EEE36C4B-0E1B-40B7-9999-17FEB9615A13}">
      <dsp:nvSpPr>
        <dsp:cNvPr id="0" name=""/>
        <dsp:cNvSpPr/>
      </dsp:nvSpPr>
      <dsp:spPr>
        <a:xfrm rot="5400000">
          <a:off x="1511824" y="1562499"/>
          <a:ext cx="362601" cy="2185604"/>
        </a:xfrm>
        <a:prstGeom prst="round2SameRect">
          <a:avLst/>
        </a:prstGeom>
        <a:solidFill>
          <a:schemeClr val="accent1"/>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latin typeface="Times New Roman" panose="02020603050405020304" pitchFamily="18" charset="0"/>
              <a:cs typeface="Times New Roman" panose="02020603050405020304" pitchFamily="18" charset="0"/>
            </a:rPr>
            <a:t>Took medication too close together</a:t>
          </a:r>
          <a:endParaRPr lang="en-US" sz="1400" b="1" kern="1200" dirty="0">
            <a:solidFill>
              <a:schemeClr val="tx1"/>
            </a:solidFill>
            <a:latin typeface="Times New Roman" panose="02020603050405020304" pitchFamily="18" charset="0"/>
            <a:cs typeface="Times New Roman" panose="02020603050405020304" pitchFamily="18" charset="0"/>
          </a:endParaRPr>
        </a:p>
      </dsp:txBody>
      <dsp:txXfrm rot="-5400000">
        <a:off x="600323" y="2491702"/>
        <a:ext cx="2167903" cy="327199"/>
      </dsp:txXfrm>
    </dsp:sp>
    <dsp:sp modelId="{83CDA1CA-B84F-4820-9502-E31438B6C673}">
      <dsp:nvSpPr>
        <dsp:cNvPr id="0" name=""/>
        <dsp:cNvSpPr/>
      </dsp:nvSpPr>
      <dsp:spPr>
        <a:xfrm>
          <a:off x="286" y="2422384"/>
          <a:ext cx="600036" cy="465834"/>
        </a:xfrm>
        <a:prstGeom prst="roundRect">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6.</a:t>
          </a:r>
          <a:endParaRPr lang="en-US" sz="2400" kern="1200" dirty="0"/>
        </a:p>
      </dsp:txBody>
      <dsp:txXfrm>
        <a:off x="23026" y="2445124"/>
        <a:ext cx="554556" cy="420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14059-E77F-416E-9C35-47875ED68017}">
      <dsp:nvSpPr>
        <dsp:cNvPr id="0" name=""/>
        <dsp:cNvSpPr/>
      </dsp:nvSpPr>
      <dsp:spPr>
        <a:xfrm>
          <a:off x="-4594335" y="-704407"/>
          <a:ext cx="5472816" cy="5472816"/>
        </a:xfrm>
        <a:prstGeom prst="blockArc">
          <a:avLst>
            <a:gd name="adj1" fmla="val 18900000"/>
            <a:gd name="adj2" fmla="val 2700000"/>
            <a:gd name="adj3" fmla="val 395"/>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8B8B8F-AA7A-420F-9412-5818EF69659E}">
      <dsp:nvSpPr>
        <dsp:cNvPr id="0" name=""/>
        <dsp:cNvSpPr/>
      </dsp:nvSpPr>
      <dsp:spPr>
        <a:xfrm>
          <a:off x="384538" y="253918"/>
          <a:ext cx="4056075" cy="50816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US" sz="2700" b="1" kern="1200" dirty="0" smtClean="0">
              <a:solidFill>
                <a:schemeClr val="tx1"/>
              </a:solidFill>
              <a:latin typeface="Gill Sans MT" panose="020B0502020104020203" pitchFamily="34" charset="0"/>
            </a:rPr>
            <a:t>The right person</a:t>
          </a:r>
          <a:endParaRPr lang="en-US" sz="2700" b="1" kern="1200" dirty="0">
            <a:solidFill>
              <a:schemeClr val="tx1"/>
            </a:solidFill>
            <a:latin typeface="Gill Sans MT" panose="020B0502020104020203" pitchFamily="34" charset="0"/>
          </a:endParaRPr>
        </a:p>
      </dsp:txBody>
      <dsp:txXfrm>
        <a:off x="384538" y="253918"/>
        <a:ext cx="4056075" cy="508162"/>
      </dsp:txXfrm>
    </dsp:sp>
    <dsp:sp modelId="{7ED16534-20C6-4CDB-BD8F-5CC69EDB557F}">
      <dsp:nvSpPr>
        <dsp:cNvPr id="0" name=""/>
        <dsp:cNvSpPr/>
      </dsp:nvSpPr>
      <dsp:spPr>
        <a:xfrm>
          <a:off x="66936" y="190398"/>
          <a:ext cx="635203" cy="6352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8DAD52-09FC-4D12-B29B-720DF72DD573}">
      <dsp:nvSpPr>
        <dsp:cNvPr id="0" name=""/>
        <dsp:cNvSpPr/>
      </dsp:nvSpPr>
      <dsp:spPr>
        <a:xfrm>
          <a:off x="748672" y="1015918"/>
          <a:ext cx="3691940" cy="508162"/>
        </a:xfrm>
        <a:prstGeom prst="rect">
          <a:avLst/>
        </a:prstGeom>
        <a:solidFill>
          <a:schemeClr val="accent3"/>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US" sz="2700" b="1" kern="1200" dirty="0" smtClean="0">
              <a:solidFill>
                <a:schemeClr val="tx1"/>
              </a:solidFill>
              <a:latin typeface="Gill Sans MT" panose="020B0502020104020203" pitchFamily="34" charset="0"/>
            </a:rPr>
            <a:t>The right dose</a:t>
          </a:r>
          <a:endParaRPr lang="en-US" sz="2700" b="1" kern="1200" dirty="0">
            <a:solidFill>
              <a:schemeClr val="tx1"/>
            </a:solidFill>
            <a:latin typeface="Gill Sans MT" panose="020B0502020104020203" pitchFamily="34" charset="0"/>
          </a:endParaRPr>
        </a:p>
      </dsp:txBody>
      <dsp:txXfrm>
        <a:off x="748672" y="1015918"/>
        <a:ext cx="3691940" cy="508162"/>
      </dsp:txXfrm>
    </dsp:sp>
    <dsp:sp modelId="{D7B67E6C-89A6-4D7A-869C-2FCF1328478B}">
      <dsp:nvSpPr>
        <dsp:cNvPr id="0" name=""/>
        <dsp:cNvSpPr/>
      </dsp:nvSpPr>
      <dsp:spPr>
        <a:xfrm>
          <a:off x="431071" y="952398"/>
          <a:ext cx="635203" cy="6352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54E67-42FE-4F88-BC1C-896D952DF538}">
      <dsp:nvSpPr>
        <dsp:cNvPr id="0" name=""/>
        <dsp:cNvSpPr/>
      </dsp:nvSpPr>
      <dsp:spPr>
        <a:xfrm>
          <a:off x="860432" y="1777918"/>
          <a:ext cx="3580180" cy="508162"/>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US" sz="2700" b="1" kern="1200" dirty="0" smtClean="0">
              <a:solidFill>
                <a:schemeClr val="tx1"/>
              </a:solidFill>
              <a:latin typeface="Gill Sans MT" panose="020B0502020104020203" pitchFamily="34" charset="0"/>
            </a:rPr>
            <a:t>The right medicine</a:t>
          </a:r>
        </a:p>
      </dsp:txBody>
      <dsp:txXfrm>
        <a:off x="860432" y="1777918"/>
        <a:ext cx="3580180" cy="508162"/>
      </dsp:txXfrm>
    </dsp:sp>
    <dsp:sp modelId="{767BF0CF-9D01-4E58-AF6F-6A3FBF6403DE}">
      <dsp:nvSpPr>
        <dsp:cNvPr id="0" name=""/>
        <dsp:cNvSpPr/>
      </dsp:nvSpPr>
      <dsp:spPr>
        <a:xfrm>
          <a:off x="542831" y="1714398"/>
          <a:ext cx="635203" cy="6352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450894-AAD2-4281-9A46-A63F7ED88935}">
      <dsp:nvSpPr>
        <dsp:cNvPr id="0" name=""/>
        <dsp:cNvSpPr/>
      </dsp:nvSpPr>
      <dsp:spPr>
        <a:xfrm>
          <a:off x="748672" y="2539918"/>
          <a:ext cx="3691940" cy="508162"/>
        </a:xfrm>
        <a:prstGeom prst="rect">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US" sz="2700" b="1" kern="1200" dirty="0" smtClean="0">
              <a:solidFill>
                <a:schemeClr val="tx1"/>
              </a:solidFill>
              <a:latin typeface="Gill Sans MT" panose="020B0502020104020203" pitchFamily="34" charset="0"/>
            </a:rPr>
            <a:t>The right time</a:t>
          </a:r>
        </a:p>
      </dsp:txBody>
      <dsp:txXfrm>
        <a:off x="748672" y="2539918"/>
        <a:ext cx="3691940" cy="508162"/>
      </dsp:txXfrm>
    </dsp:sp>
    <dsp:sp modelId="{48CF4E2A-0D1B-4475-990B-F16CCA2CF5A5}">
      <dsp:nvSpPr>
        <dsp:cNvPr id="0" name=""/>
        <dsp:cNvSpPr/>
      </dsp:nvSpPr>
      <dsp:spPr>
        <a:xfrm>
          <a:off x="431071" y="2476398"/>
          <a:ext cx="635203" cy="6352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A41770-9EF3-4D64-8432-A5FF2AF07678}">
      <dsp:nvSpPr>
        <dsp:cNvPr id="0" name=""/>
        <dsp:cNvSpPr/>
      </dsp:nvSpPr>
      <dsp:spPr>
        <a:xfrm>
          <a:off x="384538" y="3301918"/>
          <a:ext cx="4056075" cy="508162"/>
        </a:xfrm>
        <a:prstGeom prst="rect">
          <a:avLst/>
        </a:prstGeom>
        <a:solidFill>
          <a:schemeClr val="accent4"/>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8580" rIns="68580" bIns="68580" numCol="1" spcCol="1270" anchor="ctr" anchorCtr="0">
          <a:noAutofit/>
        </a:bodyPr>
        <a:lstStyle/>
        <a:p>
          <a:pPr lvl="0" algn="l" defTabSz="1200150">
            <a:lnSpc>
              <a:spcPct val="90000"/>
            </a:lnSpc>
            <a:spcBef>
              <a:spcPct val="0"/>
            </a:spcBef>
            <a:spcAft>
              <a:spcPct val="35000"/>
            </a:spcAft>
          </a:pPr>
          <a:r>
            <a:rPr lang="en-US" sz="2700" b="1" kern="1200" dirty="0" smtClean="0">
              <a:solidFill>
                <a:schemeClr val="tx1"/>
              </a:solidFill>
              <a:latin typeface="Gill Sans MT" panose="020B0502020104020203" pitchFamily="34" charset="0"/>
            </a:rPr>
            <a:t>The right way</a:t>
          </a:r>
        </a:p>
      </dsp:txBody>
      <dsp:txXfrm>
        <a:off x="384538" y="3301918"/>
        <a:ext cx="4056075" cy="508162"/>
      </dsp:txXfrm>
    </dsp:sp>
    <dsp:sp modelId="{A86B0E37-4167-46C7-985C-EC76615A881C}">
      <dsp:nvSpPr>
        <dsp:cNvPr id="0" name=""/>
        <dsp:cNvSpPr/>
      </dsp:nvSpPr>
      <dsp:spPr>
        <a:xfrm>
          <a:off x="66936" y="3238398"/>
          <a:ext cx="635203" cy="6352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A03DA-A3A1-4A3B-B010-9894209FE696}">
      <dsp:nvSpPr>
        <dsp:cNvPr id="0" name=""/>
        <dsp:cNvSpPr/>
      </dsp:nvSpPr>
      <dsp:spPr>
        <a:xfrm rot="16200000">
          <a:off x="952499" y="-327025"/>
          <a:ext cx="1485901" cy="2673351"/>
        </a:xfrm>
        <a:prstGeom prst="round1Rect">
          <a:avLst/>
        </a:prstGeom>
        <a:solidFill>
          <a:schemeClr val="accent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Gill Sans MT" panose="020B0502020104020203" pitchFamily="34" charset="0"/>
            </a:rPr>
            <a:t>Everyone</a:t>
          </a:r>
          <a:endParaRPr lang="en-US" sz="3200" kern="1200" dirty="0">
            <a:latin typeface="Gill Sans MT" panose="020B0502020104020203" pitchFamily="34" charset="0"/>
          </a:endParaRPr>
        </a:p>
      </dsp:txBody>
      <dsp:txXfrm rot="5400000">
        <a:off x="358774" y="266699"/>
        <a:ext cx="2673351" cy="1114426"/>
      </dsp:txXfrm>
    </dsp:sp>
    <dsp:sp modelId="{B961F5F3-F4BD-4667-8094-FBDF2A238209}">
      <dsp:nvSpPr>
        <dsp:cNvPr id="0" name=""/>
        <dsp:cNvSpPr/>
      </dsp:nvSpPr>
      <dsp:spPr>
        <a:xfrm>
          <a:off x="3749674" y="266699"/>
          <a:ext cx="2673351" cy="1485901"/>
        </a:xfrm>
        <a:prstGeom prst="round1Rect">
          <a:avLst/>
        </a:prstGeom>
        <a:solidFill>
          <a:schemeClr val="tx2"/>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Gill Sans MT" panose="020B0502020104020203" pitchFamily="34" charset="0"/>
            </a:rPr>
            <a:t>Expert</a:t>
          </a:r>
          <a:endParaRPr lang="en-US" sz="3200" kern="1200" dirty="0">
            <a:latin typeface="Gill Sans MT" panose="020B0502020104020203" pitchFamily="34" charset="0"/>
          </a:endParaRPr>
        </a:p>
      </dsp:txBody>
      <dsp:txXfrm>
        <a:off x="3749674" y="266699"/>
        <a:ext cx="2673351" cy="1114426"/>
      </dsp:txXfrm>
    </dsp:sp>
    <dsp:sp modelId="{0F0AF2AD-90AE-444E-B7D8-196E876E0E2D}">
      <dsp:nvSpPr>
        <dsp:cNvPr id="0" name=""/>
        <dsp:cNvSpPr/>
      </dsp:nvSpPr>
      <dsp:spPr>
        <a:xfrm rot="10800000">
          <a:off x="358774" y="2285999"/>
          <a:ext cx="2673351" cy="1485901"/>
        </a:xfrm>
        <a:prstGeom prst="round1Rect">
          <a:avLst/>
        </a:prstGeom>
        <a:solidFill>
          <a:schemeClr val="accent2"/>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Gill Sans MT" panose="020B0502020104020203" pitchFamily="34" charset="0"/>
            </a:rPr>
            <a:t>Confidential</a:t>
          </a:r>
          <a:endParaRPr lang="en-US" sz="3200" kern="1200" dirty="0">
            <a:latin typeface="Gill Sans MT" panose="020B0502020104020203" pitchFamily="34" charset="0"/>
          </a:endParaRPr>
        </a:p>
      </dsp:txBody>
      <dsp:txXfrm rot="10800000">
        <a:off x="358774" y="2657474"/>
        <a:ext cx="2673351" cy="1114426"/>
      </dsp:txXfrm>
    </dsp:sp>
    <dsp:sp modelId="{5F6828CE-4A98-4852-948E-DE41B72220D5}">
      <dsp:nvSpPr>
        <dsp:cNvPr id="0" name=""/>
        <dsp:cNvSpPr/>
      </dsp:nvSpPr>
      <dsp:spPr>
        <a:xfrm rot="5400000">
          <a:off x="4343399" y="1692274"/>
          <a:ext cx="1485901" cy="2673351"/>
        </a:xfrm>
        <a:prstGeom prst="round1Rect">
          <a:avLst/>
        </a:prstGeom>
        <a:solidFill>
          <a:schemeClr val="accent4"/>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Gill Sans MT" panose="020B0502020104020203" pitchFamily="34" charset="0"/>
            </a:rPr>
            <a:t>Always Open</a:t>
          </a:r>
          <a:endParaRPr lang="en-US" sz="3200" kern="1200" dirty="0">
            <a:latin typeface="Gill Sans MT" panose="020B0502020104020203" pitchFamily="34" charset="0"/>
          </a:endParaRPr>
        </a:p>
      </dsp:txBody>
      <dsp:txXfrm rot="-5400000">
        <a:off x="3749674" y="2657473"/>
        <a:ext cx="2673351" cy="1114426"/>
      </dsp:txXfrm>
    </dsp:sp>
    <dsp:sp modelId="{BA351F98-BE54-4C2D-86F6-B0241749E02D}">
      <dsp:nvSpPr>
        <dsp:cNvPr id="0" name=""/>
        <dsp:cNvSpPr/>
      </dsp:nvSpPr>
      <dsp:spPr>
        <a:xfrm>
          <a:off x="2133594" y="1219202"/>
          <a:ext cx="2514610" cy="1600194"/>
        </a:xfrm>
        <a:prstGeom prst="roundRect">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latin typeface="Gill Sans MT" panose="020B0502020104020203" pitchFamily="34" charset="0"/>
          </a:endParaRPr>
        </a:p>
      </dsp:txBody>
      <dsp:txXfrm>
        <a:off x="2211709" y="1297317"/>
        <a:ext cx="2358380" cy="1443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D6B93E7-33F1-4D11-9B54-2E0317BC359D}" type="datetimeFigureOut">
              <a:rPr lang="en-US" smtClean="0"/>
              <a:t>6/16/2017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4BEEF49-9D22-49A3-89D8-85D679A3FC5A}" type="slidenum">
              <a:rPr lang="en-US" smtClean="0"/>
              <a:t>‹#›</a:t>
            </a:fld>
            <a:endParaRPr lang="en-US"/>
          </a:p>
        </p:txBody>
      </p:sp>
    </p:spTree>
    <p:extLst>
      <p:ext uri="{BB962C8B-B14F-4D97-AF65-F5344CB8AC3E}">
        <p14:creationId xmlns:p14="http://schemas.microsoft.com/office/powerpoint/2010/main" val="1124037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A19F46-78EA-462A-B6E7-64B875EC71B0}" type="datetimeFigureOut">
              <a:rPr lang="en-US" smtClean="0"/>
              <a:t>6/16/2017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04DAB4-F954-4184-9FF7-52B19A67C0BC}" type="slidenum">
              <a:rPr lang="en-US" smtClean="0"/>
              <a:t>‹#›</a:t>
            </a:fld>
            <a:endParaRPr lang="en-US"/>
          </a:p>
        </p:txBody>
      </p:sp>
    </p:spTree>
    <p:extLst>
      <p:ext uri="{BB962C8B-B14F-4D97-AF65-F5344CB8AC3E}">
        <p14:creationId xmlns:p14="http://schemas.microsoft.com/office/powerpoint/2010/main" val="338398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takebackyourmeds.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1</a:t>
            </a:fld>
            <a:endParaRPr lang="en-US"/>
          </a:p>
        </p:txBody>
      </p:sp>
    </p:spTree>
    <p:extLst>
      <p:ext uri="{BB962C8B-B14F-4D97-AF65-F5344CB8AC3E}">
        <p14:creationId xmlns:p14="http://schemas.microsoft.com/office/powerpoint/2010/main" val="2734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these scenarios to help people understand how easily people can poison themselves by making common mistakes.</a:t>
            </a:r>
          </a:p>
          <a:p>
            <a:endParaRPr lang="en-US" b="1" dirty="0" smtClean="0"/>
          </a:p>
          <a:p>
            <a:r>
              <a:rPr lang="en-US" b="1" dirty="0" smtClean="0"/>
              <a:t>Scenario 1:</a:t>
            </a:r>
          </a:p>
          <a:p>
            <a:r>
              <a:rPr lang="en-US" dirty="0"/>
              <a:t>Martha wanted a cup of coffee, so she grabbed a cup from the counter and noticed it had a lot of coffee stains in the bottom. She decided to put some bleach in the cup to remove the stains and set it out on the counter to soak in the bleach for a few minutes then walked away. Five minutes later her husband Bob walks in and doesn’t notice the bleach in the cup, so he pours his coffee in the cup and drinks the bleach. What should Martha and Bob do?</a:t>
            </a:r>
          </a:p>
          <a:p>
            <a:endParaRPr lang="en-US" dirty="0"/>
          </a:p>
          <a:p>
            <a:r>
              <a:rPr lang="en-US" b="1" dirty="0"/>
              <a:t>Scenario Conclusion: </a:t>
            </a:r>
            <a:r>
              <a:rPr lang="en-US" dirty="0"/>
              <a:t>Luckily for Bob, drinking a little amount of bleach isn’t actually harmful. But by calling the poison center he was able to save himself a trip to the doctor and stop worrying. </a:t>
            </a:r>
          </a:p>
          <a:p>
            <a:endParaRPr lang="en-US" dirty="0"/>
          </a:p>
          <a:p>
            <a:r>
              <a:rPr lang="en-US" b="1" dirty="0"/>
              <a:t>Tips to Learn: </a:t>
            </a:r>
            <a:r>
              <a:rPr lang="en-US" dirty="0"/>
              <a:t>Communicate clearly with people around you when using dangerous substances. </a:t>
            </a:r>
            <a:r>
              <a:rPr lang="en-US" dirty="0" smtClean="0"/>
              <a:t>Also try to keep products in their original containers , so there is less room for confusion. </a:t>
            </a:r>
            <a:endParaRPr lang="en-US" dirty="0"/>
          </a:p>
          <a:p>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11</a:t>
            </a:fld>
            <a:endParaRPr lang="en-US"/>
          </a:p>
        </p:txBody>
      </p:sp>
    </p:spTree>
    <p:extLst>
      <p:ext uri="{BB962C8B-B14F-4D97-AF65-F5344CB8AC3E}">
        <p14:creationId xmlns:p14="http://schemas.microsoft.com/office/powerpoint/2010/main" val="215821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Scenario 2:</a:t>
            </a:r>
          </a:p>
          <a:p>
            <a:pPr defTabSz="931774">
              <a:defRPr/>
            </a:pPr>
            <a:r>
              <a:rPr lang="en-US" dirty="0"/>
              <a:t>Bill gets out of bed to put some eye drops in and doesn’t turn the lights on. Bill keeps many of his small household items in the same drawer, so when he is searching through the drawer, he accidentally grabs super glue because the container looks similar and puts glue in his eyes instead of eye drops. </a:t>
            </a:r>
          </a:p>
          <a:p>
            <a:pPr defTabSz="931774">
              <a:defRPr/>
            </a:pPr>
            <a:endParaRPr lang="en-US" dirty="0"/>
          </a:p>
          <a:p>
            <a:pPr defTabSz="931774">
              <a:defRPr/>
            </a:pPr>
            <a:r>
              <a:rPr lang="en-US" dirty="0"/>
              <a:t>Scenario Conclusion:</a:t>
            </a:r>
          </a:p>
          <a:p>
            <a:pPr defTabSz="931774">
              <a:defRPr/>
            </a:pPr>
            <a:endParaRPr lang="en-US" dirty="0"/>
          </a:p>
          <a:p>
            <a:pPr defTabSz="931774">
              <a:defRPr/>
            </a:pPr>
            <a:r>
              <a:rPr lang="en-US" b="1" dirty="0"/>
              <a:t>Tip to Learn: </a:t>
            </a:r>
            <a:r>
              <a:rPr lang="en-US" dirty="0"/>
              <a:t>Always turn on the lights and put on your glasses before using </a:t>
            </a:r>
            <a:r>
              <a:rPr lang="en-US" dirty="0" smtClean="0"/>
              <a:t>any type of personal product.</a:t>
            </a:r>
            <a:endParaRPr lang="en-US" dirty="0"/>
          </a:p>
          <a:p>
            <a:pPr defTabSz="931774">
              <a:defRPr/>
            </a:pPr>
            <a:endParaRPr lang="en-US" dirty="0" smtClean="0"/>
          </a:p>
          <a:p>
            <a:pPr defTabSz="931774">
              <a:defRPr/>
            </a:pPr>
            <a:r>
              <a:rPr lang="en-US" dirty="0" smtClean="0"/>
              <a:t>It is very common for people to mix up ear drops and eye drops as well and ear drops in your eyes can be very dangerous. </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12</a:t>
            </a:fld>
            <a:endParaRPr lang="en-US"/>
          </a:p>
        </p:txBody>
      </p:sp>
    </p:spTree>
    <p:extLst>
      <p:ext uri="{BB962C8B-B14F-4D97-AF65-F5344CB8AC3E}">
        <p14:creationId xmlns:p14="http://schemas.microsoft.com/office/powerpoint/2010/main" val="215821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good tips for maintaining a safe household:</a:t>
            </a:r>
          </a:p>
          <a:p>
            <a:r>
              <a:rPr lang="en-US" dirty="0"/>
              <a:t>	Separate household cleaning solutions from other household items</a:t>
            </a:r>
          </a:p>
          <a:p>
            <a:r>
              <a:rPr lang="en-US" dirty="0"/>
              <a:t>	Separate household items such as glue from toiletries </a:t>
            </a:r>
          </a:p>
          <a:p>
            <a:r>
              <a:rPr lang="en-US" dirty="0"/>
              <a:t>	Keep substances in their original containers</a:t>
            </a:r>
          </a:p>
          <a:p>
            <a:r>
              <a:rPr lang="en-US" dirty="0"/>
              <a:t>	Cook and store food as stated on packages</a:t>
            </a:r>
          </a:p>
          <a:p>
            <a:r>
              <a:rPr lang="en-US" dirty="0"/>
              <a:t>	Keep toxic substances out of reach of children and pets and in child-	resistant packages</a:t>
            </a:r>
          </a:p>
          <a:p>
            <a:r>
              <a:rPr lang="en-US" dirty="0"/>
              <a:t>	Put a Mr. Yuk sticker on dangerous items </a:t>
            </a:r>
            <a:r>
              <a:rPr lang="en-US" i="1" dirty="0"/>
              <a:t>(find list of items on Poison 	Safety Checklist)</a:t>
            </a:r>
          </a:p>
          <a:p>
            <a:r>
              <a:rPr lang="en-US" dirty="0"/>
              <a:t>	Install and test carbon monoxide (CO) alarms</a:t>
            </a:r>
          </a:p>
          <a:p>
            <a:r>
              <a:rPr lang="en-US" dirty="0"/>
              <a:t>	Post the Poison Center phone number by your phone or on your 	refrigerator. If you have a cell phone, program it into your phone!</a:t>
            </a:r>
          </a:p>
          <a:p>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13</a:t>
            </a:fld>
            <a:endParaRPr lang="en-US"/>
          </a:p>
        </p:txBody>
      </p:sp>
    </p:spTree>
    <p:extLst>
      <p:ext uri="{BB962C8B-B14F-4D97-AF65-F5344CB8AC3E}">
        <p14:creationId xmlns:p14="http://schemas.microsoft.com/office/powerpoint/2010/main" val="48987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statistics were taken from data collected at the Washington State Poison Center over the past 5 years.  </a:t>
            </a:r>
          </a:p>
          <a:p>
            <a:endParaRPr lang="en-US" dirty="0"/>
          </a:p>
          <a:p>
            <a:r>
              <a:rPr lang="en-US" dirty="0" smtClean="0"/>
              <a:t>Of the 20,000+ calls the poison center received over the past 5 years regarding seniors, 50% were due to “Unintentional Therapeutic Errors.” These are exposures that happen when a person accidentally veers from the their prescribed medical therapy. </a:t>
            </a:r>
          </a:p>
          <a:p>
            <a:endParaRPr lang="en-US" dirty="0"/>
          </a:p>
          <a:p>
            <a:r>
              <a:rPr lang="en-US" dirty="0" smtClean="0"/>
              <a:t>The top 6 mistakes that led to these errors  were the following:</a:t>
            </a:r>
          </a:p>
          <a:p>
            <a:pPr marL="232943" indent="-232943">
              <a:buAutoNum type="arabicPeriod"/>
            </a:pPr>
            <a:r>
              <a:rPr lang="en-US" dirty="0" smtClean="0"/>
              <a:t>Accidentally taking medication twice</a:t>
            </a:r>
          </a:p>
          <a:p>
            <a:pPr marL="232943" indent="-232943">
              <a:buAutoNum type="arabicPeriod"/>
            </a:pPr>
            <a:r>
              <a:rPr lang="en-US" dirty="0" smtClean="0"/>
              <a:t>Taking the wrong medication</a:t>
            </a:r>
          </a:p>
          <a:p>
            <a:pPr marL="232943" indent="-232943">
              <a:buAutoNum type="arabicPeriod"/>
            </a:pPr>
            <a:r>
              <a:rPr lang="en-US" dirty="0" smtClean="0"/>
              <a:t>Taking the incorrect dose of medication</a:t>
            </a:r>
          </a:p>
          <a:p>
            <a:pPr marL="232943" indent="-232943">
              <a:buAutoNum type="arabicPeriod"/>
            </a:pPr>
            <a:r>
              <a:rPr lang="en-US" dirty="0" smtClean="0"/>
              <a:t>Taking the incorrect dosing route</a:t>
            </a:r>
          </a:p>
          <a:p>
            <a:pPr marL="232943" indent="-232943">
              <a:buAutoNum type="arabicPeriod"/>
            </a:pPr>
            <a:r>
              <a:rPr lang="en-US" dirty="0" smtClean="0"/>
              <a:t>Taking someone else’s medication</a:t>
            </a:r>
          </a:p>
          <a:p>
            <a:pPr marL="232943" indent="-232943">
              <a:buAutoNum type="arabicPeriod"/>
            </a:pPr>
            <a:r>
              <a:rPr lang="en-US" dirty="0" smtClean="0"/>
              <a:t>Taking medications too close together </a:t>
            </a:r>
          </a:p>
          <a:p>
            <a:pPr marL="232943" indent="-232943">
              <a:buAutoNum type="arabicPeriod"/>
            </a:pPr>
            <a:endParaRPr lang="en-US" dirty="0"/>
          </a:p>
          <a:p>
            <a:r>
              <a:rPr lang="en-US" dirty="0" smtClean="0"/>
              <a:t>Proper medication management can help significantly reduce these types of errors</a:t>
            </a:r>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14</a:t>
            </a:fld>
            <a:endParaRPr lang="en-US"/>
          </a:p>
        </p:txBody>
      </p:sp>
    </p:spTree>
    <p:extLst>
      <p:ext uri="{BB962C8B-B14F-4D97-AF65-F5344CB8AC3E}">
        <p14:creationId xmlns:p14="http://schemas.microsoft.com/office/powerpoint/2010/main" val="1889851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15</a:t>
            </a:fld>
            <a:endParaRPr lang="en-US"/>
          </a:p>
        </p:txBody>
      </p:sp>
      <p:sp>
        <p:nvSpPr>
          <p:cNvPr id="6" name="TextBox 5"/>
          <p:cNvSpPr txBox="1"/>
          <p:nvPr/>
        </p:nvSpPr>
        <p:spPr>
          <a:xfrm>
            <a:off x="1143000" y="4572003"/>
            <a:ext cx="4953000" cy="3139321"/>
          </a:xfrm>
          <a:prstGeom prst="rect">
            <a:avLst/>
          </a:prstGeom>
          <a:noFill/>
        </p:spPr>
        <p:txBody>
          <a:bodyPr wrap="square" rtlCol="0">
            <a:spAutoFit/>
          </a:bodyPr>
          <a:lstStyle/>
          <a:p>
            <a:r>
              <a:rPr lang="en-US" sz="1200" b="1" dirty="0"/>
              <a:t>Use these scenarios to help people understand how easily people can poison themselves by making common mistakes.</a:t>
            </a:r>
          </a:p>
          <a:p>
            <a:endParaRPr lang="en-US" sz="1200" b="1" dirty="0"/>
          </a:p>
          <a:p>
            <a:r>
              <a:rPr lang="en-US" sz="1200" b="1" dirty="0"/>
              <a:t>Scenario 1:</a:t>
            </a:r>
          </a:p>
          <a:p>
            <a:r>
              <a:rPr lang="en-US" sz="1200" dirty="0" smtClean="0"/>
              <a:t>Joe and his wife Sally share a bathroom and keep their medication in the same cabinet. Joe reached in to take his afternoon medications, grabbed a bottle poured out two pills and took them. As he was setting the bottle back in the cabinet, he saw her name on the label and realized he had accidentally taken Sally’s medication instead of his. </a:t>
            </a:r>
          </a:p>
          <a:p>
            <a:endParaRPr lang="en-US" sz="1200" dirty="0"/>
          </a:p>
          <a:p>
            <a:r>
              <a:rPr lang="en-US" sz="1200" b="1" dirty="0"/>
              <a:t>Scenario Conclusion</a:t>
            </a:r>
            <a:r>
              <a:rPr lang="en-US" sz="1200" b="1" dirty="0" smtClean="0"/>
              <a:t>:</a:t>
            </a:r>
          </a:p>
          <a:p>
            <a:endParaRPr lang="en-US" sz="1200" dirty="0"/>
          </a:p>
          <a:p>
            <a:r>
              <a:rPr lang="en-US" sz="1200" b="1" dirty="0"/>
              <a:t>Tips to Learn: </a:t>
            </a:r>
            <a:r>
              <a:rPr lang="en-US" sz="1200" dirty="0" smtClean="0"/>
              <a:t>Keep your medications separately from the medications of those you live with. Do not take medications together, it can get confusing what medications are for which one of you.</a:t>
            </a:r>
            <a:endParaRPr lang="en-US" sz="1200" dirty="0"/>
          </a:p>
          <a:p>
            <a:endParaRPr lang="en-US" dirty="0"/>
          </a:p>
        </p:txBody>
      </p:sp>
    </p:spTree>
    <p:extLst>
      <p:ext uri="{BB962C8B-B14F-4D97-AF65-F5344CB8AC3E}">
        <p14:creationId xmlns:p14="http://schemas.microsoft.com/office/powerpoint/2010/main" val="215821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104DAB4-F954-4184-9FF7-52B19A67C0BC}" type="slidenum">
              <a:rPr lang="en-US" smtClean="0"/>
              <a:t>16</a:t>
            </a:fld>
            <a:endParaRPr lang="en-US"/>
          </a:p>
        </p:txBody>
      </p:sp>
      <p:sp>
        <p:nvSpPr>
          <p:cNvPr id="6" name="TextBox 5"/>
          <p:cNvSpPr txBox="1"/>
          <p:nvPr/>
        </p:nvSpPr>
        <p:spPr>
          <a:xfrm>
            <a:off x="1143000" y="4572003"/>
            <a:ext cx="4953000" cy="3139321"/>
          </a:xfrm>
          <a:prstGeom prst="rect">
            <a:avLst/>
          </a:prstGeom>
          <a:noFill/>
        </p:spPr>
        <p:txBody>
          <a:bodyPr wrap="square" rtlCol="0">
            <a:spAutoFit/>
          </a:bodyPr>
          <a:lstStyle/>
          <a:p>
            <a:r>
              <a:rPr lang="en-US" sz="1200" b="1" dirty="0"/>
              <a:t>Use these scenarios to help people understand how easily people can poison themselves by making common mistakes.</a:t>
            </a:r>
          </a:p>
          <a:p>
            <a:endParaRPr lang="en-US" sz="1200" b="1" dirty="0"/>
          </a:p>
          <a:p>
            <a:r>
              <a:rPr lang="en-US" sz="1200" b="1" dirty="0"/>
              <a:t>Scenario 1:</a:t>
            </a:r>
          </a:p>
          <a:p>
            <a:r>
              <a:rPr lang="en-US" sz="1200" dirty="0" smtClean="0"/>
              <a:t>Dave got out his medications to take his morning doses. After he took a couple pills the phone rang so he got up to answer it. He talked on the phone for 15 minutes and then returned to his medications. When he got back he thought he hadn’t actually taken them yet, so he took them all again. </a:t>
            </a:r>
          </a:p>
          <a:p>
            <a:endParaRPr lang="en-US" sz="1200" dirty="0"/>
          </a:p>
          <a:p>
            <a:r>
              <a:rPr lang="en-US" sz="1200" b="1" dirty="0"/>
              <a:t>Scenario Conclusion</a:t>
            </a:r>
            <a:r>
              <a:rPr lang="en-US" sz="1200" b="1" dirty="0" smtClean="0"/>
              <a:t>:</a:t>
            </a:r>
          </a:p>
          <a:p>
            <a:endParaRPr lang="en-US" sz="1200" dirty="0"/>
          </a:p>
          <a:p>
            <a:r>
              <a:rPr lang="en-US" sz="1200" b="1" dirty="0"/>
              <a:t>Tips to Learn: </a:t>
            </a:r>
            <a:r>
              <a:rPr lang="en-US" sz="1200" dirty="0" smtClean="0"/>
              <a:t>Create a system to know when you have taken your medication. If a weekly or monthly pill organizer works for you use that. You can also use the medication calendar we have created to mark off when you have taken your medication.</a:t>
            </a:r>
            <a:endParaRPr lang="en-US" sz="1200" dirty="0"/>
          </a:p>
          <a:p>
            <a:endParaRPr lang="en-US" dirty="0"/>
          </a:p>
        </p:txBody>
      </p:sp>
    </p:spTree>
    <p:extLst>
      <p:ext uri="{BB962C8B-B14F-4D97-AF65-F5344CB8AC3E}">
        <p14:creationId xmlns:p14="http://schemas.microsoft.com/office/powerpoint/2010/main" val="1739465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recommend following the “5 rights” when taking or giving medicine. The “5 rights” are as follows:</a:t>
            </a:r>
          </a:p>
          <a:p>
            <a:r>
              <a:rPr lang="en-US" baseline="0" dirty="0" smtClean="0"/>
              <a:t>	</a:t>
            </a:r>
            <a:r>
              <a:rPr lang="en-US" b="1" baseline="0" dirty="0" smtClean="0"/>
              <a:t>The right person: </a:t>
            </a:r>
            <a:r>
              <a:rPr lang="en-US" baseline="0" dirty="0" smtClean="0"/>
              <a:t>Be sure that the right person is using the medicine 	and does not take another person’s medicine</a:t>
            </a:r>
          </a:p>
          <a:p>
            <a:r>
              <a:rPr lang="en-US" baseline="0" dirty="0" smtClean="0"/>
              <a:t>	</a:t>
            </a:r>
            <a:r>
              <a:rPr lang="en-US" b="1" baseline="0" dirty="0" smtClean="0"/>
              <a:t>The right dose: </a:t>
            </a:r>
            <a:r>
              <a:rPr lang="en-US" baseline="0" dirty="0" smtClean="0"/>
              <a:t>Always check for the proper amount. Consider writing 	down each dose to be given</a:t>
            </a:r>
          </a:p>
          <a:p>
            <a:r>
              <a:rPr lang="en-US" baseline="0" dirty="0" smtClean="0"/>
              <a:t>	</a:t>
            </a:r>
            <a:r>
              <a:rPr lang="en-US" b="1" baseline="0" dirty="0" smtClean="0"/>
              <a:t>The right medicine</a:t>
            </a:r>
            <a:r>
              <a:rPr lang="en-US" baseline="0" dirty="0" smtClean="0"/>
              <a:t>: Read the label-each time to avoid making a 	mistake. Know the name of the medicine when giving or taking it. </a:t>
            </a:r>
          </a:p>
          <a:p>
            <a:r>
              <a:rPr lang="en-US" baseline="0" dirty="0" smtClean="0"/>
              <a:t>	</a:t>
            </a:r>
            <a:r>
              <a:rPr lang="en-US" b="1" baseline="0" dirty="0" smtClean="0"/>
              <a:t>The right time: </a:t>
            </a:r>
            <a:r>
              <a:rPr lang="en-US" baseline="0" dirty="0" smtClean="0"/>
              <a:t>Follow the label and take medicine at the correct time 	of day. Some medications are used once a day, some four 	times a 	day. </a:t>
            </a:r>
          </a:p>
          <a:p>
            <a:r>
              <a:rPr lang="en-US" baseline="0" dirty="0" smtClean="0"/>
              <a:t>	</a:t>
            </a:r>
            <a:r>
              <a:rPr lang="en-US" b="1" baseline="0" dirty="0" smtClean="0"/>
              <a:t>The right way: </a:t>
            </a:r>
            <a:r>
              <a:rPr lang="en-US" baseline="0" dirty="0" smtClean="0"/>
              <a:t>Follow instructions. Some medicines interact with 	certain foods, some need to be taken with food and some should 	not be taken with other medications. </a:t>
            </a:r>
          </a:p>
          <a:p>
            <a:r>
              <a:rPr lang="en-US" dirty="0" smtClean="0"/>
              <a:t>Our general rule of thumb is when one of the above</a:t>
            </a:r>
            <a:r>
              <a:rPr lang="en-US" b="1" dirty="0" smtClean="0"/>
              <a:t> </a:t>
            </a:r>
            <a:r>
              <a:rPr lang="en-US" b="1" i="1" dirty="0" smtClean="0"/>
              <a:t>rights </a:t>
            </a:r>
            <a:r>
              <a:rPr lang="en-US" dirty="0" smtClean="0"/>
              <a:t>is a </a:t>
            </a:r>
            <a:r>
              <a:rPr lang="en-US" b="1" i="1" dirty="0" smtClean="0"/>
              <a:t>wrong</a:t>
            </a:r>
            <a:r>
              <a:rPr lang="en-US" dirty="0" smtClean="0"/>
              <a:t>- call the Washington Poison Center </a:t>
            </a:r>
            <a:r>
              <a:rPr lang="en-US" b="1" i="1" dirty="0" smtClean="0"/>
              <a:t>right away </a:t>
            </a:r>
            <a:endParaRPr lang="en-US" b="1" i="1" dirty="0"/>
          </a:p>
        </p:txBody>
      </p:sp>
      <p:sp>
        <p:nvSpPr>
          <p:cNvPr id="4" name="Slide Number Placeholder 3"/>
          <p:cNvSpPr>
            <a:spLocks noGrp="1"/>
          </p:cNvSpPr>
          <p:nvPr>
            <p:ph type="sldNum" sz="quarter" idx="10"/>
          </p:nvPr>
        </p:nvSpPr>
        <p:spPr/>
        <p:txBody>
          <a:bodyPr/>
          <a:lstStyle/>
          <a:p>
            <a:fld id="{3104DAB4-F954-4184-9FF7-52B19A67C0BC}" type="slidenum">
              <a:rPr lang="en-US" smtClean="0"/>
              <a:t>17</a:t>
            </a:fld>
            <a:endParaRPr lang="en-US"/>
          </a:p>
        </p:txBody>
      </p:sp>
    </p:spTree>
    <p:extLst>
      <p:ext uri="{BB962C8B-B14F-4D97-AF65-F5344CB8AC3E}">
        <p14:creationId xmlns:p14="http://schemas.microsoft.com/office/powerpoint/2010/main" val="7251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These are tips to help prevent medication errors:</a:t>
            </a:r>
          </a:p>
          <a:p>
            <a:endParaRPr lang="en-US" dirty="0" smtClean="0"/>
          </a:p>
          <a:p>
            <a:r>
              <a:rPr lang="en-US" b="1" dirty="0" smtClean="0"/>
              <a:t>Tips depicted above:</a:t>
            </a:r>
          </a:p>
          <a:p>
            <a:r>
              <a:rPr lang="en-US" dirty="0" smtClean="0"/>
              <a:t>Establish </a:t>
            </a:r>
            <a:r>
              <a:rPr lang="en-US" dirty="0"/>
              <a:t>a routine for taking </a:t>
            </a:r>
            <a:r>
              <a:rPr lang="en-US" dirty="0" smtClean="0"/>
              <a:t>medication</a:t>
            </a:r>
          </a:p>
          <a:p>
            <a:r>
              <a:rPr lang="en-US" dirty="0"/>
              <a:t>Keep an updated list of medications you are taking that is easily </a:t>
            </a:r>
            <a:r>
              <a:rPr lang="en-US" dirty="0" smtClean="0"/>
              <a:t>retrievable, considering keeping it in your wallet</a:t>
            </a:r>
            <a:endParaRPr lang="en-US" dirty="0"/>
          </a:p>
          <a:p>
            <a:r>
              <a:rPr lang="en-US" dirty="0" smtClean="0"/>
              <a:t>Put </a:t>
            </a:r>
            <a:r>
              <a:rPr lang="en-US" dirty="0"/>
              <a:t>your glasses on and turn on a light before taking or giving </a:t>
            </a:r>
            <a:r>
              <a:rPr lang="en-US" dirty="0" smtClean="0"/>
              <a:t>medication</a:t>
            </a:r>
          </a:p>
          <a:p>
            <a:r>
              <a:rPr lang="en-US" dirty="0"/>
              <a:t>Know what your different medications look like</a:t>
            </a:r>
          </a:p>
          <a:p>
            <a:r>
              <a:rPr lang="en-US" dirty="0" smtClean="0"/>
              <a:t>Never </a:t>
            </a:r>
            <a:r>
              <a:rPr lang="en-US" dirty="0"/>
              <a:t>take medication that belongs to someone </a:t>
            </a:r>
            <a:r>
              <a:rPr lang="en-US" dirty="0" smtClean="0"/>
              <a:t>else</a:t>
            </a:r>
          </a:p>
          <a:p>
            <a:r>
              <a:rPr lang="en-US" dirty="0"/>
              <a:t>Only take suggested amount of over-the-drugs without asking a health care provider </a:t>
            </a:r>
            <a:endParaRPr lang="en-US" dirty="0" smtClean="0"/>
          </a:p>
          <a:p>
            <a:r>
              <a:rPr lang="en-US" dirty="0"/>
              <a:t>Be wary of alcohol consumption with medication</a:t>
            </a:r>
          </a:p>
          <a:p>
            <a:endParaRPr lang="en-US" dirty="0"/>
          </a:p>
          <a:p>
            <a:endParaRPr lang="en-US" dirty="0"/>
          </a:p>
          <a:p>
            <a:r>
              <a:rPr lang="en-US" b="1" dirty="0" smtClean="0"/>
              <a:t>Additional Tips:</a:t>
            </a:r>
            <a:endParaRPr lang="en-US" b="1" dirty="0"/>
          </a:p>
          <a:p>
            <a:r>
              <a:rPr lang="en-US" dirty="0" smtClean="0"/>
              <a:t>Do </a:t>
            </a:r>
            <a:r>
              <a:rPr lang="en-US" dirty="0"/>
              <a:t>not keep medications in the same drawer as household </a:t>
            </a:r>
            <a:r>
              <a:rPr lang="en-US" dirty="0" smtClean="0"/>
              <a:t>products</a:t>
            </a:r>
          </a:p>
          <a:p>
            <a:r>
              <a:rPr lang="en-US" dirty="0"/>
              <a:t>Properly dispose of unneeded </a:t>
            </a:r>
            <a:r>
              <a:rPr lang="en-US" dirty="0" smtClean="0"/>
              <a:t>medications</a:t>
            </a:r>
            <a:endParaRPr lang="en-US" dirty="0"/>
          </a:p>
          <a:p>
            <a:r>
              <a:rPr lang="en-US" dirty="0"/>
              <a:t>If you take medications out of original containers be sure you know which pills are which and keep original </a:t>
            </a:r>
            <a:r>
              <a:rPr lang="en-US" dirty="0" smtClean="0"/>
              <a:t>containers</a:t>
            </a:r>
          </a:p>
          <a:p>
            <a:r>
              <a:rPr lang="en-US" dirty="0" smtClean="0"/>
              <a:t>Try </a:t>
            </a:r>
            <a:r>
              <a:rPr lang="en-US" dirty="0"/>
              <a:t>to fill prescriptions at the same pharmacy, because then it is easier for them to monitor drug </a:t>
            </a:r>
            <a:r>
              <a:rPr lang="en-US" dirty="0" smtClean="0"/>
              <a:t>interactions</a:t>
            </a:r>
            <a:endParaRPr lang="en-US" dirty="0"/>
          </a:p>
          <a:p>
            <a:r>
              <a:rPr lang="en-US" dirty="0"/>
              <a:t>Offer your visitors a safe place to keep their medications, a locking box or drawer</a:t>
            </a:r>
          </a:p>
          <a:p>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18</a:t>
            </a:fld>
            <a:endParaRPr lang="en-US"/>
          </a:p>
        </p:txBody>
      </p:sp>
    </p:spTree>
    <p:extLst>
      <p:ext uri="{BB962C8B-B14F-4D97-AF65-F5344CB8AC3E}">
        <p14:creationId xmlns:p14="http://schemas.microsoft.com/office/powerpoint/2010/main" val="51762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audience</a:t>
            </a:r>
            <a:r>
              <a:rPr lang="en-US" b="1" baseline="0" dirty="0" smtClean="0"/>
              <a:t> if they ever have any children visitors. </a:t>
            </a:r>
          </a:p>
          <a:p>
            <a:r>
              <a:rPr lang="en-US" b="1" baseline="0" dirty="0" smtClean="0"/>
              <a:t>	</a:t>
            </a:r>
            <a:r>
              <a:rPr lang="en-US" b="0" baseline="0" dirty="0" smtClean="0"/>
              <a:t>There are </a:t>
            </a:r>
            <a:r>
              <a:rPr lang="en-US" b="1" baseline="0" dirty="0" smtClean="0"/>
              <a:t>129,354</a:t>
            </a:r>
            <a:r>
              <a:rPr lang="en-US" b="0" baseline="0" dirty="0" smtClean="0"/>
              <a:t> grandparents living with grandchildren in Washington 	State of those 129,354, </a:t>
            </a:r>
            <a:r>
              <a:rPr lang="en-US" b="1" baseline="0" dirty="0" smtClean="0"/>
              <a:t>33.7%</a:t>
            </a:r>
            <a:r>
              <a:rPr lang="en-US" b="0" baseline="0" dirty="0" smtClean="0"/>
              <a:t> of them take 	primary responsibility for 	those children.</a:t>
            </a:r>
            <a:endParaRPr lang="en-US" b="0" dirty="0" smtClean="0"/>
          </a:p>
          <a:p>
            <a:r>
              <a:rPr lang="en-US" b="1" dirty="0" smtClean="0"/>
              <a:t>Tips for grandparents: </a:t>
            </a:r>
          </a:p>
          <a:p>
            <a:pPr marL="628650" lvl="1" indent="-171450">
              <a:buFont typeface="Arial" panose="020B0604020202020204" pitchFamily="34" charset="0"/>
              <a:buChar char="•"/>
            </a:pPr>
            <a:r>
              <a:rPr lang="en-US" dirty="0" smtClean="0"/>
              <a:t>Keep</a:t>
            </a:r>
            <a:r>
              <a:rPr lang="en-US" baseline="0" dirty="0" smtClean="0"/>
              <a:t> medication and toxic household items out of reach of children and in child-resistant containers. Consider in locked pill boxes. </a:t>
            </a:r>
          </a:p>
          <a:p>
            <a:pPr marL="628650" lvl="1" indent="-171450">
              <a:buFont typeface="Arial" panose="020B0604020202020204" pitchFamily="34" charset="0"/>
              <a:buChar char="•"/>
            </a:pPr>
            <a:r>
              <a:rPr lang="en-US" baseline="0" dirty="0" smtClean="0"/>
              <a:t>Do not take medication in front of children because they often mimic adults. </a:t>
            </a:r>
          </a:p>
          <a:p>
            <a:pPr marL="628650" lvl="1" indent="-171450">
              <a:buFont typeface="Arial" panose="020B0604020202020204" pitchFamily="34" charset="0"/>
              <a:buChar char="•"/>
            </a:pPr>
            <a:r>
              <a:rPr lang="en-US" baseline="0" dirty="0" smtClean="0"/>
              <a:t>Check carpet/floors periodically to look for dropped medication </a:t>
            </a:r>
          </a:p>
          <a:p>
            <a:pPr marL="628650" lvl="1" indent="-171450">
              <a:buFont typeface="Arial" panose="020B0604020202020204" pitchFamily="34" charset="0"/>
              <a:buChar char="•"/>
            </a:pPr>
            <a:r>
              <a:rPr lang="en-US" baseline="0" dirty="0" smtClean="0"/>
              <a:t>Be careful using laundry pods, they can be fatal to children, so keep them well out of reach or locked up</a:t>
            </a:r>
          </a:p>
          <a:p>
            <a:pPr marL="628650" lvl="1" indent="-171450">
              <a:buFont typeface="Arial" panose="020B0604020202020204" pitchFamily="34" charset="0"/>
              <a:buChar char="•"/>
            </a:pPr>
            <a:r>
              <a:rPr lang="en-US" baseline="0" dirty="0" smtClean="0"/>
              <a:t>Also be wary of little magnets that appear in things like singing cards, because they can be very dangerous if accidentally ingested</a:t>
            </a:r>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19</a:t>
            </a:fld>
            <a:endParaRPr lang="en-US"/>
          </a:p>
        </p:txBody>
      </p:sp>
    </p:spTree>
    <p:extLst>
      <p:ext uri="{BB962C8B-B14F-4D97-AF65-F5344CB8AC3E}">
        <p14:creationId xmlns:p14="http://schemas.microsoft.com/office/powerpoint/2010/main" val="143137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Ipecac Syrup:</a:t>
            </a:r>
          </a:p>
          <a:p>
            <a:endParaRPr lang="en-US" b="1" dirty="0" smtClean="0"/>
          </a:p>
          <a:p>
            <a:r>
              <a:rPr lang="en-US" dirty="0"/>
              <a:t>Health care providers no longer recommend using Ipecac syrup or any other home remedies to induce vomiting. </a:t>
            </a:r>
            <a:endParaRPr lang="en-US" dirty="0" smtClean="0"/>
          </a:p>
          <a:p>
            <a:pPr marL="171450" indent="-171450">
              <a:buFont typeface="Arial" panose="020B0604020202020204" pitchFamily="34" charset="0"/>
              <a:buChar char="•"/>
            </a:pPr>
            <a:r>
              <a:rPr lang="en-US" dirty="0"/>
              <a:t>When agents are ingested that are damaging to the throat it can sometimes be more harmful for them to come back up the throat. </a:t>
            </a:r>
            <a:endParaRPr lang="en-US" dirty="0" smtClean="0"/>
          </a:p>
          <a:p>
            <a:pPr marL="171450" indent="-171450">
              <a:buFont typeface="Arial" panose="020B0604020202020204" pitchFamily="34" charset="0"/>
              <a:buChar char="•"/>
            </a:pPr>
            <a:r>
              <a:rPr lang="en-US" dirty="0"/>
              <a:t>Inducing vomiting increases risk of aspiration, which is inhaling vomit into one’s </a:t>
            </a:r>
            <a:r>
              <a:rPr lang="en-US" dirty="0" smtClean="0"/>
              <a:t>lungs</a:t>
            </a:r>
          </a:p>
          <a:p>
            <a:pPr marL="171450" indent="-171450">
              <a:buFont typeface="Arial" panose="020B0604020202020204" pitchFamily="34" charset="0"/>
              <a:buChar char="•"/>
            </a:pPr>
            <a:r>
              <a:rPr lang="en-US" dirty="0" smtClean="0"/>
              <a:t>If the person was to pass out, vomiting while unconscious is extremely dangerous and can lead to aspirating or choking. </a:t>
            </a:r>
          </a:p>
          <a:p>
            <a:pPr marL="171450" indent="-171450">
              <a:buFont typeface="Arial" panose="020B0604020202020204" pitchFamily="34" charset="0"/>
              <a:buChar char="•"/>
            </a:pPr>
            <a:r>
              <a:rPr lang="en-US" dirty="0" smtClean="0"/>
              <a:t>Severe vomiting can also lead to dehydration and esophageal injury. </a:t>
            </a:r>
          </a:p>
          <a:p>
            <a:pPr marL="171450" indent="-171450">
              <a:buFont typeface="Arial" panose="020B0604020202020204" pitchFamily="34" charset="0"/>
              <a:buChar char="•"/>
            </a:pPr>
            <a:endParaRPr lang="en-US" dirty="0"/>
          </a:p>
          <a:p>
            <a:r>
              <a:rPr lang="en-US" b="1" dirty="0" smtClean="0"/>
              <a:t>Laundry pods:</a:t>
            </a:r>
            <a:endParaRPr lang="en-US" b="1" dirty="0"/>
          </a:p>
          <a:p>
            <a:endParaRPr lang="en-US" dirty="0" smtClean="0"/>
          </a:p>
          <a:p>
            <a:r>
              <a:rPr lang="en-US" dirty="0"/>
              <a:t>Laundry pods contain highly concentrated detergent that can be extremely dangerous, in some cases it has induced seizures and commas. If you choose to purchase these it is very important to keep them out of reach and locked up. </a:t>
            </a:r>
            <a:endParaRPr lang="en-US" dirty="0" smtClean="0"/>
          </a:p>
          <a:p>
            <a:pPr marL="171450" indent="-171450">
              <a:buFont typeface="Arial" panose="020B0604020202020204" pitchFamily="34" charset="0"/>
              <a:buChar char="•"/>
            </a:pPr>
            <a:r>
              <a:rPr lang="en-US" dirty="0" smtClean="0"/>
              <a:t>They explode when they come in contact with moisture</a:t>
            </a:r>
          </a:p>
          <a:p>
            <a:pPr marL="171450" indent="-171450">
              <a:buFont typeface="Arial" panose="020B0604020202020204" pitchFamily="34" charset="0"/>
              <a:buChar cha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20</a:t>
            </a:fld>
            <a:endParaRPr lang="en-US"/>
          </a:p>
        </p:txBody>
      </p:sp>
    </p:spTree>
    <p:extLst>
      <p:ext uri="{BB962C8B-B14F-4D97-AF65-F5344CB8AC3E}">
        <p14:creationId xmlns:p14="http://schemas.microsoft.com/office/powerpoint/2010/main" val="412345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a:t>
            </a:r>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2</a:t>
            </a:fld>
            <a:endParaRPr lang="en-US"/>
          </a:p>
        </p:txBody>
      </p:sp>
    </p:spTree>
    <p:extLst>
      <p:ext uri="{BB962C8B-B14F-4D97-AF65-F5344CB8AC3E}">
        <p14:creationId xmlns:p14="http://schemas.microsoft.com/office/powerpoint/2010/main" val="1260569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21</a:t>
            </a:fld>
            <a:endParaRPr lang="en-US"/>
          </a:p>
        </p:txBody>
      </p:sp>
    </p:spTree>
    <p:extLst>
      <p:ext uri="{BB962C8B-B14F-4D97-AF65-F5344CB8AC3E}">
        <p14:creationId xmlns:p14="http://schemas.microsoft.com/office/powerpoint/2010/main" val="154464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471930"/>
          </a:xfrm>
        </p:spPr>
        <p:txBody>
          <a:bodyPr/>
          <a:lstStyle/>
          <a:p>
            <a:r>
              <a:rPr lang="en-US" dirty="0" smtClean="0"/>
              <a:t>Often times people keep unneeded medication because they do not know how to dispose of it. However it is important to get rid of for several reasons:</a:t>
            </a:r>
          </a:p>
          <a:p>
            <a:pPr marL="640594" lvl="1" indent="-174708">
              <a:buFont typeface="Arial" panose="020B0604020202020204" pitchFamily="34" charset="0"/>
              <a:buChar char="•"/>
            </a:pPr>
            <a:r>
              <a:rPr lang="en-US" dirty="0" smtClean="0"/>
              <a:t>It prevents therapeutic mistakes (such as confusing unneeded medications with needed ones and taking the wrong ones)</a:t>
            </a:r>
          </a:p>
          <a:p>
            <a:pPr marL="640594" lvl="1" indent="-174708">
              <a:buFont typeface="Arial" panose="020B0604020202020204" pitchFamily="34" charset="0"/>
              <a:buChar char="•"/>
            </a:pPr>
            <a:r>
              <a:rPr lang="en-US" dirty="0" smtClean="0"/>
              <a:t>It reduces drug abuse</a:t>
            </a:r>
          </a:p>
          <a:p>
            <a:pPr marL="640594" lvl="1" indent="-174708">
              <a:buFont typeface="Arial" panose="020B0604020202020204" pitchFamily="34" charset="0"/>
              <a:buChar char="•"/>
            </a:pPr>
            <a:r>
              <a:rPr lang="en-US" dirty="0" smtClean="0"/>
              <a:t>It reduces accidental poisoning </a:t>
            </a:r>
          </a:p>
          <a:p>
            <a:pPr marL="640594" lvl="1" indent="-174708">
              <a:buFont typeface="Arial" panose="020B0604020202020204" pitchFamily="34" charset="0"/>
              <a:buChar char="•"/>
            </a:pPr>
            <a:r>
              <a:rPr lang="en-US" dirty="0" smtClean="0"/>
              <a:t>It reduces medicines in the environment</a:t>
            </a:r>
          </a:p>
          <a:p>
            <a:pPr marL="640594" lvl="1" indent="-174708">
              <a:buFont typeface="Arial" panose="020B0604020202020204" pitchFamily="34" charset="0"/>
              <a:buChar char="•"/>
            </a:pPr>
            <a:endParaRPr lang="en-US" dirty="0"/>
          </a:p>
          <a:p>
            <a:pPr lvl="1"/>
            <a:endParaRPr lang="en-US" dirty="0" smtClean="0"/>
          </a:p>
        </p:txBody>
      </p:sp>
      <p:sp>
        <p:nvSpPr>
          <p:cNvPr id="4" name="Slide Number Placeholder 3"/>
          <p:cNvSpPr>
            <a:spLocks noGrp="1"/>
          </p:cNvSpPr>
          <p:nvPr>
            <p:ph type="sldNum" sz="quarter" idx="10"/>
          </p:nvPr>
        </p:nvSpPr>
        <p:spPr/>
        <p:txBody>
          <a:bodyPr/>
          <a:lstStyle/>
          <a:p>
            <a:fld id="{3104DAB4-F954-4184-9FF7-52B19A67C0BC}" type="slidenum">
              <a:rPr lang="en-US" smtClean="0"/>
              <a:t>22</a:t>
            </a:fld>
            <a:endParaRPr lang="en-US"/>
          </a:p>
        </p:txBody>
      </p:sp>
      <p:sp>
        <p:nvSpPr>
          <p:cNvPr id="7" name="TextBox 6"/>
          <p:cNvSpPr txBox="1"/>
          <p:nvPr/>
        </p:nvSpPr>
        <p:spPr>
          <a:xfrm>
            <a:off x="778935" y="5965190"/>
            <a:ext cx="5296747" cy="1595821"/>
          </a:xfrm>
          <a:prstGeom prst="rect">
            <a:avLst/>
          </a:prstGeom>
          <a:noFill/>
        </p:spPr>
        <p:txBody>
          <a:bodyPr wrap="square" lIns="93177" tIns="46589" rIns="93177" bIns="46589" rtlCol="0">
            <a:spAutoFit/>
          </a:bodyPr>
          <a:lstStyle/>
          <a:p>
            <a:r>
              <a:rPr lang="en-US" sz="1200" b="1" dirty="0"/>
              <a:t>Take Back Your Meds</a:t>
            </a:r>
            <a:r>
              <a:rPr lang="en-US" sz="1200" dirty="0"/>
              <a:t> is a group of over 270 health organizations, police, drugstores, local governments, environmental groups, and others in Washington State who support medicine take-back programs to reduce access to highly-addictive drugs, reduce the risk of poisonings, and reduce environmental contamination. Currently there is not statewide program to provide this service. </a:t>
            </a:r>
          </a:p>
          <a:p>
            <a:endParaRPr lang="en-US" sz="1200" dirty="0"/>
          </a:p>
          <a:p>
            <a:r>
              <a:rPr lang="en-US" sz="1200" dirty="0"/>
              <a:t>Visit </a:t>
            </a:r>
            <a:r>
              <a:rPr lang="en-US" sz="1200" dirty="0">
                <a:hlinkClick r:id="rId3"/>
              </a:rPr>
              <a:t>www.takebackyourmeds.org</a:t>
            </a:r>
            <a:r>
              <a:rPr lang="en-US" sz="1200" dirty="0"/>
              <a:t> to find locations near you that will accept your old medication.</a:t>
            </a:r>
          </a:p>
        </p:txBody>
      </p:sp>
    </p:spTree>
    <p:extLst>
      <p:ext uri="{BB962C8B-B14F-4D97-AF65-F5344CB8AC3E}">
        <p14:creationId xmlns:p14="http://schemas.microsoft.com/office/powerpoint/2010/main" val="339762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23</a:t>
            </a:fld>
            <a:endParaRPr lang="en-US"/>
          </a:p>
        </p:txBody>
      </p:sp>
    </p:spTree>
    <p:extLst>
      <p:ext uri="{BB962C8B-B14F-4D97-AF65-F5344CB8AC3E}">
        <p14:creationId xmlns:p14="http://schemas.microsoft.com/office/powerpoint/2010/main" val="2370139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24</a:t>
            </a:fld>
            <a:endParaRPr lang="en-US"/>
          </a:p>
        </p:txBody>
      </p:sp>
    </p:spTree>
    <p:extLst>
      <p:ext uri="{BB962C8B-B14F-4D97-AF65-F5344CB8AC3E}">
        <p14:creationId xmlns:p14="http://schemas.microsoft.com/office/powerpoint/2010/main" val="4058109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25</a:t>
            </a:fld>
            <a:endParaRPr lang="en-US"/>
          </a:p>
        </p:txBody>
      </p:sp>
    </p:spTree>
    <p:extLst>
      <p:ext uri="{BB962C8B-B14F-4D97-AF65-F5344CB8AC3E}">
        <p14:creationId xmlns:p14="http://schemas.microsoft.com/office/powerpoint/2010/main" val="400951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549400"/>
          </a:xfrm>
        </p:spPr>
        <p:txBody>
          <a:bodyPr/>
          <a:lstStyle/>
          <a:p>
            <a:r>
              <a:rPr lang="en-US" dirty="0" smtClean="0"/>
              <a:t>There are many benefits of the Poison Center’s services. A few of the most prominent benefits are:</a:t>
            </a:r>
          </a:p>
          <a:p>
            <a:endParaRPr lang="en-US" dirty="0" smtClean="0"/>
          </a:p>
          <a:p>
            <a:pPr marL="640594" lvl="1" indent="-174708">
              <a:buFont typeface="Arial" panose="020B0604020202020204" pitchFamily="34" charset="0"/>
              <a:buChar char="•"/>
            </a:pPr>
            <a:r>
              <a:rPr lang="en-US" b="1" dirty="0" smtClean="0"/>
              <a:t>Offer Proactive Medical Advice </a:t>
            </a:r>
          </a:p>
          <a:p>
            <a:pPr marL="1106481" lvl="2" indent="-174708">
              <a:buFont typeface="Arial" panose="020B0604020202020204" pitchFamily="34" charset="0"/>
              <a:buChar char="•"/>
            </a:pPr>
            <a:r>
              <a:rPr lang="en-US" dirty="0" smtClean="0"/>
              <a:t>You can call just for information</a:t>
            </a:r>
          </a:p>
          <a:p>
            <a:pPr marL="1106481" lvl="2" indent="-174708">
              <a:buFont typeface="Arial" panose="020B0604020202020204" pitchFamily="34" charset="0"/>
              <a:buChar char="•"/>
            </a:pPr>
            <a:r>
              <a:rPr lang="en-US" dirty="0" smtClean="0"/>
              <a:t>Call us and ask before you make a mistake!</a:t>
            </a:r>
          </a:p>
          <a:p>
            <a:pPr marL="1106481" lvl="2" indent="-174708">
              <a:buFont typeface="Arial" panose="020B0604020202020204" pitchFamily="34" charset="0"/>
              <a:buChar char="•"/>
            </a:pPr>
            <a:r>
              <a:rPr lang="en-US" dirty="0" smtClean="0"/>
              <a:t>If you’re unsure if medications will react just call us and ask before you cause yourself problems</a:t>
            </a:r>
          </a:p>
          <a:p>
            <a:pPr lvl="2"/>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26</a:t>
            </a:fld>
            <a:endParaRPr lang="en-US"/>
          </a:p>
        </p:txBody>
      </p:sp>
      <p:sp>
        <p:nvSpPr>
          <p:cNvPr id="5" name="TextBox 4"/>
          <p:cNvSpPr txBox="1"/>
          <p:nvPr/>
        </p:nvSpPr>
        <p:spPr>
          <a:xfrm>
            <a:off x="1207349" y="6009855"/>
            <a:ext cx="3816773" cy="1017418"/>
          </a:xfrm>
          <a:prstGeom prst="rect">
            <a:avLst/>
          </a:prstGeom>
          <a:noFill/>
        </p:spPr>
        <p:txBody>
          <a:bodyPr wrap="square" lIns="93177" tIns="46589" rIns="93177" bIns="46589" rtlCol="0">
            <a:spAutoFit/>
          </a:bodyPr>
          <a:lstStyle/>
          <a:p>
            <a:pPr marL="291179" indent="-291179">
              <a:buFont typeface="Arial" panose="020B0604020202020204" pitchFamily="34" charset="0"/>
              <a:buChar char="•"/>
            </a:pPr>
            <a:r>
              <a:rPr lang="en-US" sz="1200" b="1" dirty="0"/>
              <a:t>Help avoid trips to the ER</a:t>
            </a:r>
          </a:p>
          <a:p>
            <a:pPr marL="757066" lvl="1" indent="-291179">
              <a:buFont typeface="Arial" panose="020B0604020202020204" pitchFamily="34" charset="0"/>
              <a:buChar char="•"/>
            </a:pPr>
            <a:r>
              <a:rPr lang="en-US" sz="1200" dirty="0"/>
              <a:t>Of the 20,000+ calls the poison center received regarding seniors over the past 5 years, 72% of those were managed at home</a:t>
            </a:r>
          </a:p>
          <a:p>
            <a:pPr marL="757066" lvl="1" indent="-291179">
              <a:buFont typeface="Arial" panose="020B0604020202020204" pitchFamily="34" charset="0"/>
              <a:buChar char="•"/>
            </a:pPr>
            <a:endParaRPr lang="en-US" sz="1200" dirty="0"/>
          </a:p>
        </p:txBody>
      </p:sp>
      <p:sp>
        <p:nvSpPr>
          <p:cNvPr id="6" name="TextBox 5"/>
          <p:cNvSpPr txBox="1"/>
          <p:nvPr/>
        </p:nvSpPr>
        <p:spPr>
          <a:xfrm>
            <a:off x="1236559" y="6894832"/>
            <a:ext cx="3816773" cy="648086"/>
          </a:xfrm>
          <a:prstGeom prst="rect">
            <a:avLst/>
          </a:prstGeom>
          <a:noFill/>
        </p:spPr>
        <p:txBody>
          <a:bodyPr wrap="square" lIns="93177" tIns="46589" rIns="93177" bIns="46589" rtlCol="0">
            <a:spAutoFit/>
          </a:bodyPr>
          <a:lstStyle/>
          <a:p>
            <a:pPr marL="291179" indent="-291179">
              <a:buFont typeface="Arial" panose="020B0604020202020204" pitchFamily="34" charset="0"/>
              <a:buChar char="•"/>
            </a:pPr>
            <a:r>
              <a:rPr lang="en-US" sz="1200" b="1" dirty="0"/>
              <a:t>Reduces health care costs </a:t>
            </a:r>
          </a:p>
          <a:p>
            <a:pPr marL="757066" lvl="1" indent="-291179">
              <a:buFont typeface="Arial" panose="020B0604020202020204" pitchFamily="34" charset="0"/>
              <a:buChar char="•"/>
            </a:pPr>
            <a:r>
              <a:rPr lang="en-US" sz="1200" dirty="0"/>
              <a:t>Every $1 spent on a poison center saves an estimated $7 </a:t>
            </a:r>
            <a:r>
              <a:rPr lang="en-US" sz="1200" dirty="0" smtClean="0"/>
              <a:t>in overall </a:t>
            </a:r>
            <a:r>
              <a:rPr lang="en-US" sz="1200" dirty="0"/>
              <a:t>health care cost</a:t>
            </a:r>
          </a:p>
        </p:txBody>
      </p:sp>
    </p:spTree>
    <p:extLst>
      <p:ext uri="{BB962C8B-B14F-4D97-AF65-F5344CB8AC3E}">
        <p14:creationId xmlns:p14="http://schemas.microsoft.com/office/powerpoint/2010/main" val="55083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Phone image and logo</a:t>
            </a:r>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27</a:t>
            </a:fld>
            <a:endParaRPr lang="en-US"/>
          </a:p>
        </p:txBody>
      </p:sp>
    </p:spTree>
    <p:extLst>
      <p:ext uri="{BB962C8B-B14F-4D97-AF65-F5344CB8AC3E}">
        <p14:creationId xmlns:p14="http://schemas.microsoft.com/office/powerpoint/2010/main" val="773935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28</a:t>
            </a:fld>
            <a:endParaRPr lang="en-US"/>
          </a:p>
        </p:txBody>
      </p:sp>
    </p:spTree>
    <p:extLst>
      <p:ext uri="{BB962C8B-B14F-4D97-AF65-F5344CB8AC3E}">
        <p14:creationId xmlns:p14="http://schemas.microsoft.com/office/powerpoint/2010/main" val="76337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4</a:t>
            </a:fld>
            <a:endParaRPr lang="en-US"/>
          </a:p>
        </p:txBody>
      </p:sp>
    </p:spTree>
    <p:extLst>
      <p:ext uri="{BB962C8B-B14F-4D97-AF65-F5344CB8AC3E}">
        <p14:creationId xmlns:p14="http://schemas.microsoft.com/office/powerpoint/2010/main" val="152218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5</a:t>
            </a:fld>
            <a:endParaRPr lang="en-US"/>
          </a:p>
        </p:txBody>
      </p:sp>
    </p:spTree>
    <p:extLst>
      <p:ext uri="{BB962C8B-B14F-4D97-AF65-F5344CB8AC3E}">
        <p14:creationId xmlns:p14="http://schemas.microsoft.com/office/powerpoint/2010/main" val="39268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UW/WSU Logo</a:t>
            </a:r>
          </a:p>
          <a:p>
            <a:r>
              <a:rPr lang="en-US" dirty="0" smtClean="0"/>
              <a:t>ER picture</a:t>
            </a:r>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6</a:t>
            </a:fld>
            <a:endParaRPr lang="en-US"/>
          </a:p>
        </p:txBody>
      </p:sp>
    </p:spTree>
    <p:extLst>
      <p:ext uri="{BB962C8B-B14F-4D97-AF65-F5344CB8AC3E}">
        <p14:creationId xmlns:p14="http://schemas.microsoft.com/office/powerpoint/2010/main" val="405203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7</a:t>
            </a:fld>
            <a:endParaRPr lang="en-US"/>
          </a:p>
        </p:txBody>
      </p:sp>
    </p:spTree>
    <p:extLst>
      <p:ext uri="{BB962C8B-B14F-4D97-AF65-F5344CB8AC3E}">
        <p14:creationId xmlns:p14="http://schemas.microsoft.com/office/powerpoint/2010/main" val="346048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4DAB4-F954-4184-9FF7-52B19A67C0BC}" type="slidenum">
              <a:rPr lang="en-US" smtClean="0"/>
              <a:t>8</a:t>
            </a:fld>
            <a:endParaRPr lang="en-US"/>
          </a:p>
        </p:txBody>
      </p:sp>
    </p:spTree>
    <p:extLst>
      <p:ext uri="{BB962C8B-B14F-4D97-AF65-F5344CB8AC3E}">
        <p14:creationId xmlns:p14="http://schemas.microsoft.com/office/powerpoint/2010/main" val="331386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for your audience what a poison is. </a:t>
            </a:r>
            <a:r>
              <a:rPr lang="en-US" dirty="0"/>
              <a:t> </a:t>
            </a:r>
            <a:endParaRPr lang="en-US" dirty="0" smtClean="0"/>
          </a:p>
          <a:p>
            <a:r>
              <a:rPr lang="en-US" dirty="0" smtClean="0"/>
              <a:t>Read the definition on the screen and give some examples such as:</a:t>
            </a:r>
          </a:p>
          <a:p>
            <a:r>
              <a:rPr lang="en-US" dirty="0"/>
              <a:t>	</a:t>
            </a:r>
            <a:r>
              <a:rPr lang="en-US" dirty="0" smtClean="0"/>
              <a:t> snake bites </a:t>
            </a:r>
          </a:p>
          <a:p>
            <a:r>
              <a:rPr lang="en-US" dirty="0"/>
              <a:t>	</a:t>
            </a:r>
            <a:r>
              <a:rPr lang="en-US" dirty="0" smtClean="0"/>
              <a:t>poison ivy exposures, </a:t>
            </a:r>
          </a:p>
          <a:p>
            <a:r>
              <a:rPr lang="en-US" dirty="0"/>
              <a:t>	</a:t>
            </a:r>
            <a:r>
              <a:rPr lang="en-US" dirty="0" smtClean="0"/>
              <a:t>drug and medication exposures </a:t>
            </a:r>
          </a:p>
          <a:p>
            <a:r>
              <a:rPr lang="en-US" dirty="0"/>
              <a:t>	</a:t>
            </a:r>
            <a:r>
              <a:rPr lang="en-US" dirty="0" smtClean="0"/>
              <a:t>exposure to cleaning products.</a:t>
            </a:r>
          </a:p>
          <a:p>
            <a:r>
              <a:rPr lang="en-US" dirty="0" smtClean="0"/>
              <a:t>Also discuss how a person can get poisoned several different ways:</a:t>
            </a:r>
          </a:p>
          <a:p>
            <a:r>
              <a:rPr lang="en-US" dirty="0"/>
              <a:t>	</a:t>
            </a:r>
            <a:r>
              <a:rPr lang="en-US" dirty="0" smtClean="0"/>
              <a:t>eating it</a:t>
            </a:r>
          </a:p>
          <a:p>
            <a:r>
              <a:rPr lang="en-US" dirty="0"/>
              <a:t>	</a:t>
            </a:r>
            <a:r>
              <a:rPr lang="en-US" dirty="0" smtClean="0"/>
              <a:t>drinking it</a:t>
            </a:r>
          </a:p>
          <a:p>
            <a:r>
              <a:rPr lang="en-US" dirty="0"/>
              <a:t>	</a:t>
            </a:r>
            <a:r>
              <a:rPr lang="en-US" dirty="0" smtClean="0"/>
              <a:t>breathing it</a:t>
            </a:r>
          </a:p>
          <a:p>
            <a:r>
              <a:rPr lang="en-US" dirty="0"/>
              <a:t>	</a:t>
            </a:r>
            <a:r>
              <a:rPr lang="en-US" dirty="0" smtClean="0"/>
              <a:t>injecting it</a:t>
            </a:r>
          </a:p>
          <a:p>
            <a:r>
              <a:rPr lang="en-US" dirty="0"/>
              <a:t>	</a:t>
            </a:r>
            <a:r>
              <a:rPr lang="en-US" dirty="0" smtClean="0"/>
              <a:t>getting in on their skin</a:t>
            </a:r>
          </a:p>
          <a:p>
            <a:r>
              <a:rPr lang="en-US" dirty="0"/>
              <a:t>	</a:t>
            </a:r>
            <a:r>
              <a:rPr lang="en-US" dirty="0" smtClean="0"/>
              <a:t>getting it in their eyes</a:t>
            </a:r>
          </a:p>
          <a:p>
            <a:r>
              <a:rPr lang="en-US" dirty="0" smtClean="0"/>
              <a:t>Use this discussion to help your audience realize the wide variety of things that can poison you and ways one can be poisoned.</a:t>
            </a:r>
          </a:p>
          <a:p>
            <a:r>
              <a:rPr lang="en-US" dirty="0"/>
              <a:t>	</a:t>
            </a:r>
          </a:p>
        </p:txBody>
      </p:sp>
      <p:sp>
        <p:nvSpPr>
          <p:cNvPr id="4" name="Slide Number Placeholder 3"/>
          <p:cNvSpPr>
            <a:spLocks noGrp="1"/>
          </p:cNvSpPr>
          <p:nvPr>
            <p:ph type="sldNum" sz="quarter" idx="10"/>
          </p:nvPr>
        </p:nvSpPr>
        <p:spPr/>
        <p:txBody>
          <a:bodyPr/>
          <a:lstStyle/>
          <a:p>
            <a:fld id="{3104DAB4-F954-4184-9FF7-52B19A67C0BC}" type="slidenum">
              <a:rPr lang="en-US" smtClean="0"/>
              <a:t>9</a:t>
            </a:fld>
            <a:endParaRPr lang="en-US"/>
          </a:p>
        </p:txBody>
      </p:sp>
    </p:spTree>
    <p:extLst>
      <p:ext uri="{BB962C8B-B14F-4D97-AF65-F5344CB8AC3E}">
        <p14:creationId xmlns:p14="http://schemas.microsoft.com/office/powerpoint/2010/main" val="140027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Instructions: </a:t>
            </a:r>
            <a:r>
              <a:rPr lang="en-US" dirty="0"/>
              <a:t>Often times people make mistakes because they confuse products that look similar. Here we’ve illustrated a few products that are commonly mixed up. Show these products side by side to your audience, so they can see how easy it might be for them to make a similar mistake. </a:t>
            </a:r>
          </a:p>
          <a:p>
            <a:endParaRPr lang="en-US" dirty="0"/>
          </a:p>
        </p:txBody>
      </p:sp>
      <p:sp>
        <p:nvSpPr>
          <p:cNvPr id="4" name="Slide Number Placeholder 3"/>
          <p:cNvSpPr>
            <a:spLocks noGrp="1"/>
          </p:cNvSpPr>
          <p:nvPr>
            <p:ph type="sldNum" sz="quarter" idx="10"/>
          </p:nvPr>
        </p:nvSpPr>
        <p:spPr/>
        <p:txBody>
          <a:bodyPr/>
          <a:lstStyle/>
          <a:p>
            <a:fld id="{3104DAB4-F954-4184-9FF7-52B19A67C0BC}" type="slidenum">
              <a:rPr lang="en-US" smtClean="0"/>
              <a:t>10</a:t>
            </a:fld>
            <a:endParaRPr lang="en-US"/>
          </a:p>
        </p:txBody>
      </p:sp>
    </p:spTree>
    <p:extLst>
      <p:ext uri="{BB962C8B-B14F-4D97-AF65-F5344CB8AC3E}">
        <p14:creationId xmlns:p14="http://schemas.microsoft.com/office/powerpoint/2010/main" val="242334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2FD08B-489D-41ED-B5BE-2CEE3EF7E64E}"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9756-2530-4B24-A0DF-5B47A9E1092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FD08B-489D-41ED-B5BE-2CEE3EF7E64E}"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9756-2530-4B24-A0DF-5B47A9E109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2FD08B-489D-41ED-B5BE-2CEE3EF7E64E}"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9756-2530-4B24-A0DF-5B47A9E109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FD08B-489D-41ED-B5BE-2CEE3EF7E64E}"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9756-2530-4B24-A0DF-5B47A9E1092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FD08B-489D-41ED-B5BE-2CEE3EF7E64E}"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9756-2530-4B24-A0DF-5B47A9E1092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2FD08B-489D-41ED-B5BE-2CEE3EF7E64E}"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49756-2530-4B24-A0DF-5B47A9E109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2FD08B-489D-41ED-B5BE-2CEE3EF7E64E}"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49756-2530-4B24-A0DF-5B47A9E1092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FD08B-489D-41ED-B5BE-2CEE3EF7E64E}" type="datetimeFigureOut">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49756-2530-4B24-A0DF-5B47A9E109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FD08B-489D-41ED-B5BE-2CEE3EF7E64E}" type="datetimeFigureOut">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49756-2530-4B24-A0DF-5B47A9E109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FD08B-489D-41ED-B5BE-2CEE3EF7E64E}"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49756-2530-4B24-A0DF-5B47A9E1092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FD08B-489D-41ED-B5BE-2CEE3EF7E64E}"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49756-2530-4B24-A0DF-5B47A9E109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32FD08B-489D-41ED-B5BE-2CEE3EF7E64E}" type="datetimeFigureOut">
              <a:rPr lang="en-US" smtClean="0"/>
              <a:t>6/16/2017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0549756-2530-4B24-A0DF-5B47A9E109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jpeg"/><Relationship Id="rId21" Type="http://schemas.openxmlformats.org/officeDocument/2006/relationships/image" Target="../media/image39.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9.xml"/><Relationship Id="rId16" Type="http://schemas.openxmlformats.org/officeDocument/2006/relationships/image" Target="../media/image34.jpeg"/><Relationship Id="rId20"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hyperlink" Target="http://www.takebackyourmeds.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8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1.emf"/><Relationship Id="rId1" Type="http://schemas.openxmlformats.org/officeDocument/2006/relationships/slideLayout" Target="../slideLayouts/slideLayout2.xml"/><Relationship Id="rId4" Type="http://schemas.openxmlformats.org/officeDocument/2006/relationships/image" Target="../media/image92.jpg"/></Relationships>
</file>

<file path=ppt/slides/_rels/slide3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diagramColors" Target="../diagrams/colors3.xml"/><Relationship Id="rId12"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0.png"/><Relationship Id="rId5" Type="http://schemas.openxmlformats.org/officeDocument/2006/relationships/diagramLayout" Target="../diagrams/layout3.xml"/><Relationship Id="rId10" Type="http://schemas.openxmlformats.org/officeDocument/2006/relationships/image" Target="../media/image9.png"/><Relationship Id="rId4" Type="http://schemas.openxmlformats.org/officeDocument/2006/relationships/diagramData" Target="../diagrams/data3.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733800"/>
            <a:ext cx="7924800" cy="1752600"/>
          </a:xfrm>
        </p:spPr>
        <p:txBody>
          <a:bodyPr>
            <a:normAutofit/>
          </a:bodyPr>
          <a:lstStyle/>
          <a:p>
            <a:pPr algn="ctr"/>
            <a:r>
              <a:rPr lang="en-US" sz="4000" b="1" dirty="0" smtClean="0">
                <a:solidFill>
                  <a:schemeClr val="tx1"/>
                </a:solidFill>
                <a:latin typeface="Gill Sans MT" panose="020B0502020104020203" pitchFamily="34" charset="0"/>
              </a:rPr>
              <a:t>Senior Education Presentation</a:t>
            </a:r>
            <a:endParaRPr lang="en-US" sz="4000" b="1" dirty="0">
              <a:solidFill>
                <a:schemeClr val="tx1"/>
              </a:solidFill>
              <a:latin typeface="Gill Sans MT" panose="020B05020201040202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584753"/>
            <a:ext cx="2120900" cy="1955693"/>
          </a:xfrm>
          <a:prstGeom prst="rect">
            <a:avLst/>
          </a:prstGeom>
          <a:ln w="25400">
            <a:solidFill>
              <a:schemeClr val="tx1"/>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295400"/>
            <a:ext cx="3378200" cy="1041400"/>
          </a:xfrm>
          <a:prstGeom prst="rect">
            <a:avLst/>
          </a:prstGeom>
        </p:spPr>
      </p:pic>
    </p:spTree>
    <p:extLst>
      <p:ext uri="{BB962C8B-B14F-4D97-AF65-F5344CB8AC3E}">
        <p14:creationId xmlns:p14="http://schemas.microsoft.com/office/powerpoint/2010/main" val="563469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4572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dirty="0" smtClean="0">
                <a:latin typeface="Gill Sans MT" panose="020B0502020104020203" pitchFamily="34" charset="0"/>
              </a:rPr>
              <a:t>Look-a-Likes</a:t>
            </a:r>
            <a:endParaRPr lang="en-US" b="1" dirty="0">
              <a:latin typeface="Gill Sans MT" panose="020B0502020104020203" pitchFamily="34" charset="0"/>
            </a:endParaRPr>
          </a:p>
        </p:txBody>
      </p:sp>
      <p:pic>
        <p:nvPicPr>
          <p:cNvPr id="6" name="irc_mi" descr="http://www.unionpharmacymiami.com/wp-content/uploads/2014/04/Windex-Original-Refill-2-Liter.jpg"/>
          <p:cNvPicPr/>
          <p:nvPr/>
        </p:nvPicPr>
        <p:blipFill rotWithShape="1">
          <a:blip r:embed="rId3" cstate="print">
            <a:extLst>
              <a:ext uri="{28A0092B-C50C-407E-A947-70E740481C1C}">
                <a14:useLocalDpi xmlns:a14="http://schemas.microsoft.com/office/drawing/2010/main" val="0"/>
              </a:ext>
            </a:extLst>
          </a:blip>
          <a:srcRect l="31045" t="5671" r="33134" b="4776"/>
          <a:stretch/>
        </p:blipFill>
        <p:spPr bwMode="auto">
          <a:xfrm>
            <a:off x="421728" y="2071075"/>
            <a:ext cx="664210" cy="1661160"/>
          </a:xfrm>
          <a:prstGeom prst="rect">
            <a:avLst/>
          </a:prstGeom>
          <a:noFill/>
          <a:ln>
            <a:noFill/>
          </a:ln>
          <a:extLst>
            <a:ext uri="{53640926-AAD7-44D8-BBD7-CCE9431645EC}">
              <a14:shadowObscured xmlns:a14="http://schemas.microsoft.com/office/drawing/2010/main"/>
            </a:ext>
          </a:extLst>
        </p:spPr>
      </p:pic>
      <p:pic>
        <p:nvPicPr>
          <p:cNvPr id="7" name="irc_mi" descr="http://i00.i.aliimg.com/photo/v0/111774744/LISTERINE_MOUTHWASH.jpg"/>
          <p:cNvPicPr/>
          <p:nvPr/>
        </p:nvPicPr>
        <p:blipFill rotWithShape="1">
          <a:blip r:embed="rId4">
            <a:extLst>
              <a:ext uri="{28A0092B-C50C-407E-A947-70E740481C1C}">
                <a14:useLocalDpi xmlns:a14="http://schemas.microsoft.com/office/drawing/2010/main" val="0"/>
              </a:ext>
            </a:extLst>
          </a:blip>
          <a:srcRect l="17001" r="66533" b="22737"/>
          <a:stretch/>
        </p:blipFill>
        <p:spPr bwMode="auto">
          <a:xfrm>
            <a:off x="1266278" y="1909785"/>
            <a:ext cx="749300" cy="1822450"/>
          </a:xfrm>
          <a:prstGeom prst="rect">
            <a:avLst/>
          </a:prstGeom>
          <a:noFill/>
          <a:ln>
            <a:noFill/>
          </a:ln>
          <a:extLst>
            <a:ext uri="{53640926-AAD7-44D8-BBD7-CCE9431645EC}">
              <a14:shadowObscured xmlns:a14="http://schemas.microsoft.com/office/drawing/2010/main"/>
            </a:ext>
          </a:extLst>
        </p:spPr>
      </p:pic>
      <p:pic>
        <p:nvPicPr>
          <p:cNvPr id="8" name="irc_mi" descr="http://img.zanda.com/item/70031040000001/1024x768/Kraft_Mayo_Light_Mayonnaise_Easy_Squeeze_Bottle.jpg"/>
          <p:cNvPicPr/>
          <p:nvPr/>
        </p:nvPicPr>
        <p:blipFill rotWithShape="1">
          <a:blip r:embed="rId5" cstate="print">
            <a:extLst>
              <a:ext uri="{28A0092B-C50C-407E-A947-70E740481C1C}">
                <a14:useLocalDpi xmlns:a14="http://schemas.microsoft.com/office/drawing/2010/main" val="0"/>
              </a:ext>
            </a:extLst>
          </a:blip>
          <a:srcRect l="37216" t="16754" r="36677" b="17647"/>
          <a:stretch/>
        </p:blipFill>
        <p:spPr bwMode="auto">
          <a:xfrm>
            <a:off x="2250962" y="2194693"/>
            <a:ext cx="803275" cy="1516380"/>
          </a:xfrm>
          <a:prstGeom prst="rect">
            <a:avLst/>
          </a:prstGeom>
          <a:noFill/>
          <a:ln>
            <a:noFill/>
          </a:ln>
          <a:extLst>
            <a:ext uri="{53640926-AAD7-44D8-BBD7-CCE9431645EC}">
              <a14:shadowObscured xmlns:a14="http://schemas.microsoft.com/office/drawing/2010/main"/>
            </a:ext>
          </a:extLst>
        </p:spPr>
      </p:pic>
      <p:pic>
        <p:nvPicPr>
          <p:cNvPr id="9" name="irc_mi" descr="http://www.newyorkgrocery.com/media/catalog/product/cache/1/image/3ba4fab9d285f708795005006eb68bba/s/o/soft_scrub_cleanser_with_bleach_mountain_breeze_24oz_9.jpg"/>
          <p:cNvPicPr/>
          <p:nvPr/>
        </p:nvPicPr>
        <p:blipFill>
          <a:blip r:embed="rId6">
            <a:extLst>
              <a:ext uri="{28A0092B-C50C-407E-A947-70E740481C1C}">
                <a14:useLocalDpi xmlns:a14="http://schemas.microsoft.com/office/drawing/2010/main" val="0"/>
              </a:ext>
            </a:extLst>
          </a:blip>
          <a:srcRect/>
          <a:stretch>
            <a:fillRect/>
          </a:stretch>
        </p:blipFill>
        <p:spPr bwMode="auto">
          <a:xfrm>
            <a:off x="3175249" y="2304629"/>
            <a:ext cx="664210" cy="1456055"/>
          </a:xfrm>
          <a:prstGeom prst="rect">
            <a:avLst/>
          </a:prstGeom>
          <a:noFill/>
          <a:ln>
            <a:noFill/>
          </a:ln>
        </p:spPr>
      </p:pic>
      <p:pic>
        <p:nvPicPr>
          <p:cNvPr id="10" name="Picture 9" descr="Crest 3D White Vivid Toothpaste, Radiant Mint, 4.0 oz"/>
          <p:cNvPicPr/>
          <p:nvPr/>
        </p:nvPicPr>
        <p:blipFill rotWithShape="1">
          <a:blip r:embed="rId7" cstate="print">
            <a:extLst>
              <a:ext uri="{28A0092B-C50C-407E-A947-70E740481C1C}">
                <a14:useLocalDpi xmlns:a14="http://schemas.microsoft.com/office/drawing/2010/main" val="0"/>
              </a:ext>
            </a:extLst>
          </a:blip>
          <a:srcRect t="31084" b="31566"/>
          <a:stretch/>
        </p:blipFill>
        <p:spPr bwMode="auto">
          <a:xfrm rot="5400000">
            <a:off x="3862416" y="2629557"/>
            <a:ext cx="1457325" cy="544195"/>
          </a:xfrm>
          <a:prstGeom prst="rect">
            <a:avLst/>
          </a:prstGeom>
          <a:noFill/>
          <a:ln>
            <a:noFill/>
          </a:ln>
          <a:extLst>
            <a:ext uri="{53640926-AAD7-44D8-BBD7-CCE9431645EC}">
              <a14:shadowObscured xmlns:a14="http://schemas.microsoft.com/office/drawing/2010/main"/>
            </a:ext>
          </a:extLst>
        </p:spPr>
      </p:pic>
      <p:pic>
        <p:nvPicPr>
          <p:cNvPr id="11" name="irc_mi" descr="http://c4.soap.com/images/products/p/jj/jj-1406_2z.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3829" y="2401039"/>
            <a:ext cx="431800" cy="1243330"/>
          </a:xfrm>
          <a:prstGeom prst="rect">
            <a:avLst/>
          </a:prstGeom>
          <a:noFill/>
          <a:ln>
            <a:noFill/>
          </a:ln>
        </p:spPr>
      </p:pic>
      <p:pic>
        <p:nvPicPr>
          <p:cNvPr id="12" name="Picture 11" descr="Equate: Antifungal Cream Athlete's Foot Cream, 1 oz"/>
          <p:cNvPicPr/>
          <p:nvPr/>
        </p:nvPicPr>
        <p:blipFill rotWithShape="1">
          <a:blip r:embed="rId9" cstate="print">
            <a:extLst>
              <a:ext uri="{28A0092B-C50C-407E-A947-70E740481C1C}">
                <a14:useLocalDpi xmlns:a14="http://schemas.microsoft.com/office/drawing/2010/main" val="0"/>
              </a:ext>
            </a:extLst>
          </a:blip>
          <a:srcRect l="32924" r="33415"/>
          <a:stretch/>
        </p:blipFill>
        <p:spPr bwMode="auto">
          <a:xfrm>
            <a:off x="5472443" y="2306527"/>
            <a:ext cx="465455" cy="1383030"/>
          </a:xfrm>
          <a:prstGeom prst="rect">
            <a:avLst/>
          </a:prstGeom>
          <a:noFill/>
          <a:ln>
            <a:noFill/>
          </a:ln>
          <a:extLst>
            <a:ext uri="{53640926-AAD7-44D8-BBD7-CCE9431645EC}">
              <a14:shadowObscured xmlns:a14="http://schemas.microsoft.com/office/drawing/2010/main"/>
            </a:ext>
          </a:extLst>
        </p:spPr>
      </p:pic>
      <p:pic>
        <p:nvPicPr>
          <p:cNvPr id="13" name="irc_mi" descr="http://pics.drugstore.com/prodimg/369223/220.jpg"/>
          <p:cNvPicPr/>
          <p:nvPr/>
        </p:nvPicPr>
        <p:blipFill rotWithShape="1">
          <a:blip r:embed="rId10">
            <a:extLst>
              <a:ext uri="{28A0092B-C50C-407E-A947-70E740481C1C}">
                <a14:useLocalDpi xmlns:a14="http://schemas.microsoft.com/office/drawing/2010/main" val="0"/>
              </a:ext>
            </a:extLst>
          </a:blip>
          <a:srcRect l="26190" r="29762"/>
          <a:stretch/>
        </p:blipFill>
        <p:spPr bwMode="auto">
          <a:xfrm>
            <a:off x="562062" y="4062937"/>
            <a:ext cx="676275" cy="1536065"/>
          </a:xfrm>
          <a:prstGeom prst="rect">
            <a:avLst/>
          </a:prstGeom>
          <a:noFill/>
          <a:ln>
            <a:noFill/>
          </a:ln>
          <a:extLst>
            <a:ext uri="{53640926-AAD7-44D8-BBD7-CCE9431645EC}">
              <a14:shadowObscured xmlns:a14="http://schemas.microsoft.com/office/drawing/2010/main"/>
            </a:ext>
          </a:extLst>
        </p:spPr>
      </p:pic>
      <p:pic>
        <p:nvPicPr>
          <p:cNvPr id="14" name="irc_mi" descr="http://web.tradekorea.com/upload_file2/sell/95/S00042795/Eyelahs_glue.jpg"/>
          <p:cNvPicPr/>
          <p:nvPr/>
        </p:nvPicPr>
        <p:blipFill rotWithShape="1">
          <a:blip r:embed="rId11" cstate="print">
            <a:extLst>
              <a:ext uri="{28A0092B-C50C-407E-A947-70E740481C1C}">
                <a14:useLocalDpi xmlns:a14="http://schemas.microsoft.com/office/drawing/2010/main" val="0"/>
              </a:ext>
            </a:extLst>
          </a:blip>
          <a:srcRect l="10860" r="5869"/>
          <a:stretch/>
        </p:blipFill>
        <p:spPr bwMode="auto">
          <a:xfrm>
            <a:off x="1341090" y="4340031"/>
            <a:ext cx="505460" cy="1255395"/>
          </a:xfrm>
          <a:prstGeom prst="rect">
            <a:avLst/>
          </a:prstGeom>
          <a:noFill/>
          <a:ln>
            <a:noFill/>
          </a:ln>
          <a:extLst>
            <a:ext uri="{53640926-AAD7-44D8-BBD7-CCE9431645EC}">
              <a14:shadowObscured xmlns:a14="http://schemas.microsoft.com/office/drawing/2010/main"/>
            </a:ext>
          </a:extLst>
        </p:spPr>
      </p:pic>
      <p:pic>
        <p:nvPicPr>
          <p:cNvPr id="15" name="Picture 14" descr="https://encrypted-tbn3.gstatic.com/images?q=tbn:ANd9GcT2Ys858d0AVGb4E86bjqAENJv9KOSKdSZ4p1BL5cW-xpSDoL0INg"/>
          <p:cNvPicPr/>
          <p:nvPr/>
        </p:nvPicPr>
        <p:blipFill rotWithShape="1">
          <a:blip r:embed="rId12">
            <a:extLst>
              <a:ext uri="{28A0092B-C50C-407E-A947-70E740481C1C}">
                <a14:useLocalDpi xmlns:a14="http://schemas.microsoft.com/office/drawing/2010/main" val="0"/>
              </a:ext>
            </a:extLst>
          </a:blip>
          <a:srcRect l="33496" r="31067"/>
          <a:stretch/>
        </p:blipFill>
        <p:spPr bwMode="auto">
          <a:xfrm>
            <a:off x="2015578" y="4340030"/>
            <a:ext cx="444500" cy="1255395"/>
          </a:xfrm>
          <a:prstGeom prst="rect">
            <a:avLst/>
          </a:prstGeom>
          <a:noFill/>
          <a:ln>
            <a:noFill/>
          </a:ln>
          <a:extLst>
            <a:ext uri="{53640926-AAD7-44D8-BBD7-CCE9431645EC}">
              <a14:shadowObscured xmlns:a14="http://schemas.microsoft.com/office/drawing/2010/main"/>
            </a:ext>
          </a:extLst>
        </p:spPr>
      </p:pic>
      <p:pic>
        <p:nvPicPr>
          <p:cNvPr id="16" name="irc_mi" descr="http://coolspotters.com/files/photos/693294/bausch-and-lomb-advanced-eye-relief-dry-eye-environmental-lubricant-eye-drops-profile.jpg"/>
          <p:cNvPicPr/>
          <p:nvPr/>
        </p:nvPicPr>
        <p:blipFill rotWithShape="1">
          <a:blip r:embed="rId13" cstate="print">
            <a:extLst>
              <a:ext uri="{28A0092B-C50C-407E-A947-70E740481C1C}">
                <a14:useLocalDpi xmlns:a14="http://schemas.microsoft.com/office/drawing/2010/main" val="0"/>
              </a:ext>
            </a:extLst>
          </a:blip>
          <a:srcRect l="21876" r="19370"/>
          <a:stretch/>
        </p:blipFill>
        <p:spPr bwMode="auto">
          <a:xfrm>
            <a:off x="2620894" y="4205487"/>
            <a:ext cx="554355" cy="1414780"/>
          </a:xfrm>
          <a:prstGeom prst="rect">
            <a:avLst/>
          </a:prstGeom>
          <a:noFill/>
          <a:ln>
            <a:noFill/>
          </a:ln>
          <a:extLst>
            <a:ext uri="{53640926-AAD7-44D8-BBD7-CCE9431645EC}">
              <a14:shadowObscured xmlns:a14="http://schemas.microsoft.com/office/drawing/2010/main"/>
            </a:ext>
          </a:extLst>
        </p:spPr>
      </p:pic>
      <p:pic>
        <p:nvPicPr>
          <p:cNvPr id="17" name="irc_mi" descr="http://i.walmartimages.com/i/p/00/60/53/88/66/0060538866113_500X500.jpg"/>
          <p:cNvPicPr/>
          <p:nvPr/>
        </p:nvPicPr>
        <p:blipFill rotWithShape="1">
          <a:blip r:embed="rId14" cstate="print">
            <a:extLst>
              <a:ext uri="{28A0092B-C50C-407E-A947-70E740481C1C}">
                <a14:useLocalDpi xmlns:a14="http://schemas.microsoft.com/office/drawing/2010/main" val="0"/>
              </a:ext>
            </a:extLst>
          </a:blip>
          <a:srcRect l="31982" r="29200"/>
          <a:stretch/>
        </p:blipFill>
        <p:spPr bwMode="auto">
          <a:xfrm>
            <a:off x="3287483" y="4053102"/>
            <a:ext cx="590550" cy="1520825"/>
          </a:xfrm>
          <a:prstGeom prst="rect">
            <a:avLst/>
          </a:prstGeom>
          <a:noFill/>
          <a:ln>
            <a:noFill/>
          </a:ln>
          <a:extLst>
            <a:ext uri="{53640926-AAD7-44D8-BBD7-CCE9431645EC}">
              <a14:shadowObscured xmlns:a14="http://schemas.microsoft.com/office/drawing/2010/main"/>
            </a:ext>
          </a:extLst>
        </p:spPr>
      </p:pic>
      <p:pic>
        <p:nvPicPr>
          <p:cNvPr id="18" name="Picture 17" descr="Eurotool Super New Glue - Heavy Duty Adhesive - 3 Gram Bottle"/>
          <p:cNvPicPr/>
          <p:nvPr/>
        </p:nvPicPr>
        <p:blipFill rotWithShape="1">
          <a:blip r:embed="rId15" cstate="print">
            <a:extLst>
              <a:ext uri="{28A0092B-C50C-407E-A947-70E740481C1C}">
                <a14:useLocalDpi xmlns:a14="http://schemas.microsoft.com/office/drawing/2010/main" val="0"/>
              </a:ext>
            </a:extLst>
          </a:blip>
          <a:srcRect l="28023" r="34709"/>
          <a:stretch/>
        </p:blipFill>
        <p:spPr bwMode="auto">
          <a:xfrm>
            <a:off x="3969790" y="4205487"/>
            <a:ext cx="480695" cy="1290320"/>
          </a:xfrm>
          <a:prstGeom prst="rect">
            <a:avLst/>
          </a:prstGeom>
          <a:noFill/>
          <a:ln>
            <a:noFill/>
          </a:ln>
          <a:extLst>
            <a:ext uri="{53640926-AAD7-44D8-BBD7-CCE9431645EC}">
              <a14:shadowObscured xmlns:a14="http://schemas.microsoft.com/office/drawing/2010/main"/>
            </a:ext>
          </a:extLst>
        </p:spPr>
      </p:pic>
      <p:pic>
        <p:nvPicPr>
          <p:cNvPr id="19" name="Picture 18" descr="C:\Users\mmurray\Desktop\ecig flavor.jpg"/>
          <p:cNvPicPr/>
          <p:nvPr/>
        </p:nvPicPr>
        <p:blipFill rotWithShape="1">
          <a:blip r:embed="rId16" cstate="print">
            <a:extLst>
              <a:ext uri="{28A0092B-C50C-407E-A947-70E740481C1C}">
                <a14:useLocalDpi xmlns:a14="http://schemas.microsoft.com/office/drawing/2010/main" val="0"/>
              </a:ext>
            </a:extLst>
          </a:blip>
          <a:srcRect l="24163" t="4777" r="17649" b="5096"/>
          <a:stretch/>
        </p:blipFill>
        <p:spPr bwMode="auto">
          <a:xfrm>
            <a:off x="4591079" y="4017778"/>
            <a:ext cx="628650" cy="1507490"/>
          </a:xfrm>
          <a:prstGeom prst="rect">
            <a:avLst/>
          </a:prstGeom>
          <a:noFill/>
          <a:ln>
            <a:noFill/>
          </a:ln>
          <a:extLst>
            <a:ext uri="{53640926-AAD7-44D8-BBD7-CCE9431645EC}">
              <a14:shadowObscured xmlns:a14="http://schemas.microsoft.com/office/drawing/2010/main"/>
            </a:ext>
          </a:extLst>
        </p:spPr>
      </p:pic>
      <p:pic>
        <p:nvPicPr>
          <p:cNvPr id="20" name="Picture 19" descr="https://encrypted-tbn1.gstatic.com/shopping?q=tbn:ANd9GcSSWD39ypZpTK1VY-J8lwZSU0N-yOQ9Msfti9LCc82kMb4bqOnOnRXRj0xNSEHikoswScA2V2xA&amp;usqp=CAE"/>
          <p:cNvPicPr/>
          <p:nvPr/>
        </p:nvPicPr>
        <p:blipFill rotWithShape="1">
          <a:blip r:embed="rId17">
            <a:extLst>
              <a:ext uri="{28A0092B-C50C-407E-A947-70E740481C1C}">
                <a14:useLocalDpi xmlns:a14="http://schemas.microsoft.com/office/drawing/2010/main" val="0"/>
              </a:ext>
            </a:extLst>
          </a:blip>
          <a:srcRect l="27451" r="28235"/>
          <a:stretch/>
        </p:blipFill>
        <p:spPr bwMode="auto">
          <a:xfrm>
            <a:off x="5722221" y="3895297"/>
            <a:ext cx="688340" cy="1554480"/>
          </a:xfrm>
          <a:prstGeom prst="rect">
            <a:avLst/>
          </a:prstGeom>
          <a:noFill/>
          <a:ln>
            <a:noFill/>
          </a:ln>
          <a:extLst>
            <a:ext uri="{53640926-AAD7-44D8-BBD7-CCE9431645EC}">
              <a14:shadowObscured xmlns:a14="http://schemas.microsoft.com/office/drawing/2010/main"/>
            </a:ext>
          </a:extLst>
        </p:spPr>
      </p:pic>
      <p:pic>
        <p:nvPicPr>
          <p:cNvPr id="21" name="irc_mi" descr="https://www.theeasymarket.com/image/cache/data/0007800000034-500x500.jpg"/>
          <p:cNvPicPr/>
          <p:nvPr/>
        </p:nvPicPr>
        <p:blipFill rotWithShape="1">
          <a:blip r:embed="rId18" cstate="print">
            <a:extLst>
              <a:ext uri="{28A0092B-C50C-407E-A947-70E740481C1C}">
                <a14:useLocalDpi xmlns:a14="http://schemas.microsoft.com/office/drawing/2010/main" val="0"/>
              </a:ext>
            </a:extLst>
          </a:blip>
          <a:srcRect l="29932" r="29932"/>
          <a:stretch/>
        </p:blipFill>
        <p:spPr bwMode="auto">
          <a:xfrm>
            <a:off x="6589984" y="3822907"/>
            <a:ext cx="650240" cy="1621155"/>
          </a:xfrm>
          <a:prstGeom prst="rect">
            <a:avLst/>
          </a:prstGeom>
          <a:noFill/>
          <a:ln>
            <a:noFill/>
          </a:ln>
          <a:extLst>
            <a:ext uri="{53640926-AAD7-44D8-BBD7-CCE9431645EC}">
              <a14:shadowObscured xmlns:a14="http://schemas.microsoft.com/office/drawing/2010/main"/>
            </a:ext>
          </a:extLst>
        </p:spPr>
      </p:pic>
      <p:pic>
        <p:nvPicPr>
          <p:cNvPr id="22" name="irc_mi" descr="https://www.theeasymarket.com/image/cache/data/0003700016352-500x500.jpg"/>
          <p:cNvPicPr/>
          <p:nvPr/>
        </p:nvPicPr>
        <p:blipFill rotWithShape="1">
          <a:blip r:embed="rId19" cstate="print">
            <a:extLst>
              <a:ext uri="{28A0092B-C50C-407E-A947-70E740481C1C}">
                <a14:useLocalDpi xmlns:a14="http://schemas.microsoft.com/office/drawing/2010/main" val="0"/>
              </a:ext>
            </a:extLst>
          </a:blip>
          <a:srcRect l="23780" r="23171"/>
          <a:stretch/>
        </p:blipFill>
        <p:spPr bwMode="auto">
          <a:xfrm>
            <a:off x="7432128" y="3873500"/>
            <a:ext cx="828675" cy="1562100"/>
          </a:xfrm>
          <a:prstGeom prst="rect">
            <a:avLst/>
          </a:prstGeom>
          <a:noFill/>
          <a:ln>
            <a:noFill/>
          </a:ln>
          <a:extLst>
            <a:ext uri="{53640926-AAD7-44D8-BBD7-CCE9431645EC}">
              <a14:shadowObscured xmlns:a14="http://schemas.microsoft.com/office/drawing/2010/main"/>
            </a:ext>
          </a:extLst>
        </p:spPr>
      </p:pic>
      <p:pic>
        <p:nvPicPr>
          <p:cNvPr id="23" name="Picture 22" descr="GENERIC 261-522 Old English Lemon Oil Furniture Polish"/>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74928" y="1785089"/>
            <a:ext cx="1859280" cy="1859280"/>
          </a:xfrm>
          <a:prstGeom prst="rect">
            <a:avLst/>
          </a:prstGeom>
          <a:noFill/>
          <a:ln>
            <a:noFill/>
          </a:ln>
        </p:spPr>
      </p:pic>
      <p:pic>
        <p:nvPicPr>
          <p:cNvPr id="24" name="irc_mi" descr="http://www.minutemaid.com/images/products/varietyJuices/01_01_full.jpg"/>
          <p:cNvPicPr/>
          <p:nvPr/>
        </p:nvPicPr>
        <p:blipFill rotWithShape="1">
          <a:blip r:embed="rId21">
            <a:extLst>
              <a:ext uri="{28A0092B-C50C-407E-A947-70E740481C1C}">
                <a14:useLocalDpi xmlns:a14="http://schemas.microsoft.com/office/drawing/2010/main" val="0"/>
              </a:ext>
            </a:extLst>
          </a:blip>
          <a:srcRect l="30737" r="31592" b="15672"/>
          <a:stretch/>
        </p:blipFill>
        <p:spPr bwMode="auto">
          <a:xfrm>
            <a:off x="6289128" y="1850494"/>
            <a:ext cx="862330" cy="1793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023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1317"/>
            <a:ext cx="9144000" cy="990600"/>
          </a:xfrm>
        </p:spPr>
        <p:txBody>
          <a:bodyPr/>
          <a:lstStyle/>
          <a:p>
            <a:pPr algn="ctr"/>
            <a:r>
              <a:rPr lang="en-US" b="1" dirty="0" smtClean="0">
                <a:latin typeface="Gill Sans MT" panose="020B0502020104020203" pitchFamily="34" charset="0"/>
              </a:rPr>
              <a:t>Household Scenarios</a:t>
            </a:r>
            <a:endParaRPr lang="en-US" b="1" dirty="0">
              <a:latin typeface="Gill Sans MT" panose="020B0502020104020203" pitchFamily="34" charset="0"/>
            </a:endParaRPr>
          </a:p>
        </p:txBody>
      </p:sp>
      <p:sp>
        <p:nvSpPr>
          <p:cNvPr id="10" name="TextBox 9"/>
          <p:cNvSpPr txBox="1"/>
          <p:nvPr/>
        </p:nvSpPr>
        <p:spPr>
          <a:xfrm>
            <a:off x="-21771" y="5318392"/>
            <a:ext cx="9144000" cy="584775"/>
          </a:xfrm>
          <a:prstGeom prst="rect">
            <a:avLst/>
          </a:prstGeom>
          <a:noFill/>
        </p:spPr>
        <p:txBody>
          <a:bodyPr wrap="square" rtlCol="0">
            <a:spAutoFit/>
          </a:bodyPr>
          <a:lstStyle/>
          <a:p>
            <a:pPr algn="ctr"/>
            <a:r>
              <a:rPr lang="en-US" sz="3200" b="1" dirty="0" smtClean="0"/>
              <a:t>Scenario 1: Bob accidentally drank bleach</a:t>
            </a:r>
            <a:endParaRPr lang="en-US" sz="3200" b="1" dirty="0"/>
          </a:p>
        </p:txBody>
      </p:sp>
      <p:sp>
        <p:nvSpPr>
          <p:cNvPr id="11" name="Content Placeholder 2"/>
          <p:cNvSpPr>
            <a:spLocks noGrp="1"/>
          </p:cNvSpPr>
          <p:nvPr>
            <p:ph idx="1"/>
          </p:nvPr>
        </p:nvSpPr>
        <p:spPr>
          <a:xfrm>
            <a:off x="381000" y="6019800"/>
            <a:ext cx="8763000" cy="355313"/>
          </a:xfrm>
        </p:spPr>
        <p:txBody>
          <a:bodyPr>
            <a:normAutofit/>
          </a:bodyPr>
          <a:lstStyle/>
          <a:p>
            <a:pPr marL="0" indent="0">
              <a:buNone/>
            </a:pPr>
            <a:r>
              <a:rPr lang="en-US" sz="1600" b="1" dirty="0" smtClean="0">
                <a:solidFill>
                  <a:schemeClr val="tx2"/>
                </a:solidFill>
              </a:rPr>
              <a:t>Tip: Communicate clearly with people around you when using dangerous substances</a:t>
            </a:r>
            <a:endParaRPr lang="en-US" sz="1600" b="1"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447800"/>
            <a:ext cx="3505200" cy="3505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792224"/>
            <a:ext cx="1877568" cy="2816352"/>
          </a:xfrm>
          <a:prstGeom prst="rect">
            <a:avLst/>
          </a:prstGeom>
        </p:spPr>
      </p:pic>
    </p:spTree>
    <p:extLst>
      <p:ext uri="{BB962C8B-B14F-4D97-AF65-F5344CB8AC3E}">
        <p14:creationId xmlns:p14="http://schemas.microsoft.com/office/powerpoint/2010/main" val="278306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1317"/>
            <a:ext cx="9144000" cy="990600"/>
          </a:xfrm>
        </p:spPr>
        <p:txBody>
          <a:bodyPr/>
          <a:lstStyle/>
          <a:p>
            <a:pPr algn="ctr"/>
            <a:r>
              <a:rPr lang="en-US" b="1" dirty="0" smtClean="0">
                <a:latin typeface="Gill Sans MT" panose="020B0502020104020203" pitchFamily="34" charset="0"/>
              </a:rPr>
              <a:t>Household Scenarios</a:t>
            </a:r>
            <a:endParaRPr lang="en-US" b="1" dirty="0">
              <a:latin typeface="Gill Sans MT" panose="020B0502020104020203" pitchFamily="34" charset="0"/>
            </a:endParaRPr>
          </a:p>
        </p:txBody>
      </p:sp>
      <p:sp>
        <p:nvSpPr>
          <p:cNvPr id="10" name="TextBox 9"/>
          <p:cNvSpPr txBox="1"/>
          <p:nvPr/>
        </p:nvSpPr>
        <p:spPr>
          <a:xfrm>
            <a:off x="53782" y="5410200"/>
            <a:ext cx="9144000" cy="584775"/>
          </a:xfrm>
          <a:prstGeom prst="rect">
            <a:avLst/>
          </a:prstGeom>
          <a:noFill/>
        </p:spPr>
        <p:txBody>
          <a:bodyPr wrap="square" rtlCol="0">
            <a:spAutoFit/>
          </a:bodyPr>
          <a:lstStyle/>
          <a:p>
            <a:pPr algn="ctr"/>
            <a:r>
              <a:rPr lang="en-US" sz="3200" b="1" dirty="0" smtClean="0"/>
              <a:t>Scenario 2: Superglue instead of eye drops</a:t>
            </a:r>
            <a:endParaRPr lang="en-US" sz="3200" b="1" dirty="0"/>
          </a:p>
        </p:txBody>
      </p:sp>
      <p:sp>
        <p:nvSpPr>
          <p:cNvPr id="9" name="Content Placeholder 2"/>
          <p:cNvSpPr>
            <a:spLocks noGrp="1"/>
          </p:cNvSpPr>
          <p:nvPr>
            <p:ph idx="1"/>
          </p:nvPr>
        </p:nvSpPr>
        <p:spPr>
          <a:xfrm>
            <a:off x="399209" y="5994975"/>
            <a:ext cx="8763000" cy="355313"/>
          </a:xfrm>
        </p:spPr>
        <p:txBody>
          <a:bodyPr>
            <a:normAutofit/>
          </a:bodyPr>
          <a:lstStyle/>
          <a:p>
            <a:pPr marL="0" indent="0">
              <a:buNone/>
            </a:pPr>
            <a:r>
              <a:rPr lang="en-US" sz="1600" b="1" dirty="0" smtClean="0">
                <a:solidFill>
                  <a:schemeClr val="tx2"/>
                </a:solidFill>
              </a:rPr>
              <a:t>Tip: Always turn the lights on and put on your glasses before using personal products</a:t>
            </a:r>
            <a:endParaRPr lang="en-US" sz="1600" b="1" dirty="0">
              <a:solidFill>
                <a:schemeClr val="tx2"/>
              </a:solidFill>
            </a:endParaRPr>
          </a:p>
        </p:txBody>
      </p:sp>
      <p:sp>
        <p:nvSpPr>
          <p:cNvPr id="3" name="Not Equal 2"/>
          <p:cNvSpPr/>
          <p:nvPr/>
        </p:nvSpPr>
        <p:spPr>
          <a:xfrm>
            <a:off x="2133600" y="2854634"/>
            <a:ext cx="1295400" cy="838200"/>
          </a:xfrm>
          <a:prstGeom prst="mathNotEqual">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ight Arrow 5"/>
          <p:cNvSpPr/>
          <p:nvPr/>
        </p:nvSpPr>
        <p:spPr>
          <a:xfrm>
            <a:off x="4724400" y="2989117"/>
            <a:ext cx="914400" cy="685800"/>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7760" r="26614"/>
          <a:stretch/>
        </p:blipFill>
        <p:spPr>
          <a:xfrm>
            <a:off x="3429000" y="1787084"/>
            <a:ext cx="1177636" cy="25811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738044"/>
            <a:ext cx="1011874" cy="265785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2209800"/>
            <a:ext cx="2864010" cy="1905750"/>
          </a:xfrm>
          <a:prstGeom prst="rect">
            <a:avLst/>
          </a:prstGeom>
        </p:spPr>
      </p:pic>
    </p:spTree>
    <p:extLst>
      <p:ext uri="{BB962C8B-B14F-4D97-AF65-F5344CB8AC3E}">
        <p14:creationId xmlns:p14="http://schemas.microsoft.com/office/powerpoint/2010/main" val="1323434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1317"/>
            <a:ext cx="7864475" cy="990600"/>
          </a:xfrm>
        </p:spPr>
        <p:txBody>
          <a:bodyPr/>
          <a:lstStyle/>
          <a:p>
            <a:pPr algn="ctr"/>
            <a:r>
              <a:rPr lang="en-US" b="1" dirty="0" smtClean="0">
                <a:latin typeface="Gill Sans MT" panose="020B0502020104020203" pitchFamily="34" charset="0"/>
              </a:rPr>
              <a:t>Household Tips</a:t>
            </a:r>
            <a:endParaRPr lang="en-US" b="1" dirty="0">
              <a:latin typeface="Gill Sans MT" panose="020B0502020104020203" pitchFamily="34" charset="0"/>
            </a:endParaRPr>
          </a:p>
        </p:txBody>
      </p:sp>
      <p:sp>
        <p:nvSpPr>
          <p:cNvPr id="10" name="Left-Right Arrow 9"/>
          <p:cNvSpPr/>
          <p:nvPr/>
        </p:nvSpPr>
        <p:spPr>
          <a:xfrm>
            <a:off x="1898650" y="2088340"/>
            <a:ext cx="844550" cy="424907"/>
          </a:xfrm>
          <a:prstGeom prst="lef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0305" y="4651748"/>
            <a:ext cx="1743607" cy="17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38200" y="3080376"/>
            <a:ext cx="3276600" cy="923330"/>
          </a:xfrm>
          <a:prstGeom prst="rect">
            <a:avLst/>
          </a:prstGeom>
          <a:noFill/>
        </p:spPr>
        <p:txBody>
          <a:bodyPr wrap="square" rtlCol="0">
            <a:spAutoFit/>
          </a:bodyPr>
          <a:lstStyle/>
          <a:p>
            <a:pPr algn="ctr"/>
            <a:r>
              <a:rPr lang="en-US" dirty="0" smtClean="0"/>
              <a:t>Separate household cleaning products from food items and medications</a:t>
            </a:r>
            <a:endParaRPr lang="en-US" dirty="0"/>
          </a:p>
        </p:txBody>
      </p:sp>
      <p:sp>
        <p:nvSpPr>
          <p:cNvPr id="14" name="TextBox 13"/>
          <p:cNvSpPr txBox="1"/>
          <p:nvPr/>
        </p:nvSpPr>
        <p:spPr>
          <a:xfrm>
            <a:off x="609600" y="4533036"/>
            <a:ext cx="1485900" cy="1477328"/>
          </a:xfrm>
          <a:prstGeom prst="rect">
            <a:avLst/>
          </a:prstGeom>
          <a:noFill/>
        </p:spPr>
        <p:txBody>
          <a:bodyPr wrap="square" rtlCol="0">
            <a:spAutoFit/>
          </a:bodyPr>
          <a:lstStyle/>
          <a:p>
            <a:pPr algn="ctr"/>
            <a:r>
              <a:rPr lang="en-US" dirty="0" smtClean="0"/>
              <a:t>Keep substances in their original containers</a:t>
            </a:r>
            <a:endParaRPr lang="en-US" dirty="0"/>
          </a:p>
        </p:txBody>
      </p:sp>
      <p:sp>
        <p:nvSpPr>
          <p:cNvPr id="15" name="TextBox 14"/>
          <p:cNvSpPr txBox="1"/>
          <p:nvPr/>
        </p:nvSpPr>
        <p:spPr>
          <a:xfrm>
            <a:off x="4495800" y="1587500"/>
            <a:ext cx="1524000" cy="1200329"/>
          </a:xfrm>
          <a:prstGeom prst="rect">
            <a:avLst/>
          </a:prstGeom>
          <a:noFill/>
        </p:spPr>
        <p:txBody>
          <a:bodyPr wrap="square" rtlCol="0">
            <a:spAutoFit/>
          </a:bodyPr>
          <a:lstStyle/>
          <a:p>
            <a:pPr algn="ctr"/>
            <a:r>
              <a:rPr lang="en-US" dirty="0" smtClean="0"/>
              <a:t>Cook and store food as stated on packages</a:t>
            </a:r>
            <a:endParaRPr lang="en-US" dirty="0"/>
          </a:p>
        </p:txBody>
      </p:sp>
      <p:sp>
        <p:nvSpPr>
          <p:cNvPr id="16" name="TextBox 15"/>
          <p:cNvSpPr txBox="1"/>
          <p:nvPr/>
        </p:nvSpPr>
        <p:spPr>
          <a:xfrm>
            <a:off x="3767466" y="5410200"/>
            <a:ext cx="2650467" cy="1200329"/>
          </a:xfrm>
          <a:prstGeom prst="rect">
            <a:avLst/>
          </a:prstGeom>
          <a:noFill/>
        </p:spPr>
        <p:txBody>
          <a:bodyPr wrap="square" rtlCol="0">
            <a:spAutoFit/>
          </a:bodyPr>
          <a:lstStyle/>
          <a:p>
            <a:pPr algn="ctr"/>
            <a:r>
              <a:rPr lang="en-US" dirty="0" smtClean="0"/>
              <a:t>Keep toxic substances out of reach of children and pets and in child-resistant packages</a:t>
            </a:r>
            <a:endParaRPr lang="en-US" dirty="0"/>
          </a:p>
        </p:txBody>
      </p:sp>
      <p:sp>
        <p:nvSpPr>
          <p:cNvPr id="17" name="TextBox 16"/>
          <p:cNvSpPr txBox="1"/>
          <p:nvPr/>
        </p:nvSpPr>
        <p:spPr>
          <a:xfrm>
            <a:off x="6417933" y="3810000"/>
            <a:ext cx="2438400" cy="646331"/>
          </a:xfrm>
          <a:prstGeom prst="rect">
            <a:avLst/>
          </a:prstGeom>
          <a:noFill/>
        </p:spPr>
        <p:txBody>
          <a:bodyPr wrap="square" rtlCol="0">
            <a:spAutoFit/>
          </a:bodyPr>
          <a:lstStyle/>
          <a:p>
            <a:pPr algn="ctr"/>
            <a:r>
              <a:rPr lang="en-US" dirty="0" smtClean="0"/>
              <a:t>Put Mr. Yuk stickers on dangerous items</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536" y="1465871"/>
            <a:ext cx="1645920" cy="166984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8287" y="1465871"/>
            <a:ext cx="1137920" cy="15240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7933" y="860136"/>
            <a:ext cx="2313462" cy="288131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5500" y="4393926"/>
            <a:ext cx="1236760" cy="1984406"/>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1341" y="2771669"/>
            <a:ext cx="1642716" cy="2464074"/>
          </a:xfrm>
          <a:prstGeom prst="rect">
            <a:avLst/>
          </a:prstGeom>
        </p:spPr>
      </p:pic>
    </p:spTree>
    <p:extLst>
      <p:ext uri="{BB962C8B-B14F-4D97-AF65-F5344CB8AC3E}">
        <p14:creationId xmlns:p14="http://schemas.microsoft.com/office/powerpoint/2010/main" val="404139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lgn="ctr"/>
            <a:r>
              <a:rPr lang="en-US" b="1" dirty="0" smtClean="0">
                <a:latin typeface="Gill Sans MT" panose="020B0502020104020203" pitchFamily="34" charset="0"/>
              </a:rPr>
              <a:t>Senior Statistics</a:t>
            </a:r>
            <a:endParaRPr lang="en-US" b="1" dirty="0">
              <a:latin typeface="Gill Sans MT" panose="020B050202010402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6384949"/>
              </p:ext>
            </p:extLst>
          </p:nvPr>
        </p:nvGraphicFramePr>
        <p:xfrm>
          <a:off x="5715000" y="2593944"/>
          <a:ext cx="2789237" cy="2889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486400" y="2045381"/>
            <a:ext cx="3276600" cy="45720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76900" y="2089315"/>
            <a:ext cx="28956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Top 6 Medication Mistakes</a:t>
            </a:r>
            <a:endParaRPr lang="en-US" b="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0980" t="6301" r="23169" b="4293"/>
          <a:stretch/>
        </p:blipFill>
        <p:spPr bwMode="auto">
          <a:xfrm>
            <a:off x="265491" y="2506561"/>
            <a:ext cx="3582609" cy="286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4267200" y="3276600"/>
            <a:ext cx="990600" cy="762000"/>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62000" y="2042109"/>
            <a:ext cx="3276600" cy="45720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59427" y="2089315"/>
            <a:ext cx="28956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Top Reasons for Exposure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42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1317"/>
            <a:ext cx="9144000" cy="990600"/>
          </a:xfrm>
        </p:spPr>
        <p:txBody>
          <a:bodyPr/>
          <a:lstStyle/>
          <a:p>
            <a:pPr algn="ctr"/>
            <a:r>
              <a:rPr lang="en-US" b="1" dirty="0" smtClean="0">
                <a:latin typeface="Gill Sans MT" panose="020B0502020104020203" pitchFamily="34" charset="0"/>
              </a:rPr>
              <a:t>Medication Scenarios</a:t>
            </a:r>
            <a:endParaRPr lang="en-US" b="1" dirty="0">
              <a:latin typeface="Gill Sans MT" panose="020B0502020104020203" pitchFamily="34" charset="0"/>
            </a:endParaRPr>
          </a:p>
        </p:txBody>
      </p:sp>
      <p:sp>
        <p:nvSpPr>
          <p:cNvPr id="10" name="TextBox 9"/>
          <p:cNvSpPr txBox="1"/>
          <p:nvPr/>
        </p:nvSpPr>
        <p:spPr>
          <a:xfrm>
            <a:off x="0" y="5410200"/>
            <a:ext cx="9144000" cy="584775"/>
          </a:xfrm>
          <a:prstGeom prst="rect">
            <a:avLst/>
          </a:prstGeom>
          <a:noFill/>
        </p:spPr>
        <p:txBody>
          <a:bodyPr wrap="square" rtlCol="0">
            <a:spAutoFit/>
          </a:bodyPr>
          <a:lstStyle/>
          <a:p>
            <a:pPr algn="ctr"/>
            <a:r>
              <a:rPr lang="en-US" sz="3200" b="1" dirty="0" smtClean="0"/>
              <a:t>Scenario </a:t>
            </a:r>
            <a:r>
              <a:rPr lang="en-US" sz="3200" b="1" dirty="0"/>
              <a:t>1</a:t>
            </a:r>
            <a:r>
              <a:rPr lang="en-US" sz="3200" b="1" dirty="0" smtClean="0"/>
              <a:t>: Taking the wrong medications </a:t>
            </a:r>
            <a:endParaRPr lang="en-US" sz="3200" b="1" dirty="0"/>
          </a:p>
        </p:txBody>
      </p:sp>
      <p:sp>
        <p:nvSpPr>
          <p:cNvPr id="9" name="Content Placeholder 2"/>
          <p:cNvSpPr>
            <a:spLocks noGrp="1"/>
          </p:cNvSpPr>
          <p:nvPr>
            <p:ph idx="1"/>
          </p:nvPr>
        </p:nvSpPr>
        <p:spPr>
          <a:xfrm>
            <a:off x="0" y="5994975"/>
            <a:ext cx="9162209" cy="355313"/>
          </a:xfrm>
        </p:spPr>
        <p:txBody>
          <a:bodyPr>
            <a:normAutofit/>
          </a:bodyPr>
          <a:lstStyle/>
          <a:p>
            <a:pPr marL="0" indent="0" algn="ctr">
              <a:buNone/>
            </a:pPr>
            <a:r>
              <a:rPr lang="en-US" sz="1600" b="1" dirty="0" smtClean="0">
                <a:solidFill>
                  <a:schemeClr val="tx2"/>
                </a:solidFill>
              </a:rPr>
              <a:t>Tip: Keep medications separately from living partners’ medications</a:t>
            </a:r>
            <a:endParaRPr lang="en-US" sz="1600" b="1"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273" y="1828800"/>
            <a:ext cx="1971675" cy="297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330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308"/>
            <a:ext cx="9144000" cy="905892"/>
          </a:xfrm>
        </p:spPr>
        <p:txBody>
          <a:bodyPr/>
          <a:lstStyle/>
          <a:p>
            <a:pPr algn="ctr"/>
            <a:r>
              <a:rPr lang="en-US" b="1" dirty="0">
                <a:latin typeface="Gill Sans MT" panose="020B0502020104020203" pitchFamily="34" charset="0"/>
              </a:rPr>
              <a:t>Medication Scenarios</a:t>
            </a:r>
            <a:endParaRPr lang="en-US" dirty="0"/>
          </a:p>
        </p:txBody>
      </p:sp>
      <p:sp>
        <p:nvSpPr>
          <p:cNvPr id="6" name="TextBox 5"/>
          <p:cNvSpPr txBox="1"/>
          <p:nvPr/>
        </p:nvSpPr>
        <p:spPr>
          <a:xfrm>
            <a:off x="0" y="5410200"/>
            <a:ext cx="9144000" cy="584775"/>
          </a:xfrm>
          <a:prstGeom prst="rect">
            <a:avLst/>
          </a:prstGeom>
          <a:noFill/>
        </p:spPr>
        <p:txBody>
          <a:bodyPr wrap="square" rtlCol="0">
            <a:spAutoFit/>
          </a:bodyPr>
          <a:lstStyle/>
          <a:p>
            <a:pPr algn="ctr"/>
            <a:r>
              <a:rPr lang="en-US" sz="3200" b="1" dirty="0" smtClean="0"/>
              <a:t>Scenario </a:t>
            </a:r>
            <a:r>
              <a:rPr lang="en-US" sz="3200" b="1" dirty="0"/>
              <a:t>2</a:t>
            </a:r>
            <a:r>
              <a:rPr lang="en-US" sz="3200" b="1" dirty="0" smtClean="0"/>
              <a:t>: Taking medication twice</a:t>
            </a:r>
            <a:endParaRPr lang="en-US" sz="3200" b="1" dirty="0"/>
          </a:p>
        </p:txBody>
      </p:sp>
      <p:sp>
        <p:nvSpPr>
          <p:cNvPr id="7" name="Content Placeholder 2"/>
          <p:cNvSpPr>
            <a:spLocks noGrp="1"/>
          </p:cNvSpPr>
          <p:nvPr>
            <p:ph idx="1"/>
          </p:nvPr>
        </p:nvSpPr>
        <p:spPr>
          <a:xfrm>
            <a:off x="0" y="5994975"/>
            <a:ext cx="9162209" cy="355313"/>
          </a:xfrm>
        </p:spPr>
        <p:txBody>
          <a:bodyPr>
            <a:normAutofit/>
          </a:bodyPr>
          <a:lstStyle/>
          <a:p>
            <a:pPr marL="0" indent="0" algn="ctr">
              <a:buNone/>
            </a:pPr>
            <a:r>
              <a:rPr lang="en-US" sz="1600" b="1" dirty="0" smtClean="0">
                <a:solidFill>
                  <a:schemeClr val="tx2"/>
                </a:solidFill>
              </a:rPr>
              <a:t>Tip: Create a system to know when you have taken your medication </a:t>
            </a:r>
            <a:endParaRPr lang="en-US" sz="1600" b="1"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136" y="990600"/>
            <a:ext cx="2745727" cy="4114800"/>
          </a:xfrm>
          <a:prstGeom prst="rect">
            <a:avLst/>
          </a:prstGeom>
        </p:spPr>
      </p:pic>
    </p:spTree>
    <p:extLst>
      <p:ext uri="{BB962C8B-B14F-4D97-AF65-F5344CB8AC3E}">
        <p14:creationId xmlns:p14="http://schemas.microsoft.com/office/powerpoint/2010/main" val="348562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00"/>
            <a:ext cx="9144000" cy="762000"/>
          </a:xfrm>
        </p:spPr>
        <p:txBody>
          <a:bodyPr>
            <a:normAutofit/>
          </a:bodyPr>
          <a:lstStyle/>
          <a:p>
            <a:pPr marL="0" indent="0" algn="ctr">
              <a:buNone/>
            </a:pPr>
            <a:r>
              <a:rPr lang="en-US" sz="1800" dirty="0" smtClean="0"/>
              <a:t>When one of the</a:t>
            </a:r>
            <a:r>
              <a:rPr lang="en-US" sz="1800" dirty="0" smtClean="0">
                <a:solidFill>
                  <a:schemeClr val="accent4"/>
                </a:solidFill>
              </a:rPr>
              <a:t> </a:t>
            </a:r>
            <a:r>
              <a:rPr lang="en-US" sz="1800" b="1" i="1" dirty="0" smtClean="0">
                <a:solidFill>
                  <a:schemeClr val="accent4"/>
                </a:solidFill>
              </a:rPr>
              <a:t>rights</a:t>
            </a:r>
            <a:r>
              <a:rPr lang="en-US" sz="1800" dirty="0" smtClean="0">
                <a:solidFill>
                  <a:schemeClr val="accent4"/>
                </a:solidFill>
              </a:rPr>
              <a:t> </a:t>
            </a:r>
            <a:r>
              <a:rPr lang="en-US" sz="1800" dirty="0" smtClean="0"/>
              <a:t>is a </a:t>
            </a:r>
            <a:r>
              <a:rPr lang="en-US" sz="1800" b="1" i="1" dirty="0" smtClean="0">
                <a:solidFill>
                  <a:schemeClr val="accent4"/>
                </a:solidFill>
              </a:rPr>
              <a:t>wrong</a:t>
            </a:r>
            <a:r>
              <a:rPr lang="en-US" sz="1800" dirty="0" smtClean="0">
                <a:solidFill>
                  <a:schemeClr val="accent4"/>
                </a:solidFill>
              </a:rPr>
              <a:t>-</a:t>
            </a:r>
            <a:r>
              <a:rPr lang="en-US" sz="1800" dirty="0" smtClean="0"/>
              <a:t> call the Washington Poison Center </a:t>
            </a:r>
            <a:r>
              <a:rPr lang="en-US" sz="1800" b="1" i="1" dirty="0" smtClean="0">
                <a:solidFill>
                  <a:schemeClr val="accent4"/>
                </a:solidFill>
              </a:rPr>
              <a:t>right away</a:t>
            </a:r>
            <a:endParaRPr lang="en-US" sz="1800" b="1" i="1" dirty="0">
              <a:solidFill>
                <a:schemeClr val="accent4"/>
              </a:solidFill>
            </a:endParaRPr>
          </a:p>
        </p:txBody>
      </p:sp>
      <p:sp>
        <p:nvSpPr>
          <p:cNvPr id="4" name="Title 1"/>
          <p:cNvSpPr>
            <a:spLocks noGrp="1"/>
          </p:cNvSpPr>
          <p:nvPr>
            <p:ph type="title"/>
          </p:nvPr>
        </p:nvSpPr>
        <p:spPr>
          <a:xfrm>
            <a:off x="0" y="271317"/>
            <a:ext cx="7864475" cy="990600"/>
          </a:xfrm>
        </p:spPr>
        <p:txBody>
          <a:bodyPr/>
          <a:lstStyle/>
          <a:p>
            <a:pPr algn="ctr"/>
            <a:r>
              <a:rPr lang="en-US" b="1" dirty="0" smtClean="0">
                <a:latin typeface="Gill Sans MT" panose="020B0502020104020203" pitchFamily="34" charset="0"/>
              </a:rPr>
              <a:t>Medication Safety</a:t>
            </a:r>
            <a:endParaRPr lang="en-US" b="1" dirty="0">
              <a:latin typeface="Gill Sans MT" panose="020B0502020104020203" pitchFamily="34" charset="0"/>
            </a:endParaRPr>
          </a:p>
        </p:txBody>
      </p:sp>
      <p:graphicFrame>
        <p:nvGraphicFramePr>
          <p:cNvPr id="2" name="Diagram 1"/>
          <p:cNvGraphicFramePr/>
          <p:nvPr>
            <p:extLst>
              <p:ext uri="{D42A27DB-BD31-4B8C-83A1-F6EECF244321}">
                <p14:modId xmlns:p14="http://schemas.microsoft.com/office/powerpoint/2010/main" val="3367619061"/>
              </p:ext>
            </p:extLst>
          </p:nvPr>
        </p:nvGraphicFramePr>
        <p:xfrm>
          <a:off x="2438400" y="1411864"/>
          <a:ext cx="449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914400" y="2207418"/>
            <a:ext cx="1600200" cy="2433636"/>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328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0294" y="1774992"/>
            <a:ext cx="1445785" cy="2166682"/>
          </a:xfrm>
          <a:prstGeom prst="rect">
            <a:avLst/>
          </a:prstGeom>
        </p:spPr>
      </p:pic>
      <p:sp>
        <p:nvSpPr>
          <p:cNvPr id="4" name="Title 1"/>
          <p:cNvSpPr>
            <a:spLocks noGrp="1"/>
          </p:cNvSpPr>
          <p:nvPr>
            <p:ph type="title"/>
          </p:nvPr>
        </p:nvSpPr>
        <p:spPr>
          <a:xfrm>
            <a:off x="0" y="271317"/>
            <a:ext cx="7864475" cy="990600"/>
          </a:xfrm>
        </p:spPr>
        <p:txBody>
          <a:bodyPr/>
          <a:lstStyle/>
          <a:p>
            <a:pPr algn="ctr"/>
            <a:r>
              <a:rPr lang="en-US" b="1" dirty="0" smtClean="0">
                <a:latin typeface="Gill Sans MT" panose="020B0502020104020203" pitchFamily="34" charset="0"/>
              </a:rPr>
              <a:t>Medication Management Tips </a:t>
            </a:r>
            <a:endParaRPr lang="en-US" b="1" dirty="0">
              <a:latin typeface="Gill Sans MT" panose="020B0502020104020203"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8278" y="1436277"/>
            <a:ext cx="2136928" cy="1422056"/>
          </a:xfrm>
          <a:prstGeom prst="rect">
            <a:avLst/>
          </a:prstGeom>
        </p:spPr>
      </p:pic>
      <p:sp>
        <p:nvSpPr>
          <p:cNvPr id="8" name="TextBox 7"/>
          <p:cNvSpPr txBox="1"/>
          <p:nvPr/>
        </p:nvSpPr>
        <p:spPr>
          <a:xfrm>
            <a:off x="387096" y="5950648"/>
            <a:ext cx="2194560" cy="646331"/>
          </a:xfrm>
          <a:prstGeom prst="rect">
            <a:avLst/>
          </a:prstGeom>
          <a:noFill/>
        </p:spPr>
        <p:txBody>
          <a:bodyPr wrap="square" rtlCol="0">
            <a:spAutoFit/>
          </a:bodyPr>
          <a:lstStyle/>
          <a:p>
            <a:pPr algn="ctr"/>
            <a:r>
              <a:rPr lang="en-US" dirty="0" smtClean="0"/>
              <a:t>Keep an updated list of medications</a:t>
            </a:r>
            <a:endParaRPr lang="en-US" dirty="0"/>
          </a:p>
        </p:txBody>
      </p:sp>
      <p:sp>
        <p:nvSpPr>
          <p:cNvPr id="10" name="TextBox 9"/>
          <p:cNvSpPr txBox="1"/>
          <p:nvPr/>
        </p:nvSpPr>
        <p:spPr>
          <a:xfrm>
            <a:off x="152400" y="1323034"/>
            <a:ext cx="1447800" cy="1754326"/>
          </a:xfrm>
          <a:prstGeom prst="rect">
            <a:avLst/>
          </a:prstGeom>
          <a:noFill/>
        </p:spPr>
        <p:txBody>
          <a:bodyPr wrap="square" rtlCol="0">
            <a:spAutoFit/>
          </a:bodyPr>
          <a:lstStyle/>
          <a:p>
            <a:pPr algn="ctr"/>
            <a:r>
              <a:rPr lang="en-US" dirty="0" smtClean="0"/>
              <a:t>Put on glasses &amp; turn on lights before taking medications</a:t>
            </a:r>
            <a:endParaRPr lang="en-US" dirty="0"/>
          </a:p>
        </p:txBody>
      </p:sp>
      <p:sp>
        <p:nvSpPr>
          <p:cNvPr id="12" name="TextBox 11"/>
          <p:cNvSpPr txBox="1"/>
          <p:nvPr/>
        </p:nvSpPr>
        <p:spPr>
          <a:xfrm>
            <a:off x="2440064" y="3208111"/>
            <a:ext cx="1842113" cy="923330"/>
          </a:xfrm>
          <a:prstGeom prst="rect">
            <a:avLst/>
          </a:prstGeom>
          <a:noFill/>
        </p:spPr>
        <p:txBody>
          <a:bodyPr wrap="square" rtlCol="0">
            <a:spAutoFit/>
          </a:bodyPr>
          <a:lstStyle/>
          <a:p>
            <a:pPr algn="ctr"/>
            <a:r>
              <a:rPr lang="en-US" dirty="0" smtClean="0"/>
              <a:t>Know what your medications look like</a:t>
            </a:r>
            <a:endParaRPr lang="en-US" dirty="0"/>
          </a:p>
        </p:txBody>
      </p:sp>
      <p:sp>
        <p:nvSpPr>
          <p:cNvPr id="14" name="TextBox 13"/>
          <p:cNvSpPr txBox="1"/>
          <p:nvPr/>
        </p:nvSpPr>
        <p:spPr>
          <a:xfrm>
            <a:off x="4823015" y="5350007"/>
            <a:ext cx="1676400" cy="1200329"/>
          </a:xfrm>
          <a:prstGeom prst="rect">
            <a:avLst/>
          </a:prstGeom>
          <a:noFill/>
        </p:spPr>
        <p:txBody>
          <a:bodyPr wrap="square" rtlCol="0">
            <a:spAutoFit/>
          </a:bodyPr>
          <a:lstStyle/>
          <a:p>
            <a:pPr algn="ctr"/>
            <a:r>
              <a:rPr lang="en-US" dirty="0" smtClean="0"/>
              <a:t>Be cautious when mixing alcohol with medication</a:t>
            </a: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495" y="1623068"/>
            <a:ext cx="1737360" cy="1380744"/>
          </a:xfrm>
          <a:prstGeom prst="rect">
            <a:avLst/>
          </a:prstGeom>
        </p:spPr>
      </p:pic>
      <p:sp>
        <p:nvSpPr>
          <p:cNvPr id="16" name="Content Placeholder 15"/>
          <p:cNvSpPr>
            <a:spLocks noGrp="1"/>
          </p:cNvSpPr>
          <p:nvPr>
            <p:ph idx="1"/>
          </p:nvPr>
        </p:nvSpPr>
        <p:spPr>
          <a:xfrm>
            <a:off x="7475537" y="1104453"/>
            <a:ext cx="1431925" cy="1208987"/>
          </a:xfrm>
        </p:spPr>
        <p:txBody>
          <a:bodyPr>
            <a:normAutofit/>
          </a:bodyPr>
          <a:lstStyle/>
          <a:p>
            <a:pPr marL="0" indent="0">
              <a:buNone/>
            </a:pPr>
            <a:r>
              <a:rPr lang="en-US" sz="1800" dirty="0" smtClean="0"/>
              <a:t>Only take your own medication</a:t>
            </a:r>
            <a:endParaRPr lang="en-US" sz="1800" dirty="0"/>
          </a:p>
        </p:txBody>
      </p:sp>
      <p:sp>
        <p:nvSpPr>
          <p:cNvPr id="18" name="TextBox 17"/>
          <p:cNvSpPr txBox="1"/>
          <p:nvPr/>
        </p:nvSpPr>
        <p:spPr>
          <a:xfrm>
            <a:off x="3822819" y="1446445"/>
            <a:ext cx="1591501" cy="1200329"/>
          </a:xfrm>
          <a:prstGeom prst="rect">
            <a:avLst/>
          </a:prstGeom>
          <a:noFill/>
        </p:spPr>
        <p:txBody>
          <a:bodyPr wrap="square" rtlCol="0">
            <a:spAutoFit/>
          </a:bodyPr>
          <a:lstStyle/>
          <a:p>
            <a:pPr algn="ctr"/>
            <a:r>
              <a:rPr lang="en-US" dirty="0" smtClean="0"/>
              <a:t>Create a routine for taking medication</a:t>
            </a:r>
            <a:endParaRPr lang="en-US" dirty="0"/>
          </a:p>
        </p:txBody>
      </p:sp>
      <p:sp>
        <p:nvSpPr>
          <p:cNvPr id="20" name="TextBox 19"/>
          <p:cNvSpPr txBox="1"/>
          <p:nvPr/>
        </p:nvSpPr>
        <p:spPr>
          <a:xfrm>
            <a:off x="6553200" y="3190603"/>
            <a:ext cx="2454275" cy="1200329"/>
          </a:xfrm>
          <a:prstGeom prst="rect">
            <a:avLst/>
          </a:prstGeom>
          <a:noFill/>
        </p:spPr>
        <p:txBody>
          <a:bodyPr wrap="square" rtlCol="0">
            <a:spAutoFit/>
          </a:bodyPr>
          <a:lstStyle/>
          <a:p>
            <a:pPr algn="ctr"/>
            <a:r>
              <a:rPr lang="en-US" dirty="0" smtClean="0"/>
              <a:t>Check with a health care provider before using over-the-counter drugs</a:t>
            </a:r>
            <a:endParaRPr lang="en-US" dirty="0"/>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0976" t="5828" r="7795"/>
          <a:stretch/>
        </p:blipFill>
        <p:spPr>
          <a:xfrm>
            <a:off x="2778934" y="4308821"/>
            <a:ext cx="1806257" cy="184975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4299677"/>
            <a:ext cx="1220006" cy="1086568"/>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4609462"/>
            <a:ext cx="1974787" cy="148109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397" y="3077360"/>
            <a:ext cx="1931605" cy="2865020"/>
          </a:xfrm>
          <a:prstGeom prst="rect">
            <a:avLst/>
          </a:prstGeom>
        </p:spPr>
      </p:pic>
    </p:spTree>
    <p:extLst>
      <p:ext uri="{BB962C8B-B14F-4D97-AF65-F5344CB8AC3E}">
        <p14:creationId xmlns:p14="http://schemas.microsoft.com/office/powerpoint/2010/main" val="3487385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4236" y="1448328"/>
            <a:ext cx="3106206" cy="2615130"/>
          </a:xfrm>
          <a:ln w="19050">
            <a:noFill/>
          </a:ln>
        </p:spPr>
      </p:pic>
      <p:sp>
        <p:nvSpPr>
          <p:cNvPr id="4" name="Title 1"/>
          <p:cNvSpPr>
            <a:spLocks noGrp="1"/>
          </p:cNvSpPr>
          <p:nvPr>
            <p:ph type="title"/>
          </p:nvPr>
        </p:nvSpPr>
        <p:spPr>
          <a:xfrm>
            <a:off x="0" y="228600"/>
            <a:ext cx="7864475" cy="990600"/>
          </a:xfrm>
        </p:spPr>
        <p:txBody>
          <a:bodyPr/>
          <a:lstStyle/>
          <a:p>
            <a:pPr algn="ctr"/>
            <a:r>
              <a:rPr lang="en-US" b="1" dirty="0" smtClean="0">
                <a:latin typeface="Gill Sans MT" panose="020B0502020104020203" pitchFamily="34" charset="0"/>
              </a:rPr>
              <a:t>Are you a Grandparent?</a:t>
            </a:r>
            <a:endParaRPr lang="en-US" b="1" dirty="0">
              <a:latin typeface="Gill Sans MT" panose="020B0502020104020203" pitchFamily="34" charset="0"/>
            </a:endParaRPr>
          </a:p>
        </p:txBody>
      </p:sp>
      <p:sp>
        <p:nvSpPr>
          <p:cNvPr id="9" name="TextBox 8"/>
          <p:cNvSpPr txBox="1"/>
          <p:nvPr/>
        </p:nvSpPr>
        <p:spPr>
          <a:xfrm>
            <a:off x="1031588" y="6172200"/>
            <a:ext cx="6666914" cy="369332"/>
          </a:xfrm>
          <a:prstGeom prst="rect">
            <a:avLst/>
          </a:prstGeom>
          <a:solidFill>
            <a:schemeClr val="accent3"/>
          </a:solidFill>
          <a:ln w="25400">
            <a:noFill/>
          </a:ln>
        </p:spPr>
        <p:txBody>
          <a:bodyPr wrap="square" rtlCol="0">
            <a:spAutoFit/>
          </a:bodyPr>
          <a:lstStyle/>
          <a:p>
            <a:pPr algn="ctr"/>
            <a:r>
              <a:rPr lang="en-US" b="1" dirty="0" smtClean="0"/>
              <a:t>WARNING: MEDICINE MAY APPEAR TO BE CANDY</a:t>
            </a:r>
            <a:endParaRPr lang="en-US" b="1" dirty="0"/>
          </a:p>
        </p:txBody>
      </p:sp>
      <p:sp>
        <p:nvSpPr>
          <p:cNvPr id="12" name="TextBox 11"/>
          <p:cNvSpPr txBox="1"/>
          <p:nvPr/>
        </p:nvSpPr>
        <p:spPr>
          <a:xfrm>
            <a:off x="4020444" y="1475622"/>
            <a:ext cx="2829781" cy="2616101"/>
          </a:xfrm>
          <a:prstGeom prst="rect">
            <a:avLst/>
          </a:prstGeom>
          <a:solidFill>
            <a:schemeClr val="bg1">
              <a:lumMod val="85000"/>
            </a:schemeClr>
          </a:solidFill>
          <a:ln w="38100">
            <a:solidFill>
              <a:schemeClr val="tx2"/>
            </a:solidFill>
          </a:ln>
        </p:spPr>
        <p:txBody>
          <a:bodyPr wrap="square" rtlCol="0">
            <a:spAutoFit/>
          </a:bodyPr>
          <a:lstStyle/>
          <a:p>
            <a:pPr algn="ctr"/>
            <a:endParaRPr lang="en-US" sz="1200" dirty="0" smtClean="0"/>
          </a:p>
          <a:p>
            <a:pPr algn="ctr"/>
            <a:r>
              <a:rPr lang="en-US" sz="2000" dirty="0" smtClean="0"/>
              <a:t>Take special precaution around children to keep household items and medication out of reach and in child-resistant containers</a:t>
            </a:r>
          </a:p>
          <a:p>
            <a:pPr algn="ctr"/>
            <a:endParaRPr lang="en-US" sz="12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132" y="2294628"/>
            <a:ext cx="2000816" cy="1337923"/>
          </a:xfrm>
          <a:prstGeom prst="rect">
            <a:avLst/>
          </a:prstGeom>
        </p:spPr>
      </p:pic>
      <p:sp>
        <p:nvSpPr>
          <p:cNvPr id="3" name="TextBox 2"/>
          <p:cNvSpPr txBox="1"/>
          <p:nvPr/>
        </p:nvSpPr>
        <p:spPr>
          <a:xfrm>
            <a:off x="7052240" y="1555347"/>
            <a:ext cx="1752600" cy="584775"/>
          </a:xfrm>
          <a:prstGeom prst="rect">
            <a:avLst/>
          </a:prstGeom>
          <a:noFill/>
        </p:spPr>
        <p:txBody>
          <a:bodyPr wrap="square" rtlCol="0">
            <a:spAutoFit/>
          </a:bodyPr>
          <a:lstStyle/>
          <a:p>
            <a:pPr algn="ctr"/>
            <a:r>
              <a:rPr lang="en-US" sz="1600" b="1" dirty="0" smtClean="0"/>
              <a:t>CONSIDER LOCKING UP</a:t>
            </a:r>
            <a:endParaRPr lang="en-US" sz="1600" b="1" dirty="0"/>
          </a:p>
        </p:txBody>
      </p:sp>
      <p:sp>
        <p:nvSpPr>
          <p:cNvPr id="14" name="TextBox 13"/>
          <p:cNvSpPr txBox="1"/>
          <p:nvPr/>
        </p:nvSpPr>
        <p:spPr>
          <a:xfrm>
            <a:off x="6988175" y="3753169"/>
            <a:ext cx="1752600" cy="338554"/>
          </a:xfrm>
          <a:prstGeom prst="rect">
            <a:avLst/>
          </a:prstGeom>
          <a:noFill/>
        </p:spPr>
        <p:txBody>
          <a:bodyPr wrap="square" rtlCol="0">
            <a:spAutoFit/>
          </a:bodyPr>
          <a:lstStyle/>
          <a:p>
            <a:pPr algn="ctr"/>
            <a:r>
              <a:rPr lang="en-US" sz="1600" b="1" dirty="0" smtClean="0"/>
              <a:t>MEDICATION</a:t>
            </a:r>
            <a:endParaRPr lang="en-US" sz="1600" b="1"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4192143"/>
            <a:ext cx="3300095" cy="1980057"/>
          </a:xfrm>
          <a:prstGeom prst="rect">
            <a:avLst/>
          </a:prstGeom>
        </p:spPr>
      </p:pic>
    </p:spTree>
    <p:extLst>
      <p:ext uri="{BB962C8B-B14F-4D97-AF65-F5344CB8AC3E}">
        <p14:creationId xmlns:p14="http://schemas.microsoft.com/office/powerpoint/2010/main" val="3136653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172" y="786525"/>
            <a:ext cx="2063034" cy="5940369"/>
          </a:xfrm>
          <a:prstGeom prst="rect">
            <a:avLst/>
          </a:prstGeom>
        </p:spPr>
      </p:pic>
      <p:sp>
        <p:nvSpPr>
          <p:cNvPr id="3" name="Content Placeholder 2"/>
          <p:cNvSpPr>
            <a:spLocks noGrp="1"/>
          </p:cNvSpPr>
          <p:nvPr>
            <p:ph idx="1"/>
          </p:nvPr>
        </p:nvSpPr>
        <p:spPr>
          <a:xfrm>
            <a:off x="641927" y="786525"/>
            <a:ext cx="5257800" cy="609600"/>
          </a:xfrm>
        </p:spPr>
        <p:txBody>
          <a:bodyPr/>
          <a:lstStyle/>
          <a:p>
            <a:pPr marL="0" indent="0">
              <a:buNone/>
            </a:pPr>
            <a:r>
              <a:rPr lang="en-US" b="1" dirty="0" smtClean="0">
                <a:latin typeface="Gill Sans MT" panose="020B0502020104020203" pitchFamily="34" charset="0"/>
              </a:rPr>
              <a:t>Table of Contents:</a:t>
            </a:r>
          </a:p>
        </p:txBody>
      </p:sp>
      <p:sp>
        <p:nvSpPr>
          <p:cNvPr id="6" name="TextBox 5"/>
          <p:cNvSpPr txBox="1"/>
          <p:nvPr/>
        </p:nvSpPr>
        <p:spPr>
          <a:xfrm>
            <a:off x="685800" y="1297709"/>
            <a:ext cx="6019800" cy="5262979"/>
          </a:xfrm>
          <a:prstGeom prst="rect">
            <a:avLst/>
          </a:prstGeom>
          <a:solidFill>
            <a:schemeClr val="bg1">
              <a:lumMod val="85000"/>
            </a:schemeClr>
          </a:solidFill>
          <a:ln w="25400">
            <a:solidFill>
              <a:schemeClr val="tx2"/>
            </a:solidFill>
          </a:ln>
        </p:spPr>
        <p:txBody>
          <a:bodyPr wrap="square" rtlCol="0">
            <a:spAutoFit/>
          </a:bodyPr>
          <a:lstStyle/>
          <a:p>
            <a:r>
              <a:rPr lang="en-US" sz="1600" dirty="0"/>
              <a:t>Introduction to Washington State Poison </a:t>
            </a:r>
            <a:r>
              <a:rPr lang="en-US" sz="1600" dirty="0" smtClean="0"/>
              <a:t>Center….....................3</a:t>
            </a:r>
          </a:p>
          <a:p>
            <a:r>
              <a:rPr lang="en-US" sz="1600" dirty="0"/>
              <a:t>	</a:t>
            </a:r>
            <a:r>
              <a:rPr lang="en-US" sz="1600" dirty="0" smtClean="0"/>
              <a:t>Our Mission</a:t>
            </a:r>
          </a:p>
          <a:p>
            <a:r>
              <a:rPr lang="en-US" sz="1600" dirty="0"/>
              <a:t>	</a:t>
            </a:r>
            <a:r>
              <a:rPr lang="en-US" sz="1600" dirty="0" smtClean="0"/>
              <a:t>WAPC Services</a:t>
            </a:r>
          </a:p>
          <a:p>
            <a:r>
              <a:rPr lang="en-US" sz="1600" dirty="0"/>
              <a:t>	</a:t>
            </a:r>
            <a:r>
              <a:rPr lang="en-US" sz="1600" dirty="0" smtClean="0"/>
              <a:t>Who Do We Serve?</a:t>
            </a:r>
          </a:p>
          <a:p>
            <a:r>
              <a:rPr lang="en-US" sz="1600" dirty="0"/>
              <a:t>	</a:t>
            </a:r>
            <a:r>
              <a:rPr lang="en-US" sz="1600" dirty="0" smtClean="0"/>
              <a:t>On-call Toxicologists</a:t>
            </a:r>
          </a:p>
          <a:p>
            <a:r>
              <a:rPr lang="en-US" sz="1600" dirty="0"/>
              <a:t>	</a:t>
            </a:r>
            <a:r>
              <a:rPr lang="en-US" sz="1600" dirty="0" smtClean="0"/>
              <a:t>WAPC Statistics</a:t>
            </a:r>
            <a:endParaRPr lang="en-US" sz="1600" dirty="0"/>
          </a:p>
          <a:p>
            <a:r>
              <a:rPr lang="en-US" sz="1600" dirty="0"/>
              <a:t>What is Poison</a:t>
            </a:r>
            <a:r>
              <a:rPr lang="en-US" sz="1600" dirty="0" smtClean="0"/>
              <a:t>?..........................................................................8</a:t>
            </a:r>
            <a:endParaRPr lang="en-US" sz="1600" dirty="0"/>
          </a:p>
          <a:p>
            <a:r>
              <a:rPr lang="en-US" sz="1600" dirty="0" smtClean="0"/>
              <a:t>Look-a-Likes………………………………………………………...10</a:t>
            </a:r>
            <a:endParaRPr lang="en-US" sz="1600" dirty="0"/>
          </a:p>
          <a:p>
            <a:r>
              <a:rPr lang="en-US" sz="1600" dirty="0" smtClean="0"/>
              <a:t>Household Scenarios………………………………………………11</a:t>
            </a:r>
            <a:endParaRPr lang="en-US" sz="1600" dirty="0"/>
          </a:p>
          <a:p>
            <a:r>
              <a:rPr lang="en-US" sz="1600" dirty="0" smtClean="0"/>
              <a:t>Household Tips……………………………………………………..13</a:t>
            </a:r>
          </a:p>
          <a:p>
            <a:r>
              <a:rPr lang="en-US" sz="1600" dirty="0" smtClean="0"/>
              <a:t>Senior Statistics…………………………………………………….14</a:t>
            </a:r>
          </a:p>
          <a:p>
            <a:r>
              <a:rPr lang="en-US" sz="1600" dirty="0" smtClean="0"/>
              <a:t>Medication Scenarios……………………………………………...15</a:t>
            </a:r>
          </a:p>
          <a:p>
            <a:r>
              <a:rPr lang="en-US" sz="1600" dirty="0" smtClean="0"/>
              <a:t>Medication Safety…………………………………………………..17</a:t>
            </a:r>
          </a:p>
          <a:p>
            <a:r>
              <a:rPr lang="en-US" sz="1600" dirty="0" smtClean="0"/>
              <a:t>Medication Tips……………………………………………………..18</a:t>
            </a:r>
          </a:p>
          <a:p>
            <a:r>
              <a:rPr lang="en-US" sz="1600" dirty="0"/>
              <a:t>Medication </a:t>
            </a:r>
            <a:r>
              <a:rPr lang="en-US" sz="1600" dirty="0" smtClean="0"/>
              <a:t>Disposal………………………………………………..19 </a:t>
            </a:r>
          </a:p>
          <a:p>
            <a:r>
              <a:rPr lang="en-US" sz="1600" dirty="0" smtClean="0"/>
              <a:t>Are you a Grandparent?............................................................20</a:t>
            </a:r>
          </a:p>
          <a:p>
            <a:r>
              <a:rPr lang="en-US" sz="1600" dirty="0" smtClean="0"/>
              <a:t>Action </a:t>
            </a:r>
            <a:r>
              <a:rPr lang="en-US" sz="1600" dirty="0"/>
              <a:t>Steps in Case of an </a:t>
            </a:r>
            <a:r>
              <a:rPr lang="en-US" sz="1600" dirty="0" smtClean="0"/>
              <a:t>Emergency………………………….21</a:t>
            </a:r>
          </a:p>
          <a:p>
            <a:r>
              <a:rPr lang="en-US" sz="1600" dirty="0" smtClean="0"/>
              <a:t>What Happens when I Call the Poison Center?........................22</a:t>
            </a:r>
            <a:endParaRPr lang="en-US" sz="1600" dirty="0"/>
          </a:p>
          <a:p>
            <a:r>
              <a:rPr lang="en-US" sz="1600" dirty="0" smtClean="0"/>
              <a:t>Benefits of the Poison Center……………………………………..24</a:t>
            </a:r>
          </a:p>
          <a:p>
            <a:r>
              <a:rPr lang="en-US" sz="1600" dirty="0" smtClean="0"/>
              <a:t>Main Message………………………………………………………25</a:t>
            </a:r>
            <a:endParaRPr lang="en-US" sz="1600" dirty="0"/>
          </a:p>
          <a:p>
            <a:r>
              <a:rPr lang="en-US" sz="1600" dirty="0" smtClean="0"/>
              <a:t>Materials</a:t>
            </a:r>
            <a:endParaRPr lang="en-US" sz="1600" dirty="0"/>
          </a:p>
        </p:txBody>
      </p:sp>
    </p:spTree>
    <p:extLst>
      <p:ext uri="{BB962C8B-B14F-4D97-AF65-F5344CB8AC3E}">
        <p14:creationId xmlns:p14="http://schemas.microsoft.com/office/powerpoint/2010/main" val="2578320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172"/>
            <a:ext cx="7864475" cy="990600"/>
          </a:xfrm>
        </p:spPr>
        <p:txBody>
          <a:bodyPr/>
          <a:lstStyle/>
          <a:p>
            <a:pPr algn="ctr"/>
            <a:r>
              <a:rPr lang="en-US" b="1" dirty="0" smtClean="0">
                <a:latin typeface="Gill Sans MT" panose="020B0502020104020203" pitchFamily="34" charset="0"/>
              </a:rPr>
              <a:t>Safety Updates for Children </a:t>
            </a:r>
            <a:endParaRPr lang="en-US" b="1" dirty="0">
              <a:latin typeface="Gill Sans MT" panose="020B0502020104020203" pitchFamily="34" charset="0"/>
            </a:endParaRPr>
          </a:p>
        </p:txBody>
      </p:sp>
      <p:sp>
        <p:nvSpPr>
          <p:cNvPr id="7" name="TextBox 6"/>
          <p:cNvSpPr txBox="1"/>
          <p:nvPr/>
        </p:nvSpPr>
        <p:spPr>
          <a:xfrm>
            <a:off x="849746" y="1219200"/>
            <a:ext cx="2885506" cy="584775"/>
          </a:xfrm>
          <a:prstGeom prst="rect">
            <a:avLst/>
          </a:prstGeom>
          <a:noFill/>
        </p:spPr>
        <p:txBody>
          <a:bodyPr wrap="square" rtlCol="0">
            <a:spAutoFit/>
          </a:bodyPr>
          <a:lstStyle/>
          <a:p>
            <a:r>
              <a:rPr lang="en-US" sz="3200" b="1" dirty="0" smtClean="0"/>
              <a:t>Ipecac Syrup</a:t>
            </a:r>
            <a:endParaRPr lang="en-US" sz="3200" b="1" dirty="0"/>
          </a:p>
        </p:txBody>
      </p:sp>
      <p:sp>
        <p:nvSpPr>
          <p:cNvPr id="8" name="TextBox 7"/>
          <p:cNvSpPr txBox="1"/>
          <p:nvPr/>
        </p:nvSpPr>
        <p:spPr>
          <a:xfrm>
            <a:off x="849746" y="3688571"/>
            <a:ext cx="3200400" cy="584775"/>
          </a:xfrm>
          <a:prstGeom prst="rect">
            <a:avLst/>
          </a:prstGeom>
          <a:noFill/>
        </p:spPr>
        <p:txBody>
          <a:bodyPr wrap="square" rtlCol="0">
            <a:spAutoFit/>
          </a:bodyPr>
          <a:lstStyle/>
          <a:p>
            <a:r>
              <a:rPr lang="en-US" sz="3200" b="1" dirty="0" smtClean="0"/>
              <a:t>Laundry Pods</a:t>
            </a:r>
            <a:endParaRPr lang="en-US" sz="3200" b="1" dirty="0"/>
          </a:p>
        </p:txBody>
      </p:sp>
      <p:sp>
        <p:nvSpPr>
          <p:cNvPr id="9" name="TextBox 8"/>
          <p:cNvSpPr txBox="1"/>
          <p:nvPr/>
        </p:nvSpPr>
        <p:spPr>
          <a:xfrm>
            <a:off x="886691" y="1803975"/>
            <a:ext cx="7848600" cy="923330"/>
          </a:xfrm>
          <a:prstGeom prst="rect">
            <a:avLst/>
          </a:prstGeom>
          <a:solidFill>
            <a:schemeClr val="bg1">
              <a:lumMod val="85000"/>
            </a:schemeClr>
          </a:solidFill>
        </p:spPr>
        <p:txBody>
          <a:bodyPr wrap="square" rtlCol="0">
            <a:spAutoFit/>
          </a:bodyPr>
          <a:lstStyle/>
          <a:p>
            <a:r>
              <a:rPr lang="en-US" dirty="0" smtClean="0"/>
              <a:t>Health care providers no longer recommend using Ipecac syrup or any other home remedies to induce vomiting. This may lead to choking, dehydration and increased risk of esophageal injury.</a:t>
            </a:r>
            <a:endParaRPr lang="en-US" dirty="0"/>
          </a:p>
        </p:txBody>
      </p:sp>
      <p:sp>
        <p:nvSpPr>
          <p:cNvPr id="10" name="TextBox 9"/>
          <p:cNvSpPr txBox="1"/>
          <p:nvPr/>
        </p:nvSpPr>
        <p:spPr>
          <a:xfrm>
            <a:off x="849746" y="4273346"/>
            <a:ext cx="7848600" cy="1200329"/>
          </a:xfrm>
          <a:prstGeom prst="rect">
            <a:avLst/>
          </a:prstGeom>
          <a:solidFill>
            <a:schemeClr val="bg1">
              <a:lumMod val="85000"/>
            </a:schemeClr>
          </a:solidFill>
        </p:spPr>
        <p:txBody>
          <a:bodyPr wrap="square" rtlCol="0">
            <a:spAutoFit/>
          </a:bodyPr>
          <a:lstStyle/>
          <a:p>
            <a:r>
              <a:rPr lang="en-US" dirty="0" smtClean="0"/>
              <a:t>Laundry pods contain highly concentrated detergent that can be extremely dangerous, in some cases it has induced seizures and commas. If you choose to purchase these it is very important to keep them out of reach and locked up. </a:t>
            </a:r>
            <a:endParaRPr lang="en-US" dirty="0"/>
          </a:p>
        </p:txBody>
      </p:sp>
      <p:pic>
        <p:nvPicPr>
          <p:cNvPr id="4" name="Picture 3" descr="http://www.wlos.com/shared/community/features/health-alert/stories/images/Pods_236.jpg"/>
          <p:cNvPicPr/>
          <p:nvPr/>
        </p:nvPicPr>
        <p:blipFill rotWithShape="1">
          <a:blip r:embed="rId3">
            <a:extLst>
              <a:ext uri="{28A0092B-C50C-407E-A947-70E740481C1C}">
                <a14:useLocalDpi xmlns:a14="http://schemas.microsoft.com/office/drawing/2010/main" val="0"/>
              </a:ext>
            </a:extLst>
          </a:blip>
          <a:srcRect t="7544" r="8624" b="18297"/>
          <a:stretch/>
        </p:blipFill>
        <p:spPr bwMode="auto">
          <a:xfrm>
            <a:off x="5905651" y="5257800"/>
            <a:ext cx="2243131" cy="1378527"/>
          </a:xfrm>
          <a:prstGeom prst="rect">
            <a:avLst/>
          </a:prstGeom>
          <a:noFill/>
          <a:ln w="25400">
            <a:solidFill>
              <a:schemeClr val="tx2"/>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397" y="2438401"/>
            <a:ext cx="1542558" cy="1542558"/>
          </a:xfrm>
          <a:prstGeom prst="rect">
            <a:avLst/>
          </a:prstGeom>
          <a:solidFill>
            <a:schemeClr val="tx2"/>
          </a:solidFill>
          <a:ln w="25400">
            <a:solidFill>
              <a:schemeClr val="tx2"/>
            </a:solidFill>
          </a:ln>
        </p:spPr>
      </p:pic>
    </p:spTree>
    <p:extLst>
      <p:ext uri="{BB962C8B-B14F-4D97-AF65-F5344CB8AC3E}">
        <p14:creationId xmlns:p14="http://schemas.microsoft.com/office/powerpoint/2010/main" val="3860191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ill Sans MT" panose="020B0502020104020203" pitchFamily="34" charset="0"/>
              </a:rPr>
              <a:t>Top Exposures among Children</a:t>
            </a:r>
            <a:endParaRPr lang="en-US" b="1" dirty="0">
              <a:latin typeface="Gill Sans MT" panose="020B0502020104020203"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10068"/>
            <a:ext cx="2134578" cy="169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4"/>
          <p:cNvSpPr txBox="1">
            <a:spLocks/>
          </p:cNvSpPr>
          <p:nvPr/>
        </p:nvSpPr>
        <p:spPr>
          <a:xfrm>
            <a:off x="5642326" y="1914730"/>
            <a:ext cx="2971800" cy="2876140"/>
          </a:xfrm>
          <a:prstGeom prst="rect">
            <a:avLst/>
          </a:prstGeom>
          <a:solidFill>
            <a:schemeClr val="bg1">
              <a:lumMod val="85000"/>
            </a:schemeClr>
          </a:solidFill>
          <a:ln w="25400">
            <a:solidFill>
              <a:schemeClr val="tx2"/>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85000"/>
              <a:buFont typeface="Arial" pitchFamily="34" charset="0"/>
              <a:buNone/>
              <a:tabLst/>
              <a:defRPr/>
            </a:pPr>
            <a:r>
              <a:rPr kumimoji="0" lang="en-US" sz="1200" b="1" i="0" u="sng" strike="noStrike" kern="1200" cap="none" spc="0" normalizeH="0" baseline="0" noProof="0" dirty="0" smtClean="0">
                <a:ln>
                  <a:noFill/>
                </a:ln>
                <a:solidFill>
                  <a:sysClr val="windowText" lastClr="000000"/>
                </a:solidFill>
                <a:effectLst/>
                <a:uLnTx/>
                <a:uFillTx/>
                <a:latin typeface="Arial"/>
                <a:ea typeface="+mn-ea"/>
                <a:cs typeface="+mn-cs"/>
              </a:rPr>
              <a:t>Top 10 Categories for 13-19 year olds</a:t>
            </a:r>
          </a:p>
          <a:p>
            <a:pPr marL="457200" marR="0" lvl="0" indent="-457200" algn="l" defTabSz="914400" rtl="0" eaLnBrk="1" fontAlgn="auto" latinLnBrk="0" hangingPunct="1">
              <a:lnSpc>
                <a:spcPct val="100000"/>
              </a:lnSpc>
              <a:spcBef>
                <a:spcPct val="20000"/>
              </a:spcBef>
              <a:spcAft>
                <a:spcPts val="0"/>
              </a:spcAft>
              <a:buClr>
                <a:srgbClr val="94C600"/>
              </a:buClr>
              <a:buSzPct val="85000"/>
              <a:buFont typeface="+mj-lt"/>
              <a:buAutoNum type="arabicPeriod"/>
              <a:tabLst/>
              <a:defRPr/>
            </a:pPr>
            <a:endParaRPr kumimoji="0" lang="en-US" sz="10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lang="en-US" sz="1200" dirty="0">
                <a:solidFill>
                  <a:sysClr val="windowText" lastClr="000000"/>
                </a:solidFill>
                <a:latin typeface="Arial"/>
              </a:rPr>
              <a:t> </a:t>
            </a:r>
            <a:r>
              <a:rPr lang="en-US" sz="1200" dirty="0" smtClean="0">
                <a:solidFill>
                  <a:sysClr val="windowText" lastClr="000000"/>
                </a:solidFill>
                <a:latin typeface="Arial"/>
              </a:rPr>
              <a:t>    </a:t>
            </a: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1. Analgesics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     2. Antidepressants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     3. Antihistamines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     4. Stimulants and street drugs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     5. Sedative/hypnotics and BZDs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     6. Cough and Cold preparations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     7. Cleaning substances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     8. Cosmetics/Personal Care Products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    9. Anticonvulsants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rPr>
              <a:t>   10. Cardiovascular Drugs</a:t>
            </a:r>
          </a:p>
        </p:txBody>
      </p:sp>
      <p:sp>
        <p:nvSpPr>
          <p:cNvPr id="9" name="Content Placeholder 4"/>
          <p:cNvSpPr txBox="1">
            <a:spLocks/>
          </p:cNvSpPr>
          <p:nvPr/>
        </p:nvSpPr>
        <p:spPr>
          <a:xfrm>
            <a:off x="381000" y="3352800"/>
            <a:ext cx="3379990" cy="2819399"/>
          </a:xfrm>
          <a:prstGeom prst="rect">
            <a:avLst/>
          </a:prstGeom>
          <a:solidFill>
            <a:schemeClr val="bg1">
              <a:lumMod val="85000"/>
            </a:schemeClr>
          </a:solidFill>
          <a:ln w="25400">
            <a:solidFill>
              <a:schemeClr val="tx2"/>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85000"/>
              <a:buFont typeface="Arial" pitchFamily="34" charset="0"/>
              <a:buNone/>
              <a:tabLst/>
              <a:defRPr/>
            </a:pPr>
            <a:r>
              <a:rPr kumimoji="0" lang="en-US" sz="1200" b="1" i="0" u="sng" strike="noStrike" kern="1200" cap="none" spc="0" normalizeH="0" baseline="0" noProof="0" dirty="0" smtClean="0">
                <a:ln>
                  <a:noFill/>
                </a:ln>
                <a:solidFill>
                  <a:sysClr val="windowText" lastClr="000000"/>
                </a:solidFill>
                <a:effectLst/>
                <a:uLnTx/>
                <a:uFillTx/>
                <a:latin typeface="Arial"/>
                <a:ea typeface="+mn-ea"/>
                <a:cs typeface="+mn-cs"/>
              </a:rPr>
              <a:t>Top 10 Categories in Pediatrics ( &lt; 13 years)</a:t>
            </a:r>
          </a:p>
          <a:p>
            <a:pPr marL="457200" marR="0" lvl="0" indent="-457200" algn="l" defTabSz="914400" rtl="0" eaLnBrk="1" fontAlgn="auto" latinLnBrk="0" hangingPunct="1">
              <a:lnSpc>
                <a:spcPct val="100000"/>
              </a:lnSpc>
              <a:spcBef>
                <a:spcPct val="20000"/>
              </a:spcBef>
              <a:spcAft>
                <a:spcPts val="0"/>
              </a:spcAft>
              <a:buClr>
                <a:srgbClr val="94C600"/>
              </a:buClr>
              <a:buSzPct val="85000"/>
              <a:buFont typeface="+mj-lt"/>
              <a:buAutoNum type="arabicPeriod"/>
              <a:tabLst/>
              <a:defRPr/>
            </a:pPr>
            <a:endParaRPr kumimoji="0" lang="en-US" sz="12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lang="en-US" sz="1200" dirty="0" smtClean="0">
                <a:solidFill>
                  <a:sysClr val="windowText" lastClr="000000"/>
                </a:solidFill>
                <a:latin typeface="Arial"/>
              </a:rPr>
              <a:t>     1. </a:t>
            </a:r>
            <a:r>
              <a:rPr kumimoji="0" lang="en-US" sz="1200" i="0" u="none" strike="noStrike" kern="1200" cap="none" spc="0" normalizeH="0" baseline="0" noProof="0" dirty="0" smtClean="0">
                <a:ln>
                  <a:noFill/>
                </a:ln>
                <a:solidFill>
                  <a:sysClr val="windowText" lastClr="000000"/>
                </a:solidFill>
                <a:effectLst/>
                <a:uLnTx/>
                <a:uFillTx/>
                <a:latin typeface="Arial"/>
              </a:rPr>
              <a:t>Cosmetics/Personal Care Products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i="0" u="none" strike="noStrike" kern="1200" cap="none" spc="0" normalizeH="0" baseline="0" noProof="0" dirty="0" smtClean="0">
                <a:ln>
                  <a:noFill/>
                </a:ln>
                <a:solidFill>
                  <a:sysClr val="windowText" lastClr="000000"/>
                </a:solidFill>
                <a:effectLst/>
                <a:uLnTx/>
                <a:uFillTx/>
                <a:latin typeface="Arial"/>
              </a:rPr>
              <a:t>     2. Analgesics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i="0" u="none" strike="noStrike" kern="1200" cap="none" spc="0" normalizeH="0" baseline="0" noProof="0" dirty="0" smtClean="0">
                <a:ln>
                  <a:noFill/>
                </a:ln>
                <a:solidFill>
                  <a:sysClr val="windowText" lastClr="000000"/>
                </a:solidFill>
                <a:effectLst/>
                <a:uLnTx/>
                <a:uFillTx/>
                <a:latin typeface="Arial"/>
              </a:rPr>
              <a:t>     3. Cleaning Substances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i="0" u="none" strike="noStrike" kern="1200" cap="none" spc="0" normalizeH="0" baseline="0" noProof="0" dirty="0" smtClean="0">
                <a:ln>
                  <a:noFill/>
                </a:ln>
                <a:solidFill>
                  <a:sysClr val="windowText" lastClr="000000"/>
                </a:solidFill>
                <a:effectLst/>
                <a:uLnTx/>
                <a:uFillTx/>
                <a:latin typeface="Arial"/>
              </a:rPr>
              <a:t>     4. Foreign Bodies/toys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i="0" u="none" strike="noStrike" kern="1200" cap="none" spc="0" normalizeH="0" baseline="0" noProof="0" dirty="0" smtClean="0">
                <a:ln>
                  <a:noFill/>
                </a:ln>
                <a:solidFill>
                  <a:sysClr val="windowText" lastClr="000000"/>
                </a:solidFill>
                <a:effectLst/>
                <a:uLnTx/>
                <a:uFillTx/>
                <a:latin typeface="Arial"/>
              </a:rPr>
              <a:t>     5. Topical preparations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i="0" u="none" strike="noStrike" kern="1200" cap="none" spc="0" normalizeH="0" baseline="0" noProof="0" dirty="0" smtClean="0">
                <a:ln>
                  <a:noFill/>
                </a:ln>
                <a:solidFill>
                  <a:sysClr val="windowText" lastClr="000000"/>
                </a:solidFill>
                <a:effectLst/>
                <a:uLnTx/>
                <a:uFillTx/>
                <a:latin typeface="Arial"/>
              </a:rPr>
              <a:t>     6. Vitamins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i="0" u="none" strike="noStrike" kern="1200" cap="none" spc="0" normalizeH="0" baseline="0" noProof="0" dirty="0" smtClean="0">
                <a:ln>
                  <a:noFill/>
                </a:ln>
                <a:solidFill>
                  <a:sysClr val="windowText" lastClr="000000"/>
                </a:solidFill>
                <a:effectLst/>
                <a:uLnTx/>
                <a:uFillTx/>
                <a:latin typeface="Arial"/>
              </a:rPr>
              <a:t>     7. Plants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i="0" u="none" strike="noStrike" kern="1200" cap="none" spc="0" normalizeH="0" baseline="0" noProof="0" dirty="0" smtClean="0">
                <a:ln>
                  <a:noFill/>
                </a:ln>
                <a:solidFill>
                  <a:sysClr val="windowText" lastClr="000000"/>
                </a:solidFill>
                <a:effectLst/>
                <a:uLnTx/>
                <a:uFillTx/>
                <a:latin typeface="Arial"/>
              </a:rPr>
              <a:t>     8. Antihistamines</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i="0" u="none" strike="noStrike" kern="1200" cap="none" spc="0" normalizeH="0" baseline="0" noProof="0" dirty="0" smtClean="0">
                <a:ln>
                  <a:noFill/>
                </a:ln>
                <a:solidFill>
                  <a:sysClr val="windowText" lastClr="000000"/>
                </a:solidFill>
                <a:effectLst/>
                <a:uLnTx/>
                <a:uFillTx/>
                <a:latin typeface="Arial"/>
              </a:rPr>
              <a:t>     9. Dietary Supplements/Homeopathic</a:t>
            </a:r>
          </a:p>
          <a:p>
            <a:pPr marL="0" marR="0" lvl="0" indent="0" algn="l" defTabSz="914400" rtl="0" eaLnBrk="1" fontAlgn="auto" latinLnBrk="0" hangingPunct="1">
              <a:lnSpc>
                <a:spcPct val="100000"/>
              </a:lnSpc>
              <a:spcBef>
                <a:spcPct val="20000"/>
              </a:spcBef>
              <a:spcAft>
                <a:spcPts val="0"/>
              </a:spcAft>
              <a:buClr>
                <a:srgbClr val="94C600"/>
              </a:buClr>
              <a:buSzPct val="85000"/>
              <a:buNone/>
              <a:tabLst/>
              <a:defRPr/>
            </a:pPr>
            <a:r>
              <a:rPr kumimoji="0" lang="en-US" sz="1200" i="0" u="none" strike="noStrike" kern="1200" cap="none" spc="0" normalizeH="0" baseline="0" noProof="0" dirty="0" smtClean="0">
                <a:ln>
                  <a:noFill/>
                </a:ln>
                <a:solidFill>
                  <a:sysClr val="windowText" lastClr="000000"/>
                </a:solidFill>
                <a:effectLst/>
                <a:uLnTx/>
                <a:uFillTx/>
                <a:latin typeface="Arial"/>
              </a:rPr>
              <a:t>    10. Gastrointestinal preparations</a:t>
            </a:r>
          </a:p>
        </p:txBody>
      </p:sp>
      <p:pic>
        <p:nvPicPr>
          <p:cNvPr id="307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91200" y="4876800"/>
            <a:ext cx="2362345" cy="158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urved Left Arrow 10"/>
          <p:cNvSpPr/>
          <p:nvPr/>
        </p:nvSpPr>
        <p:spPr>
          <a:xfrm rot="21358080">
            <a:off x="3888036" y="2787756"/>
            <a:ext cx="739278" cy="869779"/>
          </a:xfrm>
          <a:prstGeom prst="curvedLeftArrow">
            <a:avLst/>
          </a:prstGeom>
          <a:solidFill>
            <a:schemeClr val="accent1"/>
          </a:solidFill>
          <a:ln w="2642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5" name="Curved Left Arrow 4"/>
          <p:cNvSpPr/>
          <p:nvPr/>
        </p:nvSpPr>
        <p:spPr>
          <a:xfrm rot="10488576">
            <a:off x="4872463" y="4309527"/>
            <a:ext cx="697953" cy="1176287"/>
          </a:xfrm>
          <a:prstGeom prst="curvedLeftArrow">
            <a:avLst>
              <a:gd name="adj1" fmla="val 25514"/>
              <a:gd name="adj2" fmla="val 71553"/>
              <a:gd name="adj3" fmla="val 42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5762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1317"/>
            <a:ext cx="7864475" cy="990600"/>
          </a:xfrm>
        </p:spPr>
        <p:txBody>
          <a:bodyPr/>
          <a:lstStyle/>
          <a:p>
            <a:pPr algn="ctr"/>
            <a:r>
              <a:rPr lang="en-US" b="1" dirty="0" smtClean="0">
                <a:latin typeface="Gill Sans MT" panose="020B0502020104020203" pitchFamily="34" charset="0"/>
              </a:rPr>
              <a:t>Medication Disposal </a:t>
            </a:r>
            <a:endParaRPr lang="en-US" b="1" dirty="0">
              <a:latin typeface="Gill Sans MT" panose="020B0502020104020203"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9852"/>
          <a:stretch/>
        </p:blipFill>
        <p:spPr>
          <a:xfrm>
            <a:off x="5135417" y="1664953"/>
            <a:ext cx="3461327" cy="1122120"/>
          </a:xfrm>
          <a:prstGeom prst="rect">
            <a:avLst/>
          </a:prstGeom>
          <a:ln w="25400">
            <a:solidFill>
              <a:schemeClr val="tx2"/>
            </a:solidFill>
          </a:ln>
        </p:spPr>
      </p:pic>
      <p:sp>
        <p:nvSpPr>
          <p:cNvPr id="7" name="TextBox 6"/>
          <p:cNvSpPr txBox="1"/>
          <p:nvPr/>
        </p:nvSpPr>
        <p:spPr>
          <a:xfrm>
            <a:off x="5091545" y="2819400"/>
            <a:ext cx="3505200" cy="1569660"/>
          </a:xfrm>
          <a:prstGeom prst="rect">
            <a:avLst/>
          </a:prstGeom>
          <a:noFill/>
        </p:spPr>
        <p:txBody>
          <a:bodyPr wrap="square" rtlCol="0">
            <a:spAutoFit/>
          </a:bodyPr>
          <a:lstStyle/>
          <a:p>
            <a:pPr algn="ctr"/>
            <a:r>
              <a:rPr lang="en-US" sz="1600" dirty="0" smtClean="0"/>
              <a:t>Visit </a:t>
            </a:r>
            <a:r>
              <a:rPr lang="en-US" sz="1600" dirty="0" smtClean="0">
                <a:hlinkClick r:id="rId4"/>
              </a:rPr>
              <a:t>http</a:t>
            </a:r>
            <a:r>
              <a:rPr lang="en-US" sz="1600" dirty="0">
                <a:hlinkClick r:id="rId4"/>
              </a:rPr>
              <a:t>://www.takebackyourmeds.org</a:t>
            </a:r>
            <a:r>
              <a:rPr lang="en-US" sz="1600" dirty="0" smtClean="0">
                <a:hlinkClick r:id="rId4"/>
              </a:rPr>
              <a:t>/</a:t>
            </a:r>
            <a:r>
              <a:rPr lang="en-US" sz="1600" dirty="0" smtClean="0"/>
              <a:t> </a:t>
            </a:r>
            <a:r>
              <a:rPr lang="en-US" sz="1600" dirty="0"/>
              <a:t>or call Washington State Poison Center 1-800-222-1222</a:t>
            </a:r>
          </a:p>
          <a:p>
            <a:pPr algn="ctr"/>
            <a:r>
              <a:rPr lang="en-US" sz="1600" dirty="0" smtClean="0"/>
              <a:t>to find a location near you to dispose of your medication</a:t>
            </a:r>
            <a:endParaRPr lang="en-US" sz="1600" dirty="0"/>
          </a:p>
        </p:txBody>
      </p:sp>
      <p:sp>
        <p:nvSpPr>
          <p:cNvPr id="10" name="TextBox 9"/>
          <p:cNvSpPr txBox="1"/>
          <p:nvPr/>
        </p:nvSpPr>
        <p:spPr>
          <a:xfrm>
            <a:off x="588818" y="3604230"/>
            <a:ext cx="4409528" cy="2893100"/>
          </a:xfrm>
          <a:prstGeom prst="rect">
            <a:avLst/>
          </a:prstGeom>
          <a:solidFill>
            <a:schemeClr val="bg1">
              <a:lumMod val="85000"/>
            </a:schemeClr>
          </a:solidFill>
          <a:ln w="38100">
            <a:solidFill>
              <a:schemeClr val="tx2"/>
            </a:solidFill>
          </a:ln>
        </p:spPr>
        <p:txBody>
          <a:bodyPr wrap="square" rtlCol="0">
            <a:spAutoFit/>
          </a:bodyPr>
          <a:lstStyle/>
          <a:p>
            <a:pPr algn="ctr"/>
            <a:r>
              <a:rPr lang="en-US" sz="2000" b="1" dirty="0" smtClean="0"/>
              <a:t>Why Take Back Your Meds?</a:t>
            </a:r>
          </a:p>
          <a:p>
            <a:endParaRPr lang="en-US" dirty="0" smtClean="0"/>
          </a:p>
          <a:p>
            <a:pPr marL="285750" indent="-285750">
              <a:buFont typeface="Arial" panose="020B0604020202020204" pitchFamily="34" charset="0"/>
              <a:buChar char="•"/>
            </a:pPr>
            <a:r>
              <a:rPr lang="en-US" dirty="0" smtClean="0"/>
              <a:t>Safe </a:t>
            </a:r>
            <a:r>
              <a:rPr lang="en-US" dirty="0"/>
              <a:t>disposal to prevent therapeutic mistakes</a:t>
            </a:r>
          </a:p>
          <a:p>
            <a:pPr marL="285750" indent="-285750">
              <a:buFont typeface="Arial" panose="020B0604020202020204" pitchFamily="34" charset="0"/>
              <a:buChar char="•"/>
            </a:pPr>
            <a:r>
              <a:rPr lang="en-US" dirty="0"/>
              <a:t>Safe disposal to reduce drug abuse</a:t>
            </a:r>
          </a:p>
          <a:p>
            <a:pPr marL="285750" indent="-285750">
              <a:buFont typeface="Arial" panose="020B0604020202020204" pitchFamily="34" charset="0"/>
              <a:buChar char="•"/>
            </a:pPr>
            <a:r>
              <a:rPr lang="en-US" dirty="0"/>
              <a:t>Safe disposal to reduce accidental poisoning</a:t>
            </a:r>
          </a:p>
          <a:p>
            <a:pPr marL="285750" indent="-285750">
              <a:buFont typeface="Arial" panose="020B0604020202020204" pitchFamily="34" charset="0"/>
              <a:buChar char="•"/>
            </a:pPr>
            <a:r>
              <a:rPr lang="en-US" dirty="0"/>
              <a:t>Safe disposal to reduce medicines in the environment</a:t>
            </a:r>
          </a:p>
          <a:p>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626" y="1828800"/>
            <a:ext cx="1325880" cy="132588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8400" y="1828798"/>
            <a:ext cx="2425113" cy="159404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5745" y="4471660"/>
            <a:ext cx="2336800" cy="1752600"/>
          </a:xfrm>
          <a:prstGeom prst="rect">
            <a:avLst/>
          </a:prstGeom>
          <a:ln w="19050">
            <a:solidFill>
              <a:schemeClr val="tx1"/>
            </a:solidFill>
          </a:ln>
        </p:spPr>
      </p:pic>
    </p:spTree>
    <p:extLst>
      <p:ext uri="{BB962C8B-B14F-4D97-AF65-F5344CB8AC3E}">
        <p14:creationId xmlns:p14="http://schemas.microsoft.com/office/powerpoint/2010/main" val="1100208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6743700" cy="4876800"/>
          </a:xfrm>
        </p:spPr>
        <p:txBody>
          <a:bodyPr>
            <a:normAutofit fontScale="92500" lnSpcReduction="10000"/>
          </a:bodyPr>
          <a:lstStyle/>
          <a:p>
            <a:pPr marL="0" indent="0">
              <a:buNone/>
            </a:pPr>
            <a:r>
              <a:rPr lang="en-US" sz="2000" b="1" dirty="0" smtClean="0">
                <a:solidFill>
                  <a:schemeClr val="tx2"/>
                </a:solidFill>
                <a:latin typeface="Times New Roman" panose="02020603050405020304" pitchFamily="18" charset="0"/>
                <a:cs typeface="Times New Roman" panose="02020603050405020304" pitchFamily="18" charset="0"/>
              </a:rPr>
              <a:t>Inhaled Poison</a:t>
            </a:r>
          </a:p>
          <a:p>
            <a:pPr marL="0" indent="0">
              <a:buNone/>
            </a:pPr>
            <a:r>
              <a:rPr lang="en-US" sz="1800" dirty="0" smtClean="0">
                <a:latin typeface="Times New Roman" panose="02020603050405020304" pitchFamily="18" charset="0"/>
                <a:cs typeface="Times New Roman" panose="02020603050405020304" pitchFamily="18" charset="0"/>
              </a:rPr>
              <a:t>Get to fresh air right away and avoid fumes. </a:t>
            </a:r>
          </a:p>
          <a:p>
            <a:pPr marL="0" indent="0">
              <a:buNone/>
            </a:pPr>
            <a:r>
              <a:rPr lang="en-US" sz="1800" dirty="0" smtClean="0">
                <a:latin typeface="Times New Roman" panose="02020603050405020304" pitchFamily="18" charset="0"/>
                <a:cs typeface="Times New Roman" panose="02020603050405020304" pitchFamily="18" charset="0"/>
              </a:rPr>
              <a:t>Open doors and windows wide.</a:t>
            </a: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r>
              <a:rPr lang="en-US" sz="1800" b="1" dirty="0" smtClean="0">
                <a:solidFill>
                  <a:schemeClr val="tx2"/>
                </a:solidFill>
                <a:latin typeface="Times New Roman" panose="02020603050405020304" pitchFamily="18" charset="0"/>
                <a:cs typeface="Times New Roman" panose="02020603050405020304" pitchFamily="18" charset="0"/>
              </a:rPr>
              <a:t>Poison on the Skin</a:t>
            </a:r>
          </a:p>
          <a:p>
            <a:pPr marL="0" indent="0">
              <a:buNone/>
            </a:pPr>
            <a:r>
              <a:rPr lang="en-US" sz="1800" dirty="0" smtClean="0">
                <a:latin typeface="Times New Roman" panose="02020603050405020304" pitchFamily="18" charset="0"/>
                <a:cs typeface="Times New Roman" panose="02020603050405020304" pitchFamily="18" charset="0"/>
              </a:rPr>
              <a:t>Take off clothing the poison touched. </a:t>
            </a:r>
          </a:p>
          <a:p>
            <a:pPr marL="0" indent="0">
              <a:buNone/>
            </a:pPr>
            <a:r>
              <a:rPr lang="en-US" sz="1800" dirty="0" smtClean="0">
                <a:latin typeface="Times New Roman" panose="02020603050405020304" pitchFamily="18" charset="0"/>
                <a:cs typeface="Times New Roman" panose="02020603050405020304" pitchFamily="18" charset="0"/>
              </a:rPr>
              <a:t>Rinse skin with running water. </a:t>
            </a:r>
          </a:p>
          <a:p>
            <a:pPr marL="0" indent="0">
              <a:lnSpc>
                <a:spcPct val="110000"/>
              </a:lnSpc>
              <a:buNone/>
            </a:pPr>
            <a:r>
              <a:rPr lang="en-US" sz="1800" dirty="0" smtClean="0">
                <a:latin typeface="Times New Roman" panose="02020603050405020304" pitchFamily="18" charset="0"/>
                <a:cs typeface="Times New Roman" panose="02020603050405020304" pitchFamily="18" charset="0"/>
              </a:rPr>
              <a:t>Wash off with soap and water. </a:t>
            </a:r>
            <a:endParaRPr lang="en-US" sz="1100" dirty="0" smtClean="0">
              <a:latin typeface="Times New Roman" panose="02020603050405020304" pitchFamily="18" charset="0"/>
              <a:cs typeface="Times New Roman" panose="02020603050405020304" pitchFamily="18" charset="0"/>
            </a:endParaRPr>
          </a:p>
          <a:p>
            <a:pPr marL="0" indent="0">
              <a:lnSpc>
                <a:spcPct val="110000"/>
              </a:lnSpc>
              <a:buNone/>
            </a:pPr>
            <a:endParaRPr lang="en-US" sz="1100" dirty="0" smtClean="0">
              <a:latin typeface="Times New Roman" panose="02020603050405020304" pitchFamily="18" charset="0"/>
              <a:cs typeface="Times New Roman" panose="02020603050405020304" pitchFamily="18" charset="0"/>
            </a:endParaRPr>
          </a:p>
          <a:p>
            <a:pPr marL="0" indent="0">
              <a:buNone/>
            </a:pPr>
            <a:r>
              <a:rPr lang="en-US" sz="1800" b="1" dirty="0" smtClean="0">
                <a:solidFill>
                  <a:schemeClr val="tx2"/>
                </a:solidFill>
                <a:latin typeface="Times New Roman" panose="02020603050405020304" pitchFamily="18" charset="0"/>
                <a:cs typeface="Times New Roman" panose="02020603050405020304" pitchFamily="18" charset="0"/>
              </a:rPr>
              <a:t>Poison in the Eye</a:t>
            </a:r>
          </a:p>
          <a:p>
            <a:pPr marL="0" indent="0">
              <a:buNone/>
            </a:pPr>
            <a:r>
              <a:rPr lang="en-US" sz="1800" dirty="0" smtClean="0">
                <a:latin typeface="Times New Roman" panose="02020603050405020304" pitchFamily="18" charset="0"/>
                <a:cs typeface="Times New Roman" panose="02020603050405020304" pitchFamily="18" charset="0"/>
              </a:rPr>
              <a:t>Run lukewarm tap water over eye for 10 minutes. </a:t>
            </a:r>
          </a:p>
          <a:p>
            <a:pPr marL="0" indent="0">
              <a:buNone/>
            </a:pPr>
            <a:r>
              <a:rPr lang="en-US" sz="1800" dirty="0" smtClean="0">
                <a:latin typeface="Times New Roman" panose="02020603050405020304" pitchFamily="18" charset="0"/>
                <a:cs typeface="Times New Roman" panose="02020603050405020304" pitchFamily="18" charset="0"/>
              </a:rPr>
              <a:t>Do not force the eyelid open. </a:t>
            </a:r>
          </a:p>
          <a:p>
            <a:pPr marL="0" indent="0">
              <a:buNone/>
            </a:pPr>
            <a:endParaRPr lang="en-US" sz="1200"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en-US" sz="1200" dirty="0" smtClean="0">
              <a:solidFill>
                <a:schemeClr val="tx2"/>
              </a:solidFill>
              <a:latin typeface="Times New Roman" panose="02020603050405020304" pitchFamily="18" charset="0"/>
              <a:cs typeface="Times New Roman" panose="02020603050405020304" pitchFamily="18" charset="0"/>
            </a:endParaRPr>
          </a:p>
          <a:p>
            <a:pPr marL="0" indent="0">
              <a:buNone/>
            </a:pPr>
            <a:r>
              <a:rPr lang="en-US" sz="1800" b="1" dirty="0" smtClean="0">
                <a:solidFill>
                  <a:schemeClr val="tx2"/>
                </a:solidFill>
                <a:latin typeface="Times New Roman" panose="02020603050405020304" pitchFamily="18" charset="0"/>
                <a:cs typeface="Times New Roman" panose="02020603050405020304" pitchFamily="18" charset="0"/>
              </a:rPr>
              <a:t>Swallowed Poison</a:t>
            </a:r>
          </a:p>
          <a:p>
            <a:pPr marL="0" indent="0">
              <a:buNone/>
            </a:pPr>
            <a:r>
              <a:rPr lang="en-US" sz="1800" dirty="0" smtClean="0">
                <a:latin typeface="Times New Roman" panose="02020603050405020304" pitchFamily="18" charset="0"/>
                <a:cs typeface="Times New Roman" panose="02020603050405020304" pitchFamily="18" charset="0"/>
              </a:rPr>
              <a:t>Do not make the person vomit, drink or eat unless told by a poison expert. </a:t>
            </a:r>
          </a:p>
          <a:p>
            <a:pPr marL="0" indent="0" algn="ctr">
              <a:buNone/>
            </a:pPr>
            <a:endParaRPr lang="en-US" sz="1200" b="1" dirty="0" smtClean="0">
              <a:solidFill>
                <a:schemeClr val="accent4"/>
              </a:solidFill>
              <a:latin typeface="Times New Roman" panose="02020603050405020304" pitchFamily="18" charset="0"/>
              <a:cs typeface="Times New Roman" panose="02020603050405020304" pitchFamily="18" charset="0"/>
            </a:endParaRPr>
          </a:p>
          <a:p>
            <a:pPr marL="0" indent="0" algn="ctr">
              <a:buNone/>
            </a:pPr>
            <a:r>
              <a:rPr lang="en-US" sz="2600" b="1" dirty="0" smtClean="0">
                <a:latin typeface="Times New Roman" panose="02020603050405020304" pitchFamily="18" charset="0"/>
                <a:cs typeface="Times New Roman" panose="02020603050405020304" pitchFamily="18" charset="0"/>
              </a:rPr>
              <a:t>Call the Poison Center 1-800-222-1222</a:t>
            </a:r>
          </a:p>
          <a:p>
            <a:pPr marL="0" indent="0" algn="ctr">
              <a:buNone/>
            </a:pPr>
            <a:endParaRPr lang="en-US" sz="1800" dirty="0">
              <a:latin typeface="Times New Roman" panose="02020603050405020304" pitchFamily="18" charset="0"/>
              <a:cs typeface="Times New Roman" panose="02020603050405020304" pitchFamily="18" charset="0"/>
            </a:endParaRPr>
          </a:p>
          <a:p>
            <a:pPr marL="0" indent="0" algn="ctr">
              <a:buNone/>
            </a:pPr>
            <a:endParaRPr lang="en-US" sz="18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0" y="271317"/>
            <a:ext cx="7864475" cy="795483"/>
          </a:xfrm>
        </p:spPr>
        <p:txBody>
          <a:bodyPr>
            <a:normAutofit fontScale="90000"/>
          </a:bodyPr>
          <a:lstStyle/>
          <a:p>
            <a:pPr algn="ctr"/>
            <a:r>
              <a:rPr lang="en-US" b="1" dirty="0" smtClean="0">
                <a:latin typeface="Gill Sans MT" panose="020B0502020104020203" pitchFamily="34" charset="0"/>
              </a:rPr>
              <a:t>Action Steps in Case of Emergency</a:t>
            </a:r>
            <a:endParaRPr lang="en-US" b="1" dirty="0">
              <a:latin typeface="Gill Sans MT" panose="020B0502020104020203" pitchFamily="34" charset="0"/>
            </a:endParaRPr>
          </a:p>
        </p:txBody>
      </p:sp>
      <p:sp>
        <p:nvSpPr>
          <p:cNvPr id="2" name="TextBox 1"/>
          <p:cNvSpPr txBox="1"/>
          <p:nvPr/>
        </p:nvSpPr>
        <p:spPr>
          <a:xfrm>
            <a:off x="304800" y="991982"/>
            <a:ext cx="3886200" cy="80021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Stay Calm. Act Fast.</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175" y="1739671"/>
            <a:ext cx="672180" cy="6721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175" y="4114800"/>
            <a:ext cx="674370" cy="6743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 y="2819400"/>
            <a:ext cx="674370" cy="674370"/>
          </a:xfrm>
          <a:prstGeom prst="rect">
            <a:avLst/>
          </a:prstGeom>
        </p:spPr>
      </p:pic>
      <p:pic>
        <p:nvPicPr>
          <p:cNvPr id="1026" name="Picture 2" descr="\\YUK-SRV\Management\Education\BrochrueDrafts\Languages\otherpoisons.jpg"/>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1031700" y="5257800"/>
            <a:ext cx="659130" cy="65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56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324600" cy="4876800"/>
          </a:xfrm>
          <a:ln w="25400">
            <a:noFill/>
          </a:ln>
        </p:spPr>
        <p:txBody>
          <a:bodyPr>
            <a:normAutofit fontScale="92500" lnSpcReduction="10000"/>
          </a:bodyPr>
          <a:lstStyle/>
          <a:p>
            <a:pPr marL="0" indent="0">
              <a:buNone/>
            </a:pPr>
            <a:r>
              <a:rPr lang="en-US" sz="2600" b="1" dirty="0" smtClean="0">
                <a:solidFill>
                  <a:schemeClr val="accent4"/>
                </a:solidFill>
                <a:latin typeface="Times New Roman" panose="02020603050405020304" pitchFamily="18" charset="0"/>
                <a:cs typeface="Times New Roman" panose="02020603050405020304" pitchFamily="18" charset="0"/>
              </a:rPr>
              <a:t>What happened?</a:t>
            </a:r>
          </a:p>
          <a:p>
            <a:pPr marL="0" indent="0">
              <a:buNone/>
            </a:pPr>
            <a:r>
              <a:rPr lang="en-US" sz="1900" dirty="0" smtClean="0">
                <a:latin typeface="Times New Roman" panose="02020603050405020304" pitchFamily="18" charset="0"/>
                <a:cs typeface="Times New Roman" panose="02020603050405020304" pitchFamily="18" charset="0"/>
              </a:rPr>
              <a:t>Tell the poison expert what happened. If you are not sure, that is okay. </a:t>
            </a:r>
          </a:p>
          <a:p>
            <a:r>
              <a:rPr lang="en-US" sz="1900" dirty="0" smtClean="0">
                <a:latin typeface="Times New Roman" panose="02020603050405020304" pitchFamily="18" charset="0"/>
                <a:cs typeface="Times New Roman" panose="02020603050405020304" pitchFamily="18" charset="0"/>
              </a:rPr>
              <a:t>What was taken?</a:t>
            </a:r>
          </a:p>
          <a:p>
            <a:pPr lvl="1"/>
            <a:r>
              <a:rPr lang="en-US" sz="1900" b="1" i="1" dirty="0" smtClean="0">
                <a:latin typeface="Times New Roman" panose="02020603050405020304" pitchFamily="18" charset="0"/>
                <a:cs typeface="Times New Roman" panose="02020603050405020304" pitchFamily="18" charset="0"/>
              </a:rPr>
              <a:t>Have the container handy so you can read the label. </a:t>
            </a:r>
          </a:p>
          <a:p>
            <a:r>
              <a:rPr lang="en-US" sz="1900" dirty="0" smtClean="0">
                <a:latin typeface="Times New Roman" panose="02020603050405020304" pitchFamily="18" charset="0"/>
                <a:cs typeface="Times New Roman" panose="02020603050405020304" pitchFamily="18" charset="0"/>
              </a:rPr>
              <a:t>How long ago did it happen?</a:t>
            </a:r>
          </a:p>
          <a:p>
            <a:r>
              <a:rPr lang="en-US" sz="1900" dirty="0" smtClean="0">
                <a:latin typeface="Times New Roman" panose="02020603050405020304" pitchFamily="18" charset="0"/>
                <a:cs typeface="Times New Roman" panose="02020603050405020304" pitchFamily="18" charset="0"/>
              </a:rPr>
              <a:t>How much was taken?</a:t>
            </a:r>
          </a:p>
          <a:p>
            <a:r>
              <a:rPr lang="en-US" sz="1900" dirty="0" smtClean="0">
                <a:latin typeface="Times New Roman" panose="02020603050405020304" pitchFamily="18" charset="0"/>
                <a:cs typeface="Times New Roman" panose="02020603050405020304" pitchFamily="18" charset="0"/>
              </a:rPr>
              <a:t>How is the person feeling?</a:t>
            </a:r>
          </a:p>
          <a:p>
            <a:endParaRPr lang="en-US" sz="2600" dirty="0" smtClean="0">
              <a:solidFill>
                <a:schemeClr val="accent4"/>
              </a:solidFill>
              <a:latin typeface="Times New Roman" panose="02020603050405020304" pitchFamily="18" charset="0"/>
              <a:cs typeface="Times New Roman" panose="02020603050405020304" pitchFamily="18" charset="0"/>
            </a:endParaRPr>
          </a:p>
          <a:p>
            <a:pPr marL="0" indent="0">
              <a:buNone/>
            </a:pPr>
            <a:r>
              <a:rPr lang="en-US" sz="2600" b="1" dirty="0" smtClean="0">
                <a:solidFill>
                  <a:schemeClr val="accent4"/>
                </a:solidFill>
                <a:latin typeface="Times New Roman" panose="02020603050405020304" pitchFamily="18" charset="0"/>
                <a:cs typeface="Times New Roman" panose="02020603050405020304" pitchFamily="18" charset="0"/>
              </a:rPr>
              <a:t>What should you do?</a:t>
            </a:r>
          </a:p>
          <a:p>
            <a:pPr marL="0" indent="0">
              <a:buNone/>
            </a:pPr>
            <a:r>
              <a:rPr lang="en-US" sz="1900" dirty="0" smtClean="0">
                <a:latin typeface="Times New Roman" panose="02020603050405020304" pitchFamily="18" charset="0"/>
                <a:cs typeface="Times New Roman" panose="02020603050405020304" pitchFamily="18" charset="0"/>
              </a:rPr>
              <a:t>The poison expert will tell you what to do. Most poisonings can be taken care of over the phone. If you need to go to the emergency room, we will tell you if you can drive or if you need to call 911. If needed, we will call the emergency room to let them know you are on your way and suggest treatment for you. </a:t>
            </a:r>
          </a:p>
        </p:txBody>
      </p:sp>
      <p:sp>
        <p:nvSpPr>
          <p:cNvPr id="4" name="Title 1"/>
          <p:cNvSpPr>
            <a:spLocks noGrp="1"/>
          </p:cNvSpPr>
          <p:nvPr>
            <p:ph type="title"/>
          </p:nvPr>
        </p:nvSpPr>
        <p:spPr>
          <a:xfrm>
            <a:off x="-13856" y="421409"/>
            <a:ext cx="7864475" cy="990600"/>
          </a:xfrm>
        </p:spPr>
        <p:txBody>
          <a:bodyPr>
            <a:normAutofit fontScale="90000"/>
          </a:bodyPr>
          <a:lstStyle/>
          <a:p>
            <a:pPr algn="ctr"/>
            <a:r>
              <a:rPr lang="en-US" b="1" dirty="0" smtClean="0">
                <a:latin typeface="Gill Sans MT" panose="020B0502020104020203" pitchFamily="34" charset="0"/>
              </a:rPr>
              <a:t>What happens when I call the </a:t>
            </a:r>
            <a:br>
              <a:rPr lang="en-US" b="1" dirty="0" smtClean="0">
                <a:latin typeface="Gill Sans MT" panose="020B0502020104020203" pitchFamily="34" charset="0"/>
              </a:rPr>
            </a:br>
            <a:r>
              <a:rPr lang="en-US" b="1" dirty="0" smtClean="0">
                <a:latin typeface="Gill Sans MT" panose="020B0502020104020203" pitchFamily="34" charset="0"/>
              </a:rPr>
              <a:t>Poison Center?</a:t>
            </a:r>
            <a:endParaRPr lang="en-US" b="1" dirty="0">
              <a:latin typeface="Gill Sans MT" panose="020B0502020104020203"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768" t="14007" r="26362" b="12997"/>
          <a:stretch/>
        </p:blipFill>
        <p:spPr>
          <a:xfrm>
            <a:off x="6705599" y="1447800"/>
            <a:ext cx="2230293" cy="5210424"/>
          </a:xfrm>
          <a:prstGeom prst="rect">
            <a:avLst/>
          </a:prstGeom>
        </p:spPr>
      </p:pic>
    </p:spTree>
    <p:extLst>
      <p:ext uri="{BB962C8B-B14F-4D97-AF65-F5344CB8AC3E}">
        <p14:creationId xmlns:p14="http://schemas.microsoft.com/office/powerpoint/2010/main" val="2743230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781800" cy="4876800"/>
          </a:xfrm>
        </p:spPr>
        <p:txBody>
          <a:bodyPr>
            <a:normAutofit/>
          </a:bodyPr>
          <a:lstStyle/>
          <a:p>
            <a:pPr marL="0" indent="0">
              <a:buNone/>
            </a:pPr>
            <a:r>
              <a:rPr lang="en-US" b="1" dirty="0" smtClean="0">
                <a:solidFill>
                  <a:schemeClr val="accent4"/>
                </a:solidFill>
                <a:latin typeface="Times New Roman" panose="02020603050405020304" pitchFamily="18" charset="0"/>
                <a:cs typeface="Times New Roman" panose="02020603050405020304" pitchFamily="18" charset="0"/>
              </a:rPr>
              <a:t>We want to make sure things are OK.</a:t>
            </a:r>
          </a:p>
          <a:p>
            <a:pPr marL="0" indent="0">
              <a:buNone/>
            </a:pPr>
            <a:r>
              <a:rPr lang="en-US" sz="1800" dirty="0" smtClean="0">
                <a:latin typeface="Times New Roman" panose="02020603050405020304" pitchFamily="18" charset="0"/>
                <a:cs typeface="Times New Roman" panose="02020603050405020304" pitchFamily="18" charset="0"/>
              </a:rPr>
              <a:t>Often a poison expert will call you back-just to make sure everything is all right. You can ask more questions then or call back later with other concerns.</a:t>
            </a:r>
          </a:p>
          <a:p>
            <a:pPr marL="0" indent="0">
              <a:buNone/>
            </a:pPr>
            <a:endParaRPr lang="en-US" sz="1800" dirty="0" smtClean="0">
              <a:solidFill>
                <a:schemeClr val="accent4"/>
              </a:solidFill>
              <a:latin typeface="Times New Roman" panose="02020603050405020304" pitchFamily="18" charset="0"/>
              <a:cs typeface="Times New Roman" panose="02020603050405020304" pitchFamily="18" charset="0"/>
            </a:endParaRPr>
          </a:p>
          <a:p>
            <a:pPr marL="0" indent="0">
              <a:buNone/>
            </a:pPr>
            <a:r>
              <a:rPr lang="en-US" b="1" dirty="0" smtClean="0">
                <a:solidFill>
                  <a:schemeClr val="accent4"/>
                </a:solidFill>
                <a:latin typeface="Times New Roman" panose="02020603050405020304" pitchFamily="18" charset="0"/>
                <a:cs typeface="Times New Roman" panose="02020603050405020304" pitchFamily="18" charset="0"/>
              </a:rPr>
              <a:t>“I’d feel dumb” if nothing was wrong.</a:t>
            </a:r>
          </a:p>
          <a:p>
            <a:pPr marL="0" indent="0">
              <a:buNone/>
            </a:pPr>
            <a:r>
              <a:rPr lang="en-US" sz="1800" dirty="0" smtClean="0">
                <a:latin typeface="Times New Roman" panose="02020603050405020304" pitchFamily="18" charset="0"/>
                <a:cs typeface="Times New Roman" panose="02020603050405020304" pitchFamily="18" charset="0"/>
              </a:rPr>
              <a:t>You cannot know all about the things that might hurt you, your family or friends. What you CAN do is call the Poison Center right away. You can also call for prevention ideas. </a:t>
            </a:r>
            <a:endParaRPr lang="en-US" sz="18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32327" y="457200"/>
            <a:ext cx="7864475" cy="990600"/>
          </a:xfrm>
        </p:spPr>
        <p:txBody>
          <a:bodyPr>
            <a:normAutofit fontScale="90000"/>
          </a:bodyPr>
          <a:lstStyle/>
          <a:p>
            <a:pPr algn="ctr"/>
            <a:r>
              <a:rPr lang="en-US" b="1" dirty="0" smtClean="0">
                <a:latin typeface="Gill Sans MT" panose="020B0502020104020203" pitchFamily="34" charset="0"/>
              </a:rPr>
              <a:t>What happens when I call the </a:t>
            </a:r>
            <a:br>
              <a:rPr lang="en-US" b="1" dirty="0" smtClean="0">
                <a:latin typeface="Gill Sans MT" panose="020B0502020104020203" pitchFamily="34" charset="0"/>
              </a:rPr>
            </a:br>
            <a:r>
              <a:rPr lang="en-US" b="1" dirty="0" smtClean="0">
                <a:latin typeface="Gill Sans MT" panose="020B0502020104020203" pitchFamily="34" charset="0"/>
              </a:rPr>
              <a:t>Poison Center?</a:t>
            </a:r>
            <a:endParaRPr lang="en-US" b="1" dirty="0">
              <a:latin typeface="Gill Sans MT" panose="020B050202010402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572000"/>
            <a:ext cx="2908101" cy="1947043"/>
          </a:xfrm>
          <a:prstGeom prst="rect">
            <a:avLst/>
          </a:prstGeom>
          <a:ln w="25400">
            <a:solidFill>
              <a:schemeClr val="tx1"/>
            </a:solidFill>
          </a:ln>
        </p:spPr>
      </p:pic>
    </p:spTree>
    <p:extLst>
      <p:ext uri="{BB962C8B-B14F-4D97-AF65-F5344CB8AC3E}">
        <p14:creationId xmlns:p14="http://schemas.microsoft.com/office/powerpoint/2010/main" val="109928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1317"/>
            <a:ext cx="9144000" cy="990600"/>
          </a:xfrm>
        </p:spPr>
        <p:txBody>
          <a:bodyPr/>
          <a:lstStyle/>
          <a:p>
            <a:pPr algn="ctr"/>
            <a:r>
              <a:rPr lang="en-US" b="1" dirty="0" smtClean="0">
                <a:latin typeface="Gill Sans MT" panose="020B0502020104020203" pitchFamily="34" charset="0"/>
              </a:rPr>
              <a:t>Benefits of Poison Center</a:t>
            </a:r>
            <a:endParaRPr lang="en-US" b="1" dirty="0">
              <a:latin typeface="Gill Sans MT" panose="020B0502020104020203"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30" t="4912" r="14238" b="4918"/>
          <a:stretch/>
        </p:blipFill>
        <p:spPr bwMode="auto">
          <a:xfrm>
            <a:off x="5451671" y="1726862"/>
            <a:ext cx="2983346" cy="242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8800" y="1425991"/>
            <a:ext cx="2743200" cy="369332"/>
          </a:xfrm>
          <a:prstGeom prst="rect">
            <a:avLst/>
          </a:prstGeom>
          <a:noFill/>
        </p:spPr>
        <p:txBody>
          <a:bodyPr wrap="square" rtlCol="0">
            <a:spAutoFit/>
          </a:bodyPr>
          <a:lstStyle/>
          <a:p>
            <a:r>
              <a:rPr lang="en-US" b="1" dirty="0" smtClean="0"/>
              <a:t>Avoids trips to the ER</a:t>
            </a:r>
            <a:endParaRPr lang="en-US" b="1" dirty="0"/>
          </a:p>
        </p:txBody>
      </p:sp>
      <p:sp>
        <p:nvSpPr>
          <p:cNvPr id="7" name="TextBox 6"/>
          <p:cNvSpPr txBox="1"/>
          <p:nvPr/>
        </p:nvSpPr>
        <p:spPr>
          <a:xfrm>
            <a:off x="762000" y="1415712"/>
            <a:ext cx="3733800" cy="369332"/>
          </a:xfrm>
          <a:prstGeom prst="rect">
            <a:avLst/>
          </a:prstGeom>
          <a:noFill/>
        </p:spPr>
        <p:txBody>
          <a:bodyPr wrap="square" rtlCol="0">
            <a:spAutoFit/>
          </a:bodyPr>
          <a:lstStyle/>
          <a:p>
            <a:r>
              <a:rPr lang="en-US" b="1" dirty="0" smtClean="0"/>
              <a:t>Proactive Medical Advice</a:t>
            </a:r>
          </a:p>
        </p:txBody>
      </p:sp>
      <p:sp>
        <p:nvSpPr>
          <p:cNvPr id="8" name="TextBox 7"/>
          <p:cNvSpPr txBox="1"/>
          <p:nvPr/>
        </p:nvSpPr>
        <p:spPr>
          <a:xfrm>
            <a:off x="3962400" y="4231237"/>
            <a:ext cx="3352800" cy="369332"/>
          </a:xfrm>
          <a:prstGeom prst="rect">
            <a:avLst/>
          </a:prstGeom>
          <a:noFill/>
        </p:spPr>
        <p:txBody>
          <a:bodyPr wrap="square" rtlCol="0">
            <a:spAutoFit/>
          </a:bodyPr>
          <a:lstStyle/>
          <a:p>
            <a:r>
              <a:rPr lang="en-US" b="1" dirty="0" smtClean="0"/>
              <a:t>Reduces health care costs</a:t>
            </a:r>
            <a:endParaRPr lang="en-US" b="1" dirty="0"/>
          </a:p>
        </p:txBody>
      </p:sp>
      <p:sp>
        <p:nvSpPr>
          <p:cNvPr id="9" name="Rounded Rectangle 8"/>
          <p:cNvSpPr/>
          <p:nvPr/>
        </p:nvSpPr>
        <p:spPr>
          <a:xfrm>
            <a:off x="762000" y="1905000"/>
            <a:ext cx="2819400" cy="1914236"/>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1639" y="1905000"/>
            <a:ext cx="2819400" cy="2031325"/>
          </a:xfrm>
          <a:prstGeom prst="rect">
            <a:avLst/>
          </a:prstGeom>
          <a:noFill/>
        </p:spPr>
        <p:txBody>
          <a:bodyPr wrap="square" rtlCol="0">
            <a:spAutoFit/>
          </a:bodyPr>
          <a:lstStyle/>
          <a:p>
            <a:pPr algn="ctr"/>
            <a:r>
              <a:rPr lang="en-US" dirty="0"/>
              <a:t>Did you know you can call us just for information? </a:t>
            </a:r>
          </a:p>
          <a:p>
            <a:pPr algn="ctr"/>
            <a:endParaRPr lang="en-US" dirty="0"/>
          </a:p>
          <a:p>
            <a:pPr algn="ctr"/>
            <a:r>
              <a:rPr lang="en-US" dirty="0"/>
              <a:t>Call us and ask before you make a </a:t>
            </a:r>
            <a:r>
              <a:rPr lang="en-US" dirty="0" smtClean="0"/>
              <a:t>mistake!</a:t>
            </a:r>
            <a:endParaRPr lang="en-US" dirty="0"/>
          </a:p>
          <a:p>
            <a:endParaRPr lang="en-US" dirty="0"/>
          </a:p>
        </p:txBody>
      </p:sp>
      <p:sp>
        <p:nvSpPr>
          <p:cNvPr id="11" name="Rounded Rectangle 10"/>
          <p:cNvSpPr/>
          <p:nvPr/>
        </p:nvSpPr>
        <p:spPr>
          <a:xfrm>
            <a:off x="4133180" y="4648200"/>
            <a:ext cx="2819400" cy="1295400"/>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23944" y="4695735"/>
            <a:ext cx="2819400" cy="1200329"/>
          </a:xfrm>
          <a:prstGeom prst="rect">
            <a:avLst/>
          </a:prstGeom>
          <a:noFill/>
        </p:spPr>
        <p:txBody>
          <a:bodyPr wrap="square" rtlCol="0">
            <a:spAutoFit/>
          </a:bodyPr>
          <a:lstStyle/>
          <a:p>
            <a:pPr algn="ctr"/>
            <a:r>
              <a:rPr lang="en-US" dirty="0" smtClean="0"/>
              <a:t>Every $1 spent on a poison center saves an estimated $7 in overall health care cost.</a:t>
            </a: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5065" y="2362200"/>
            <a:ext cx="1883735" cy="134552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850" y="4268322"/>
            <a:ext cx="2513842" cy="167527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3467" y="4876800"/>
            <a:ext cx="1682016" cy="1757238"/>
          </a:xfrm>
          <a:prstGeom prst="rect">
            <a:avLst/>
          </a:prstGeom>
        </p:spPr>
      </p:pic>
    </p:spTree>
    <p:extLst>
      <p:ext uri="{BB962C8B-B14F-4D97-AF65-F5344CB8AC3E}">
        <p14:creationId xmlns:p14="http://schemas.microsoft.com/office/powerpoint/2010/main" val="941594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1317"/>
            <a:ext cx="9144000" cy="990600"/>
          </a:xfrm>
        </p:spPr>
        <p:txBody>
          <a:bodyPr/>
          <a:lstStyle/>
          <a:p>
            <a:pPr algn="ctr"/>
            <a:r>
              <a:rPr lang="en-US" b="1" dirty="0" smtClean="0">
                <a:latin typeface="Gill Sans MT" panose="020B0502020104020203" pitchFamily="34" charset="0"/>
              </a:rPr>
              <a:t>Main Message: Just Call!</a:t>
            </a:r>
            <a:endParaRPr lang="en-US" b="1" dirty="0">
              <a:latin typeface="Gill Sans MT" panose="020B0502020104020203"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03532825"/>
              </p:ext>
            </p:extLst>
          </p:nvPr>
        </p:nvGraphicFramePr>
        <p:xfrm>
          <a:off x="1082675" y="1524000"/>
          <a:ext cx="6781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219200" y="5715000"/>
            <a:ext cx="6400800" cy="369332"/>
          </a:xfrm>
          <a:prstGeom prst="rect">
            <a:avLst/>
          </a:prstGeom>
          <a:noFill/>
        </p:spPr>
        <p:txBody>
          <a:bodyPr wrap="square" rtlCol="0">
            <a:spAutoFit/>
          </a:bodyPr>
          <a:lstStyle/>
          <a:p>
            <a:pPr algn="ctr"/>
            <a:r>
              <a:rPr lang="en-US" b="1" dirty="0" smtClean="0">
                <a:latin typeface="Gill Sans MT" panose="020B0502020104020203" pitchFamily="34" charset="0"/>
              </a:rPr>
              <a:t>Program us into your phone now!</a:t>
            </a:r>
          </a:p>
        </p:txBody>
      </p:sp>
      <p:sp>
        <p:nvSpPr>
          <p:cNvPr id="2" name="TextBox 1"/>
          <p:cNvSpPr txBox="1"/>
          <p:nvPr/>
        </p:nvSpPr>
        <p:spPr>
          <a:xfrm>
            <a:off x="2279073" y="1200788"/>
            <a:ext cx="4495800" cy="369332"/>
          </a:xfrm>
          <a:prstGeom prst="rect">
            <a:avLst/>
          </a:prstGeom>
          <a:noFill/>
        </p:spPr>
        <p:txBody>
          <a:bodyPr wrap="square" rtlCol="0">
            <a:spAutoFit/>
          </a:bodyPr>
          <a:lstStyle/>
          <a:p>
            <a:pPr algn="ctr"/>
            <a:r>
              <a:rPr lang="en-US" b="1" dirty="0" smtClean="0">
                <a:latin typeface="Gill Sans MT" panose="020B0502020104020203" pitchFamily="34" charset="0"/>
              </a:rPr>
              <a:t>Call and ask before you make a mistake!</a:t>
            </a:r>
            <a:endParaRPr lang="en-US" b="1" dirty="0">
              <a:latin typeface="Gill Sans MT" panose="020B0502020104020203" pitchFamily="34" charset="0"/>
            </a:endParaRPr>
          </a:p>
        </p:txBody>
      </p:sp>
      <p:sp>
        <p:nvSpPr>
          <p:cNvPr id="3" name="TextBox 2"/>
          <p:cNvSpPr txBox="1"/>
          <p:nvPr/>
        </p:nvSpPr>
        <p:spPr>
          <a:xfrm>
            <a:off x="1524000" y="6070477"/>
            <a:ext cx="5867400" cy="523220"/>
          </a:xfrm>
          <a:prstGeom prst="rect">
            <a:avLst/>
          </a:prstGeom>
          <a:solidFill>
            <a:schemeClr val="accent3"/>
          </a:solidFill>
        </p:spPr>
        <p:txBody>
          <a:bodyPr wrap="square" rtlCol="0">
            <a:spAutoFit/>
          </a:bodyPr>
          <a:lstStyle/>
          <a:p>
            <a:pPr algn="ctr"/>
            <a:r>
              <a:rPr lang="en-US" sz="2800" b="1" dirty="0" smtClean="0">
                <a:latin typeface="Gill Sans MT" panose="020B0502020104020203" pitchFamily="34" charset="0"/>
              </a:rPr>
              <a:t>1 </a:t>
            </a:r>
            <a:r>
              <a:rPr lang="en-US" sz="2800" b="1" dirty="0">
                <a:latin typeface="Gill Sans MT" panose="020B0502020104020203" pitchFamily="34" charset="0"/>
              </a:rPr>
              <a:t>– 8 0 0 – 2 2 2 – 1 2 2 </a:t>
            </a:r>
            <a:r>
              <a:rPr lang="en-US" sz="2800" b="1" dirty="0" smtClean="0">
                <a:latin typeface="Gill Sans MT" panose="020B0502020104020203" pitchFamily="34" charset="0"/>
              </a:rPr>
              <a:t>2</a:t>
            </a:r>
            <a:endParaRPr lang="en-US" sz="2800" b="1" dirty="0">
              <a:latin typeface="Gill Sans MT" panose="020B0502020104020203"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6108" y="5425053"/>
            <a:ext cx="1123892" cy="1318557"/>
          </a:xfrm>
          <a:prstGeom prst="rect">
            <a:avLst/>
          </a:prstGeom>
        </p:spPr>
      </p:pic>
      <p:pic>
        <p:nvPicPr>
          <p:cNvPr id="12"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8009" y="3561228"/>
            <a:ext cx="699381" cy="70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200400" y="2895600"/>
            <a:ext cx="2514600" cy="707886"/>
          </a:xfrm>
          <a:prstGeom prst="rect">
            <a:avLst/>
          </a:prstGeom>
          <a:noFill/>
        </p:spPr>
        <p:txBody>
          <a:bodyPr wrap="square" rtlCol="0">
            <a:spAutoFit/>
          </a:bodyPr>
          <a:lstStyle/>
          <a:p>
            <a:pPr algn="ctr"/>
            <a:r>
              <a:rPr lang="en-US" sz="2000" b="1" dirty="0" smtClean="0">
                <a:latin typeface="Gill Sans MT" panose="020B0502020104020203" pitchFamily="34" charset="0"/>
              </a:rPr>
              <a:t>Washington State Poison Center</a:t>
            </a:r>
            <a:endParaRPr lang="en-US" sz="2000" b="1" dirty="0">
              <a:latin typeface="Gill Sans MT" panose="020B0502020104020203" pitchFamily="34" charset="0"/>
            </a:endParaRPr>
          </a:p>
        </p:txBody>
      </p:sp>
    </p:spTree>
    <p:extLst>
      <p:ext uri="{BB962C8B-B14F-4D97-AF65-F5344CB8AC3E}">
        <p14:creationId xmlns:p14="http://schemas.microsoft.com/office/powerpoint/2010/main" val="2857578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Poison Safety Checklist</a:t>
            </a:r>
            <a:endParaRPr lang="en-US" dirty="0"/>
          </a:p>
          <a:p>
            <a:r>
              <a:rPr lang="en-US" dirty="0" smtClean="0"/>
              <a:t>Senior brochure</a:t>
            </a:r>
          </a:p>
          <a:p>
            <a:r>
              <a:rPr lang="en-US" dirty="0" smtClean="0"/>
              <a:t>Medication Calendars/Lists</a:t>
            </a:r>
          </a:p>
          <a:p>
            <a:r>
              <a:rPr lang="en-US" dirty="0" smtClean="0"/>
              <a:t>Take Back Your Meds Location list</a:t>
            </a:r>
          </a:p>
          <a:p>
            <a:r>
              <a:rPr lang="en-US" dirty="0" smtClean="0"/>
              <a:t>Magnets</a:t>
            </a:r>
          </a:p>
          <a:p>
            <a:endParaRPr lang="en-US" dirty="0"/>
          </a:p>
        </p:txBody>
      </p:sp>
      <p:sp>
        <p:nvSpPr>
          <p:cNvPr id="4" name="Title 1"/>
          <p:cNvSpPr>
            <a:spLocks noGrp="1"/>
          </p:cNvSpPr>
          <p:nvPr>
            <p:ph type="title"/>
          </p:nvPr>
        </p:nvSpPr>
        <p:spPr>
          <a:xfrm>
            <a:off x="0" y="271317"/>
            <a:ext cx="9144000" cy="990600"/>
          </a:xfrm>
        </p:spPr>
        <p:txBody>
          <a:bodyPr/>
          <a:lstStyle/>
          <a:p>
            <a:pPr algn="ctr"/>
            <a:r>
              <a:rPr lang="en-US" b="1" dirty="0" smtClean="0">
                <a:latin typeface="Gill Sans MT" panose="020B0502020104020203" pitchFamily="34" charset="0"/>
              </a:rPr>
              <a:t>Handouts</a:t>
            </a:r>
            <a:endParaRPr lang="en-US" b="1" dirty="0">
              <a:latin typeface="Gill Sans MT" panose="020B0502020104020203" pitchFamily="34" charset="0"/>
            </a:endParaRPr>
          </a:p>
        </p:txBody>
      </p:sp>
    </p:spTree>
    <p:extLst>
      <p:ext uri="{BB962C8B-B14F-4D97-AF65-F5344CB8AC3E}">
        <p14:creationId xmlns:p14="http://schemas.microsoft.com/office/powerpoint/2010/main" val="4228978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7559675" cy="838200"/>
          </a:xfrm>
        </p:spPr>
        <p:txBody>
          <a:bodyPr/>
          <a:lstStyle/>
          <a:p>
            <a:pPr algn="ctr"/>
            <a:r>
              <a:rPr lang="en-US" b="1" dirty="0" smtClean="0">
                <a:latin typeface="Gill Sans MT" panose="020B0502020104020203" pitchFamily="34" charset="0"/>
              </a:rPr>
              <a:t>Appendix</a:t>
            </a:r>
            <a:endParaRPr lang="en-US" b="1" dirty="0">
              <a:latin typeface="Gill Sans MT" panose="020B0502020104020203" pitchFamily="34" charset="0"/>
            </a:endParaRPr>
          </a:p>
        </p:txBody>
      </p:sp>
      <p:sp>
        <p:nvSpPr>
          <p:cNvPr id="5" name="Action Button: Custom 4">
            <a:hlinkClick r:id="rId2" action="ppaction://hlinksldjump" highlightClick="1"/>
          </p:cNvPr>
          <p:cNvSpPr/>
          <p:nvPr/>
        </p:nvSpPr>
        <p:spPr>
          <a:xfrm>
            <a:off x="1457904" y="1600200"/>
            <a:ext cx="1371600" cy="1066799"/>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Poison Safety Checklist</a:t>
            </a:r>
            <a:endParaRPr lang="en-US" b="1" dirty="0">
              <a:solidFill>
                <a:schemeClr val="tx1"/>
              </a:solidFill>
            </a:endParaRPr>
          </a:p>
        </p:txBody>
      </p:sp>
      <p:sp>
        <p:nvSpPr>
          <p:cNvPr id="7" name="Action Button: Custom 6">
            <a:hlinkClick r:id="rId3" action="ppaction://hlinksldjump" highlightClick="1"/>
          </p:cNvPr>
          <p:cNvSpPr/>
          <p:nvPr/>
        </p:nvSpPr>
        <p:spPr>
          <a:xfrm>
            <a:off x="3515304" y="1600199"/>
            <a:ext cx="1371600" cy="10668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Marijuana Edibles</a:t>
            </a:r>
            <a:endParaRPr lang="en-US" b="1" dirty="0">
              <a:solidFill>
                <a:schemeClr val="tx1"/>
              </a:solidFill>
            </a:endParaRPr>
          </a:p>
        </p:txBody>
      </p:sp>
      <p:sp>
        <p:nvSpPr>
          <p:cNvPr id="9" name="Action Button: Custom 8">
            <a:hlinkClick r:id="rId4" action="ppaction://hlinksldjump" highlightClick="1"/>
          </p:cNvPr>
          <p:cNvSpPr/>
          <p:nvPr/>
        </p:nvSpPr>
        <p:spPr>
          <a:xfrm>
            <a:off x="5596890" y="1600199"/>
            <a:ext cx="1371600" cy="10668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Carbon Monoxide</a:t>
            </a:r>
            <a:endParaRPr lang="en-US" b="1" dirty="0">
              <a:solidFill>
                <a:schemeClr val="tx1"/>
              </a:solidFill>
            </a:endParaRPr>
          </a:p>
        </p:txBody>
      </p:sp>
      <p:sp>
        <p:nvSpPr>
          <p:cNvPr id="11" name="Action Button: Custom 10">
            <a:hlinkClick r:id="rId5" action="ppaction://hlinksldjump" highlightClick="1"/>
          </p:cNvPr>
          <p:cNvSpPr/>
          <p:nvPr/>
        </p:nvSpPr>
        <p:spPr>
          <a:xfrm>
            <a:off x="5596890" y="2971800"/>
            <a:ext cx="1371600" cy="10668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Button Batteries</a:t>
            </a:r>
            <a:endParaRPr lang="en-US" b="1" dirty="0">
              <a:solidFill>
                <a:schemeClr val="tx1"/>
              </a:solidFill>
            </a:endParaRPr>
          </a:p>
        </p:txBody>
      </p:sp>
      <p:sp>
        <p:nvSpPr>
          <p:cNvPr id="13" name="Action Button: Custom 12">
            <a:hlinkClick r:id="rId6" action="ppaction://hlinksldjump" highlightClick="1"/>
          </p:cNvPr>
          <p:cNvSpPr/>
          <p:nvPr/>
        </p:nvSpPr>
        <p:spPr>
          <a:xfrm>
            <a:off x="1457904" y="3002280"/>
            <a:ext cx="1371600" cy="10668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Alternative Medicines</a:t>
            </a:r>
            <a:endParaRPr lang="en-US" b="1" dirty="0">
              <a:solidFill>
                <a:schemeClr val="tx1"/>
              </a:solidFill>
            </a:endParaRPr>
          </a:p>
        </p:txBody>
      </p:sp>
      <p:sp>
        <p:nvSpPr>
          <p:cNvPr id="15" name="Action Button: Custom 14">
            <a:hlinkClick r:id="rId7" action="ppaction://hlinksldjump" highlightClick="1"/>
          </p:cNvPr>
          <p:cNvSpPr/>
          <p:nvPr/>
        </p:nvSpPr>
        <p:spPr>
          <a:xfrm>
            <a:off x="3515304" y="2971800"/>
            <a:ext cx="1371600" cy="10668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Electronic Cigarettes</a:t>
            </a:r>
            <a:endParaRPr lang="en-US" b="1" dirty="0">
              <a:solidFill>
                <a:schemeClr val="tx1"/>
              </a:solidFill>
            </a:endParaRPr>
          </a:p>
        </p:txBody>
      </p:sp>
    </p:spTree>
    <p:extLst>
      <p:ext uri="{BB962C8B-B14F-4D97-AF65-F5344CB8AC3E}">
        <p14:creationId xmlns:p14="http://schemas.microsoft.com/office/powerpoint/2010/main" val="21461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ill Sans MT" panose="020B0502020104020203" pitchFamily="34" charset="0"/>
              </a:rPr>
              <a:t>Today’s Discussion Topics</a:t>
            </a:r>
            <a:endParaRPr lang="en-US" b="1" dirty="0">
              <a:latin typeface="Gill Sans MT" panose="020B0502020104020203" pitchFamily="34" charset="0"/>
            </a:endParaRPr>
          </a:p>
        </p:txBody>
      </p:sp>
      <p:graphicFrame>
        <p:nvGraphicFramePr>
          <p:cNvPr id="6" name="Diagram 5"/>
          <p:cNvGraphicFramePr/>
          <p:nvPr>
            <p:extLst>
              <p:ext uri="{D42A27DB-BD31-4B8C-83A1-F6EECF244321}">
                <p14:modId xmlns:p14="http://schemas.microsoft.com/office/powerpoint/2010/main" val="2491374364"/>
              </p:ext>
            </p:extLst>
          </p:nvPr>
        </p:nvGraphicFramePr>
        <p:xfrm>
          <a:off x="685800" y="1524000"/>
          <a:ext cx="5791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000" y="1066800"/>
            <a:ext cx="1889206" cy="5439843"/>
          </a:xfrm>
          <a:prstGeom prst="rect">
            <a:avLst/>
          </a:prstGeom>
        </p:spPr>
      </p:pic>
    </p:spTree>
    <p:extLst>
      <p:ext uri="{BB962C8B-B14F-4D97-AF65-F5344CB8AC3E}">
        <p14:creationId xmlns:p14="http://schemas.microsoft.com/office/powerpoint/2010/main" val="2339476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1"/>
          <p:cNvGrpSpPr>
            <a:grpSpLocks/>
          </p:cNvGrpSpPr>
          <p:nvPr/>
        </p:nvGrpSpPr>
        <p:grpSpPr bwMode="auto">
          <a:xfrm>
            <a:off x="5255211" y="4748614"/>
            <a:ext cx="3249025" cy="1973263"/>
            <a:chOff x="108742163" y="109406949"/>
            <a:chExt cx="3343275" cy="1946287"/>
          </a:xfrm>
        </p:grpSpPr>
        <p:sp>
          <p:nvSpPr>
            <p:cNvPr id="18" name="Rectangle 22" hidden="1"/>
            <p:cNvSpPr>
              <a:spLocks noChangeArrowheads="1"/>
            </p:cNvSpPr>
            <p:nvPr/>
          </p:nvSpPr>
          <p:spPr bwMode="auto">
            <a:xfrm>
              <a:off x="108742163" y="109406949"/>
              <a:ext cx="3343275" cy="1946287"/>
            </a:xfrm>
            <a:prstGeom prst="rect">
              <a:avLst/>
            </a:prstGeom>
            <a:solidFill>
              <a:srgbClr val="FFFFFF"/>
            </a:solidFill>
            <a:ln w="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20" name="Group 24"/>
            <p:cNvGrpSpPr>
              <a:grpSpLocks/>
            </p:cNvGrpSpPr>
            <p:nvPr/>
          </p:nvGrpSpPr>
          <p:grpSpPr bwMode="auto">
            <a:xfrm>
              <a:off x="108742163" y="109406949"/>
              <a:ext cx="3343275" cy="1946287"/>
              <a:chOff x="108742163" y="109406949"/>
              <a:chExt cx="3343275" cy="1946287"/>
            </a:xfrm>
          </p:grpSpPr>
          <p:sp>
            <p:nvSpPr>
              <p:cNvPr id="21" name="AutoShape 25"/>
              <p:cNvSpPr>
                <a:spLocks/>
              </p:cNvSpPr>
              <p:nvPr/>
            </p:nvSpPr>
            <p:spPr bwMode="auto">
              <a:xfrm>
                <a:off x="108742163" y="109406949"/>
                <a:ext cx="400050" cy="1946287"/>
              </a:xfrm>
              <a:prstGeom prst="leftBrace">
                <a:avLst>
                  <a:gd name="adj1" fmla="val 0"/>
                  <a:gd name="adj2" fmla="val 50000"/>
                </a:avLst>
              </a:prstGeom>
              <a:noFill/>
              <a:ln w="25400" algn="ctr">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AutoShape 26"/>
              <p:cNvSpPr>
                <a:spLocks/>
              </p:cNvSpPr>
              <p:nvPr/>
            </p:nvSpPr>
            <p:spPr bwMode="auto">
              <a:xfrm rot="10800000">
                <a:off x="111685388" y="109406949"/>
                <a:ext cx="400050" cy="1946287"/>
              </a:xfrm>
              <a:prstGeom prst="leftBrace">
                <a:avLst>
                  <a:gd name="adj1" fmla="val 0"/>
                  <a:gd name="adj2" fmla="val 50000"/>
                </a:avLst>
              </a:prstGeom>
              <a:noFill/>
              <a:ln w="25400" algn="ctr">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2" name="Title 1"/>
          <p:cNvSpPr>
            <a:spLocks noGrp="1"/>
          </p:cNvSpPr>
          <p:nvPr>
            <p:ph type="title"/>
          </p:nvPr>
        </p:nvSpPr>
        <p:spPr>
          <a:xfrm>
            <a:off x="0" y="315118"/>
            <a:ext cx="7864475" cy="827882"/>
          </a:xfrm>
        </p:spPr>
        <p:txBody>
          <a:bodyPr/>
          <a:lstStyle/>
          <a:p>
            <a:pPr algn="ctr"/>
            <a:r>
              <a:rPr lang="en-US" b="1" dirty="0" smtClean="0">
                <a:latin typeface="Gill Sans MT" panose="020B0502020104020203" pitchFamily="34" charset="0"/>
              </a:rPr>
              <a:t>Electronic Cigarettes</a:t>
            </a:r>
            <a:endParaRPr lang="en-US" b="1" dirty="0">
              <a:latin typeface="Gill Sans MT" panose="020B0502020104020203" pitchFamily="34" charset="0"/>
            </a:endParaRPr>
          </a:p>
        </p:txBody>
      </p:sp>
      <p:pic>
        <p:nvPicPr>
          <p:cNvPr id="7170" name="Picture 2" descr="e-c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21" y="1370339"/>
            <a:ext cx="2407199" cy="1830286"/>
          </a:xfrm>
          <a:prstGeom prst="rect">
            <a:avLst/>
          </a:prstGeom>
          <a:noFill/>
          <a:ln w="190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9" name="Text Box 33"/>
          <p:cNvSpPr txBox="1">
            <a:spLocks noChangeArrowheads="1"/>
          </p:cNvSpPr>
          <p:nvPr/>
        </p:nvSpPr>
        <p:spPr bwMode="auto">
          <a:xfrm>
            <a:off x="3050884" y="1401762"/>
            <a:ext cx="4797425" cy="731838"/>
          </a:xfrm>
          <a:prstGeom prst="rect">
            <a:avLst/>
          </a:prstGeom>
          <a:solidFill>
            <a:schemeClr val="bg1">
              <a:lumMod val="85000"/>
            </a:schemeClr>
          </a:solidFill>
          <a:ln w="9525" algn="in">
            <a:solidFill>
              <a:srgbClr val="FFFFFF"/>
            </a:solid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Electronic cigarettes, also known as e-cigarettes, are battery-operated products designed to deliver nicotine, flavor, and other chemicals. They turn chemicals, including highly addictive nicotine, into an aerosol that is inhaled by the user.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173" name="Group 40"/>
          <p:cNvGrpSpPr>
            <a:grpSpLocks/>
          </p:cNvGrpSpPr>
          <p:nvPr/>
        </p:nvGrpSpPr>
        <p:grpSpPr bwMode="auto">
          <a:xfrm>
            <a:off x="5810250" y="4706994"/>
            <a:ext cx="3486150" cy="2308226"/>
            <a:chOff x="108513563" y="109212057"/>
            <a:chExt cx="3343275" cy="1946287"/>
          </a:xfrm>
        </p:grpSpPr>
        <p:sp>
          <p:nvSpPr>
            <p:cNvPr id="7174" name="Rectangle 41" hidden="1"/>
            <p:cNvSpPr>
              <a:spLocks noChangeArrowheads="1"/>
            </p:cNvSpPr>
            <p:nvPr/>
          </p:nvSpPr>
          <p:spPr bwMode="auto">
            <a:xfrm>
              <a:off x="108513563" y="109212057"/>
              <a:ext cx="3343275" cy="1946287"/>
            </a:xfrm>
            <a:prstGeom prst="rect">
              <a:avLst/>
            </a:prstGeom>
            <a:solidFill>
              <a:srgbClr val="FFFFFF"/>
            </a:solidFill>
            <a:ln w="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78" name="AutoShape 45"/>
            <p:cNvSpPr>
              <a:spLocks/>
            </p:cNvSpPr>
            <p:nvPr/>
          </p:nvSpPr>
          <p:spPr bwMode="auto">
            <a:xfrm rot="10800000">
              <a:off x="111456788" y="109212057"/>
              <a:ext cx="400050" cy="1946287"/>
            </a:xfrm>
            <a:prstGeom prst="leftBrace">
              <a:avLst>
                <a:gd name="adj1" fmla="val 0"/>
                <a:gd name="adj2" fmla="val 50000"/>
              </a:avLst>
            </a:prstGeom>
            <a:noFill/>
            <a:ln w="25400" algn="ctr">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718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240" y="4908550"/>
            <a:ext cx="2466975" cy="14573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7179" name="TextBox 7178"/>
          <p:cNvSpPr txBox="1"/>
          <p:nvPr/>
        </p:nvSpPr>
        <p:spPr>
          <a:xfrm>
            <a:off x="429667" y="3276600"/>
            <a:ext cx="2756514" cy="1938992"/>
          </a:xfrm>
          <a:prstGeom prst="rect">
            <a:avLst/>
          </a:prstGeom>
          <a:noFill/>
        </p:spPr>
        <p:txBody>
          <a:bodyPr wrap="square" rtlCol="0">
            <a:spAutoFit/>
          </a:bodyPr>
          <a:lstStyle/>
          <a:p>
            <a:r>
              <a:rPr lang="en-US" sz="1200" b="1" dirty="0" smtClean="0"/>
              <a:t>What other names do e-cigarettes go by?</a:t>
            </a:r>
          </a:p>
          <a:p>
            <a:endParaRPr lang="en-US" sz="1200" dirty="0" smtClean="0"/>
          </a:p>
          <a:p>
            <a:pPr marL="628650" lvl="1" indent="-171450">
              <a:buFont typeface="Arial" panose="020B0604020202020204" pitchFamily="34" charset="0"/>
              <a:buChar char="•"/>
            </a:pPr>
            <a:r>
              <a:rPr lang="en-US" sz="1200" dirty="0" smtClean="0"/>
              <a:t>E-devices</a:t>
            </a:r>
          </a:p>
          <a:p>
            <a:pPr marL="628650" lvl="1" indent="-171450">
              <a:buFont typeface="Arial" panose="020B0604020202020204" pitchFamily="34" charset="0"/>
              <a:buChar char="•"/>
            </a:pPr>
            <a:r>
              <a:rPr lang="en-US" sz="1200" dirty="0" smtClean="0"/>
              <a:t>E-pens</a:t>
            </a:r>
          </a:p>
          <a:p>
            <a:pPr marL="628650" lvl="1" indent="-171450">
              <a:buFont typeface="Arial" panose="020B0604020202020204" pitchFamily="34" charset="0"/>
              <a:buChar char="•"/>
            </a:pPr>
            <a:r>
              <a:rPr lang="en-US" sz="1200" dirty="0" smtClean="0"/>
              <a:t>E-hookahs</a:t>
            </a:r>
          </a:p>
          <a:p>
            <a:pPr marL="628650" lvl="1" indent="-171450">
              <a:buFont typeface="Arial" panose="020B0604020202020204" pitchFamily="34" charset="0"/>
              <a:buChar char="•"/>
            </a:pPr>
            <a:r>
              <a:rPr lang="en-US" sz="1200" dirty="0" smtClean="0"/>
              <a:t>Hookah pens</a:t>
            </a:r>
          </a:p>
          <a:p>
            <a:pPr marL="628650" lvl="1" indent="-171450">
              <a:buFont typeface="Arial" panose="020B0604020202020204" pitchFamily="34" charset="0"/>
              <a:buChar char="•"/>
            </a:pPr>
            <a:r>
              <a:rPr lang="en-US" sz="1200" dirty="0" smtClean="0"/>
              <a:t>Vape-pipes</a:t>
            </a:r>
          </a:p>
          <a:p>
            <a:pPr marL="628650" lvl="1" indent="-171450">
              <a:buFont typeface="Arial" panose="020B0604020202020204" pitchFamily="34" charset="0"/>
              <a:buChar char="•"/>
            </a:pPr>
            <a:r>
              <a:rPr lang="en-US" sz="1200" dirty="0" smtClean="0"/>
              <a:t>Vape-pens</a:t>
            </a:r>
          </a:p>
          <a:p>
            <a:pPr marL="628650" lvl="1" indent="-171450">
              <a:buFont typeface="Arial" panose="020B0604020202020204" pitchFamily="34" charset="0"/>
              <a:buChar char="•"/>
            </a:pPr>
            <a:r>
              <a:rPr lang="en-US" sz="1200" dirty="0" smtClean="0"/>
              <a:t>Vaporizers</a:t>
            </a:r>
            <a:endParaRPr lang="en-US" sz="1200" dirty="0"/>
          </a:p>
        </p:txBody>
      </p:sp>
      <p:sp>
        <p:nvSpPr>
          <p:cNvPr id="7180" name="TextBox 7179"/>
          <p:cNvSpPr txBox="1"/>
          <p:nvPr/>
        </p:nvSpPr>
        <p:spPr>
          <a:xfrm>
            <a:off x="3025178" y="2236033"/>
            <a:ext cx="4048368" cy="1661993"/>
          </a:xfrm>
          <a:prstGeom prst="rect">
            <a:avLst/>
          </a:prstGeom>
          <a:noFill/>
        </p:spPr>
        <p:txBody>
          <a:bodyPr wrap="square" rtlCol="0">
            <a:spAutoFit/>
          </a:bodyPr>
          <a:lstStyle/>
          <a:p>
            <a:pPr lvl="0" fontAlgn="base">
              <a:spcBef>
                <a:spcPct val="0"/>
              </a:spcBef>
              <a:spcAft>
                <a:spcPct val="0"/>
              </a:spcAft>
            </a:pPr>
            <a:r>
              <a:rPr lang="en-US" altLang="en-US" sz="1200" b="1" dirty="0">
                <a:solidFill>
                  <a:srgbClr val="000000"/>
                </a:solidFill>
                <a:latin typeface="Arial" pitchFamily="34" charset="0"/>
                <a:cs typeface="Arial" pitchFamily="34" charset="0"/>
              </a:rPr>
              <a:t>How much nicotine does an e-cigarette contain?</a:t>
            </a:r>
          </a:p>
          <a:p>
            <a:pPr lvl="0" fontAlgn="base">
              <a:spcBef>
                <a:spcPct val="0"/>
              </a:spcBef>
              <a:spcAft>
                <a:spcPct val="0"/>
              </a:spcAft>
            </a:pPr>
            <a:r>
              <a:rPr lang="en-US" altLang="en-US" sz="1200" dirty="0">
                <a:solidFill>
                  <a:srgbClr val="000000"/>
                </a:solidFill>
                <a:latin typeface="Arial" pitchFamily="34" charset="0"/>
                <a:cs typeface="Arial" pitchFamily="34" charset="0"/>
              </a:rPr>
              <a:t>A typical e-cigarette chamber can hold up to 3 milliliters (mL) of liquid nicotine. Nicotine concentration in common products can range from 6 mg per mL all the way up to 24 mg per </a:t>
            </a:r>
            <a:r>
              <a:rPr lang="en-US" altLang="en-US" sz="1200" dirty="0" err="1">
                <a:solidFill>
                  <a:srgbClr val="000000"/>
                </a:solidFill>
                <a:latin typeface="Arial" pitchFamily="34" charset="0"/>
                <a:cs typeface="Arial" pitchFamily="34" charset="0"/>
              </a:rPr>
              <a:t>mL.</a:t>
            </a:r>
            <a:r>
              <a:rPr lang="en-US" altLang="en-US" sz="1200" dirty="0">
                <a:solidFill>
                  <a:srgbClr val="000000"/>
                </a:solidFill>
                <a:latin typeface="Arial" pitchFamily="34" charset="0"/>
                <a:cs typeface="Arial" pitchFamily="34" charset="0"/>
              </a:rPr>
              <a:t> This means one e-cigarette can contain anywhere from 18 to 72 mg of nicotine. In comparison, one cigarette can contain 8—20 mg of nicotine.</a:t>
            </a:r>
            <a:endParaRPr lang="en-US" altLang="en-US" sz="1200" dirty="0">
              <a:latin typeface="Arial" pitchFamily="34" charset="0"/>
              <a:cs typeface="Arial" pitchFamily="34" charset="0"/>
            </a:endParaRPr>
          </a:p>
          <a:p>
            <a:endParaRPr lang="en-US" dirty="0"/>
          </a:p>
        </p:txBody>
      </p:sp>
      <p:sp>
        <p:nvSpPr>
          <p:cNvPr id="7181" name="TextBox 7180"/>
          <p:cNvSpPr txBox="1"/>
          <p:nvPr/>
        </p:nvSpPr>
        <p:spPr>
          <a:xfrm>
            <a:off x="2731959" y="3902867"/>
            <a:ext cx="2995960" cy="1107996"/>
          </a:xfrm>
          <a:prstGeom prst="rect">
            <a:avLst/>
          </a:prstGeom>
          <a:noFill/>
        </p:spPr>
        <p:txBody>
          <a:bodyPr wrap="square" rtlCol="0">
            <a:spAutoFit/>
          </a:bodyPr>
          <a:lstStyle/>
          <a:p>
            <a:pPr lvl="0" fontAlgn="base">
              <a:spcBef>
                <a:spcPct val="0"/>
              </a:spcBef>
              <a:spcAft>
                <a:spcPct val="0"/>
              </a:spcAft>
            </a:pPr>
            <a:r>
              <a:rPr lang="en-US" altLang="en-US" sz="1200" b="1" dirty="0">
                <a:solidFill>
                  <a:srgbClr val="000000"/>
                </a:solidFill>
                <a:latin typeface="Arial" pitchFamily="34" charset="0"/>
                <a:cs typeface="Arial" pitchFamily="34" charset="0"/>
              </a:rPr>
              <a:t>What is “vaping”?</a:t>
            </a:r>
          </a:p>
          <a:p>
            <a:pPr lvl="0" fontAlgn="base">
              <a:spcBef>
                <a:spcPct val="0"/>
              </a:spcBef>
              <a:spcAft>
                <a:spcPct val="0"/>
              </a:spcAft>
            </a:pPr>
            <a:r>
              <a:rPr lang="en-US" altLang="en-US" sz="1200" dirty="0">
                <a:solidFill>
                  <a:srgbClr val="000000"/>
                </a:solidFill>
                <a:latin typeface="Arial" pitchFamily="34" charset="0"/>
                <a:cs typeface="Arial" pitchFamily="34" charset="0"/>
              </a:rPr>
              <a:t>Vaping is the act of using an electronic cigarette, which can resemble the act of smoking a cigarette.</a:t>
            </a:r>
            <a:endParaRPr lang="en-US" altLang="en-US" sz="1200" dirty="0">
              <a:latin typeface="Arial" pitchFamily="34" charset="0"/>
              <a:cs typeface="Arial" pitchFamily="34" charset="0"/>
            </a:endParaRPr>
          </a:p>
          <a:p>
            <a:endParaRPr lang="en-US" dirty="0"/>
          </a:p>
        </p:txBody>
      </p:sp>
      <p:sp>
        <p:nvSpPr>
          <p:cNvPr id="7182" name="TextBox 7181"/>
          <p:cNvSpPr txBox="1"/>
          <p:nvPr/>
        </p:nvSpPr>
        <p:spPr>
          <a:xfrm>
            <a:off x="5760237" y="4136555"/>
            <a:ext cx="3119017" cy="2585323"/>
          </a:xfrm>
          <a:prstGeom prst="rect">
            <a:avLst/>
          </a:prstGeom>
          <a:noFill/>
        </p:spPr>
        <p:txBody>
          <a:bodyPr wrap="square" rtlCol="0">
            <a:spAutoFit/>
          </a:bodyPr>
          <a:lstStyle/>
          <a:p>
            <a:pPr lvl="0" fontAlgn="base">
              <a:spcBef>
                <a:spcPct val="0"/>
              </a:spcBef>
              <a:spcAft>
                <a:spcPct val="0"/>
              </a:spcAft>
            </a:pPr>
            <a:r>
              <a:rPr lang="en-US" altLang="en-US" sz="1200" b="1" dirty="0">
                <a:solidFill>
                  <a:srgbClr val="000000"/>
                </a:solidFill>
                <a:latin typeface="Arial" pitchFamily="34" charset="0"/>
                <a:cs typeface="Arial" pitchFamily="34" charset="0"/>
              </a:rPr>
              <a:t>How can I keep my child safe from liquid nicotine?</a:t>
            </a:r>
          </a:p>
          <a:p>
            <a:pPr lvl="0" fontAlgn="base">
              <a:spcBef>
                <a:spcPct val="0"/>
              </a:spcBef>
              <a:spcAft>
                <a:spcPct val="0"/>
              </a:spcAft>
            </a:pPr>
            <a:r>
              <a:rPr lang="en-US" altLang="en-US" sz="1200" dirty="0">
                <a:solidFill>
                  <a:srgbClr val="000000"/>
                </a:solidFill>
                <a:latin typeface="Arial" pitchFamily="34" charset="0"/>
                <a:cs typeface="Arial" pitchFamily="34" charset="0"/>
              </a:rPr>
              <a:t>It is important to store all nicotine products out of reach of children. Children may be attracted to liquid nicotine products because they come in brightly colored packages, are flavored, and are not required to have child resistant packaging.  Parents also should not use e-cigarette products around young children as young kids may be tempted to mimic the actions of older adults. </a:t>
            </a:r>
            <a:endParaRPr lang="en-US" altLang="en-US" sz="1200" dirty="0">
              <a:latin typeface="Arial" pitchFamily="34" charset="0"/>
              <a:cs typeface="Arial" pitchFamily="34" charset="0"/>
            </a:endParaRPr>
          </a:p>
          <a:p>
            <a:endParaRPr lang="en-US" dirty="0"/>
          </a:p>
        </p:txBody>
      </p:sp>
      <p:sp>
        <p:nvSpPr>
          <p:cNvPr id="54" name="Action Button: Custom 53">
            <a:hlinkClick r:id="rId4" action="ppaction://hlinksldjump" highlightClick="1"/>
          </p:cNvPr>
          <p:cNvSpPr/>
          <p:nvPr/>
        </p:nvSpPr>
        <p:spPr>
          <a:xfrm>
            <a:off x="838200" y="5365807"/>
            <a:ext cx="1295400" cy="9906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Back to Appendix</a:t>
            </a:r>
            <a:endParaRPr lang="en-US" b="1" dirty="0">
              <a:solidFill>
                <a:schemeClr val="tx1"/>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2503" r="26000"/>
          <a:stretch/>
        </p:blipFill>
        <p:spPr>
          <a:xfrm>
            <a:off x="7337765" y="2210509"/>
            <a:ext cx="1120435" cy="1687517"/>
          </a:xfrm>
          <a:prstGeom prst="rect">
            <a:avLst/>
          </a:prstGeom>
        </p:spPr>
      </p:pic>
    </p:spTree>
    <p:extLst>
      <p:ext uri="{BB962C8B-B14F-4D97-AF65-F5344CB8AC3E}">
        <p14:creationId xmlns:p14="http://schemas.microsoft.com/office/powerpoint/2010/main" val="162446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284"/>
            <a:ext cx="7864475" cy="685800"/>
          </a:xfrm>
        </p:spPr>
        <p:txBody>
          <a:bodyPr>
            <a:normAutofit fontScale="90000"/>
          </a:bodyPr>
          <a:lstStyle/>
          <a:p>
            <a:pPr algn="ctr"/>
            <a:r>
              <a:rPr lang="en-US" b="1" dirty="0" smtClean="0">
                <a:latin typeface="Gill Sans MT" panose="020B0502020104020203" pitchFamily="34" charset="0"/>
              </a:rPr>
              <a:t>Poison Safety Checklist</a:t>
            </a:r>
            <a:endParaRPr lang="en-US" b="1" dirty="0">
              <a:latin typeface="Gill Sans MT" panose="020B05020201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7391400" cy="5867400"/>
          </a:xfrm>
          <a:prstGeom prst="rect">
            <a:avLst/>
          </a:prstGeom>
        </p:spPr>
      </p:pic>
      <p:sp>
        <p:nvSpPr>
          <p:cNvPr id="6" name="Action Button: Custom 5">
            <a:hlinkClick r:id="rId3" action="ppaction://hlinksldjump" highlightClick="1"/>
          </p:cNvPr>
          <p:cNvSpPr/>
          <p:nvPr/>
        </p:nvSpPr>
        <p:spPr>
          <a:xfrm>
            <a:off x="7467600" y="5486400"/>
            <a:ext cx="1295400" cy="9906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Back to Appendix</a:t>
            </a:r>
            <a:endParaRPr lang="en-US" b="1" dirty="0">
              <a:solidFill>
                <a:schemeClr val="tx1"/>
              </a:solidFill>
            </a:endParaRPr>
          </a:p>
        </p:txBody>
      </p:sp>
    </p:spTree>
    <p:extLst>
      <p:ext uri="{BB962C8B-B14F-4D97-AF65-F5344CB8AC3E}">
        <p14:creationId xmlns:p14="http://schemas.microsoft.com/office/powerpoint/2010/main" val="1455118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864475" cy="762000"/>
          </a:xfrm>
        </p:spPr>
        <p:txBody>
          <a:bodyPr/>
          <a:lstStyle/>
          <a:p>
            <a:r>
              <a:rPr lang="en-US" b="1" dirty="0" smtClean="0">
                <a:latin typeface="Gill Sans MT" panose="020B0502020104020203" pitchFamily="34" charset="0"/>
              </a:rPr>
              <a:t>   Marijuana Edibles</a:t>
            </a:r>
            <a:endParaRPr lang="en-US" b="1" dirty="0">
              <a:latin typeface="Gill Sans MT" panose="020B0502020104020203" pitchFamily="34" charset="0"/>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5507" t="1041" r="3848"/>
          <a:stretch/>
        </p:blipFill>
        <p:spPr>
          <a:xfrm>
            <a:off x="1371600" y="1066800"/>
            <a:ext cx="6216706" cy="5565529"/>
          </a:xfrm>
        </p:spPr>
      </p:pic>
      <p:sp>
        <p:nvSpPr>
          <p:cNvPr id="9" name="Action Button: Custom 8">
            <a:hlinkClick r:id="rId3" action="ppaction://hlinksldjump" highlightClick="1"/>
          </p:cNvPr>
          <p:cNvSpPr/>
          <p:nvPr/>
        </p:nvSpPr>
        <p:spPr>
          <a:xfrm>
            <a:off x="7467600" y="5486400"/>
            <a:ext cx="1295400" cy="9906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Back to Appendix</a:t>
            </a:r>
            <a:endParaRPr lang="en-US" b="1" dirty="0">
              <a:solidFill>
                <a:schemeClr val="tx1"/>
              </a:solidFill>
            </a:endParaRPr>
          </a:p>
        </p:txBody>
      </p:sp>
    </p:spTree>
    <p:extLst>
      <p:ext uri="{BB962C8B-B14F-4D97-AF65-F5344CB8AC3E}">
        <p14:creationId xmlns:p14="http://schemas.microsoft.com/office/powerpoint/2010/main" val="3617625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7" y="313308"/>
            <a:ext cx="7864475" cy="753492"/>
          </a:xfrm>
        </p:spPr>
        <p:txBody>
          <a:bodyPr/>
          <a:lstStyle/>
          <a:p>
            <a:pPr algn="ctr"/>
            <a:r>
              <a:rPr lang="en-US" b="1" dirty="0" smtClean="0">
                <a:latin typeface="Gill Sans MT" panose="020B0502020104020203" pitchFamily="34" charset="0"/>
              </a:rPr>
              <a:t>Carbon Monoxide</a:t>
            </a:r>
            <a:endParaRPr lang="en-US" b="1" dirty="0">
              <a:latin typeface="Gill Sans MT" panose="020B0502020104020203" pitchFamily="34" charset="0"/>
            </a:endParaRPr>
          </a:p>
        </p:txBody>
      </p:sp>
      <p:sp>
        <p:nvSpPr>
          <p:cNvPr id="3" name="Content Placeholder 2"/>
          <p:cNvSpPr>
            <a:spLocks noGrp="1"/>
          </p:cNvSpPr>
          <p:nvPr>
            <p:ph idx="1"/>
          </p:nvPr>
        </p:nvSpPr>
        <p:spPr>
          <a:xfrm>
            <a:off x="457200" y="1066800"/>
            <a:ext cx="4648200" cy="2819400"/>
          </a:xfrm>
        </p:spPr>
        <p:txBody>
          <a:bodyPr/>
          <a:lstStyle/>
          <a:p>
            <a:pPr marL="0" indent="0">
              <a:buNone/>
            </a:pPr>
            <a:r>
              <a:rPr lang="en-US" sz="1600" b="1" dirty="0" smtClean="0"/>
              <a:t>What is Carbon Monoxide (CO)?</a:t>
            </a:r>
          </a:p>
          <a:p>
            <a:r>
              <a:rPr lang="en-US" sz="1200" dirty="0" smtClean="0"/>
              <a:t>CO is an odorless, colorless, tasteless, deadly gas</a:t>
            </a:r>
          </a:p>
          <a:p>
            <a:r>
              <a:rPr lang="en-US" sz="1200" dirty="0" smtClean="0"/>
              <a:t>CO is made anytime fuel (oil, gas, wood) is burned. </a:t>
            </a:r>
          </a:p>
          <a:p>
            <a:r>
              <a:rPr lang="en-US" sz="1200" dirty="0" smtClean="0"/>
              <a:t>CO poisoning can occur from faulty furnace operation or blocked exhaust systems. Possible sources include:</a:t>
            </a:r>
          </a:p>
          <a:p>
            <a:pPr lvl="1"/>
            <a:r>
              <a:rPr lang="en-US" sz="1200" dirty="0" smtClean="0"/>
              <a:t>Furnaces</a:t>
            </a:r>
          </a:p>
          <a:p>
            <a:pPr lvl="1"/>
            <a:r>
              <a:rPr lang="en-US" sz="1200" dirty="0" smtClean="0"/>
              <a:t>Charcoal or kerosene heaters</a:t>
            </a:r>
          </a:p>
          <a:p>
            <a:pPr lvl="1"/>
            <a:r>
              <a:rPr lang="en-US" sz="1200" dirty="0" smtClean="0"/>
              <a:t>Coal, wood or gas stoves</a:t>
            </a:r>
          </a:p>
          <a:p>
            <a:pPr lvl="1"/>
            <a:r>
              <a:rPr lang="en-US" sz="1200" dirty="0" smtClean="0"/>
              <a:t>Propane grills (do not use inside)</a:t>
            </a:r>
          </a:p>
          <a:p>
            <a:pPr lvl="1"/>
            <a:r>
              <a:rPr lang="en-US" sz="1200" dirty="0" smtClean="0"/>
              <a:t>Running cars in attached garages</a:t>
            </a:r>
          </a:p>
          <a:p>
            <a:pPr lvl="1"/>
            <a:r>
              <a:rPr lang="en-US" sz="1200" dirty="0" smtClean="0"/>
              <a:t>Tobacco smoke </a:t>
            </a:r>
          </a:p>
          <a:p>
            <a:pPr lvl="1"/>
            <a:r>
              <a:rPr lang="en-US" sz="1200" dirty="0" smtClean="0"/>
              <a:t>Motorboats and houseboats</a:t>
            </a:r>
          </a:p>
        </p:txBody>
      </p:sp>
      <p:sp>
        <p:nvSpPr>
          <p:cNvPr id="6" name="Content Placeholder 2"/>
          <p:cNvSpPr txBox="1">
            <a:spLocks/>
          </p:cNvSpPr>
          <p:nvPr/>
        </p:nvSpPr>
        <p:spPr>
          <a:xfrm>
            <a:off x="457200" y="3886200"/>
            <a:ext cx="4648200" cy="2819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t>How do I prevent CO poisoning?</a:t>
            </a:r>
          </a:p>
          <a:p>
            <a:pPr lvl="1"/>
            <a:r>
              <a:rPr lang="en-US" sz="1200" dirty="0" smtClean="0"/>
              <a:t>Use a CO detector</a:t>
            </a:r>
          </a:p>
          <a:p>
            <a:pPr lvl="1"/>
            <a:r>
              <a:rPr lang="en-US" sz="1200" dirty="0" smtClean="0"/>
              <a:t>Have your heating system serviced yearly. </a:t>
            </a:r>
          </a:p>
          <a:p>
            <a:pPr lvl="1"/>
            <a:r>
              <a:rPr lang="en-US" sz="1200" dirty="0" smtClean="0"/>
              <a:t>Do not sue charcoal or gas grills in the house or a tent. </a:t>
            </a:r>
          </a:p>
          <a:p>
            <a:pPr lvl="1"/>
            <a:r>
              <a:rPr lang="en-US" sz="1200" dirty="0" smtClean="0"/>
              <a:t>Do not use the oven to heat your home</a:t>
            </a:r>
          </a:p>
          <a:p>
            <a:pPr lvl="1"/>
            <a:r>
              <a:rPr lang="en-US" sz="1200" dirty="0" smtClean="0"/>
              <a:t>Unplug portable heaters while sleeping</a:t>
            </a:r>
          </a:p>
          <a:p>
            <a:pPr lvl="1"/>
            <a:r>
              <a:rPr lang="en-US" sz="1200" dirty="0" smtClean="0"/>
              <a:t>Avoid swimming near or under the back deck or swim platform of boats. </a:t>
            </a:r>
          </a:p>
          <a:p>
            <a:pPr lvl="1"/>
            <a:r>
              <a:rPr lang="en-US" sz="1200" dirty="0" smtClean="0"/>
              <a:t>If you think a faulty appliance may be letting out large amounts of CO, call your local fire department for assistance in testing the air for CO.</a:t>
            </a:r>
          </a:p>
        </p:txBody>
      </p:sp>
      <p:sp>
        <p:nvSpPr>
          <p:cNvPr id="7" name="Content Placeholder 2"/>
          <p:cNvSpPr txBox="1">
            <a:spLocks/>
          </p:cNvSpPr>
          <p:nvPr/>
        </p:nvSpPr>
        <p:spPr>
          <a:xfrm>
            <a:off x="4694237" y="1066800"/>
            <a:ext cx="3810000" cy="1676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t>How do I know it’s CO poisoning?</a:t>
            </a:r>
          </a:p>
          <a:p>
            <a:pPr lvl="1"/>
            <a:r>
              <a:rPr lang="en-US" sz="1200" dirty="0" smtClean="0"/>
              <a:t>Symptoms of CO poisoning include headache, nausea and vomiting, weakness, fatigue, and confusion. Symptoms can mimic the flu. </a:t>
            </a:r>
          </a:p>
          <a:p>
            <a:pPr lvl="1"/>
            <a:r>
              <a:rPr lang="en-US" sz="1200" dirty="0" smtClean="0"/>
              <a:t>If several people in the household become ill at the same time, it may not be “just the flu.”</a:t>
            </a:r>
          </a:p>
        </p:txBody>
      </p:sp>
      <p:sp>
        <p:nvSpPr>
          <p:cNvPr id="8" name="Content Placeholder 2"/>
          <p:cNvSpPr txBox="1">
            <a:spLocks/>
          </p:cNvSpPr>
          <p:nvPr/>
        </p:nvSpPr>
        <p:spPr>
          <a:xfrm>
            <a:off x="4722517" y="2666214"/>
            <a:ext cx="3810000" cy="1676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t>What do I do if I suspect CO Poisoning?</a:t>
            </a:r>
          </a:p>
          <a:p>
            <a:pPr lvl="1"/>
            <a:r>
              <a:rPr lang="en-US" sz="1200" dirty="0" smtClean="0"/>
              <a:t>Get to fresh air right away. </a:t>
            </a:r>
          </a:p>
          <a:p>
            <a:pPr lvl="1"/>
            <a:r>
              <a:rPr lang="en-US" sz="1200" dirty="0" smtClean="0"/>
              <a:t>Open wide all doors and windows.</a:t>
            </a:r>
          </a:p>
          <a:p>
            <a:pPr lvl="1"/>
            <a:r>
              <a:rPr lang="en-US" sz="1200" dirty="0" smtClean="0"/>
              <a:t>Call the Washington Poison Center at </a:t>
            </a:r>
          </a:p>
          <a:p>
            <a:pPr marL="274320" lvl="1" indent="0">
              <a:buNone/>
            </a:pPr>
            <a:r>
              <a:rPr lang="en-US" sz="1200" dirty="0" smtClean="0"/>
              <a:t>    </a:t>
            </a:r>
            <a:r>
              <a:rPr lang="en-US" sz="1400" b="1" dirty="0" smtClean="0"/>
              <a:t> 1-800-222-1222 </a:t>
            </a:r>
            <a:r>
              <a:rPr lang="en-US" sz="1200" dirty="0" smtClean="0"/>
              <a:t>right away. </a:t>
            </a:r>
          </a:p>
        </p:txBody>
      </p:sp>
      <p:sp>
        <p:nvSpPr>
          <p:cNvPr id="10" name="Action Button: Custom 9">
            <a:hlinkClick r:id="rId2" action="ppaction://hlinksldjump" highlightClick="1"/>
          </p:cNvPr>
          <p:cNvSpPr/>
          <p:nvPr/>
        </p:nvSpPr>
        <p:spPr>
          <a:xfrm>
            <a:off x="7467600" y="5486400"/>
            <a:ext cx="1327727" cy="9906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Back to Appendix</a:t>
            </a:r>
            <a:endParaRPr lang="en-US"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414837"/>
            <a:ext cx="2133600" cy="2143125"/>
          </a:xfrm>
          <a:prstGeom prst="rect">
            <a:avLst/>
          </a:prstGeom>
        </p:spPr>
      </p:pic>
    </p:spTree>
    <p:extLst>
      <p:ext uri="{BB962C8B-B14F-4D97-AF65-F5344CB8AC3E}">
        <p14:creationId xmlns:p14="http://schemas.microsoft.com/office/powerpoint/2010/main" val="1141984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172"/>
            <a:ext cx="7864475" cy="990600"/>
          </a:xfrm>
        </p:spPr>
        <p:txBody>
          <a:bodyPr/>
          <a:lstStyle/>
          <a:p>
            <a:pPr algn="ctr"/>
            <a:r>
              <a:rPr lang="en-US" b="1" dirty="0" smtClean="0">
                <a:latin typeface="Gill Sans MT" panose="020B0502020104020203" pitchFamily="34" charset="0"/>
              </a:rPr>
              <a:t>Button Batteries</a:t>
            </a:r>
            <a:endParaRPr lang="en-US" b="1" dirty="0">
              <a:latin typeface="Gill Sans MT" panose="020B0502020104020203" pitchFamily="34"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405" t="11115"/>
          <a:stretch/>
        </p:blipFill>
        <p:spPr>
          <a:xfrm>
            <a:off x="226243" y="1425399"/>
            <a:ext cx="6626918" cy="4677528"/>
          </a:xfrm>
        </p:spPr>
      </p:pic>
      <p:sp>
        <p:nvSpPr>
          <p:cNvPr id="6" name="TextBox 5"/>
          <p:cNvSpPr txBox="1"/>
          <p:nvPr/>
        </p:nvSpPr>
        <p:spPr>
          <a:xfrm>
            <a:off x="6553200" y="574891"/>
            <a:ext cx="2362200" cy="5447645"/>
          </a:xfrm>
          <a:prstGeom prst="rect">
            <a:avLst/>
          </a:prstGeom>
          <a:noFill/>
        </p:spPr>
        <p:txBody>
          <a:bodyPr wrap="square" rtlCol="0">
            <a:spAutoFit/>
          </a:bodyPr>
          <a:lstStyle/>
          <a:p>
            <a:pPr algn="ctr"/>
            <a:r>
              <a:rPr lang="en-US" sz="1200" dirty="0"/>
              <a:t>Button batteries are small, coin-shaped batteries used in and around our homes. </a:t>
            </a:r>
            <a:r>
              <a:rPr lang="en-US" sz="1200" dirty="0" smtClean="0"/>
              <a:t>When </a:t>
            </a:r>
            <a:r>
              <a:rPr lang="en-US" sz="1200" dirty="0"/>
              <a:t>they are swallowed they </a:t>
            </a:r>
            <a:r>
              <a:rPr lang="en-US" sz="1200" b="1" dirty="0"/>
              <a:t>can be life-threatening</a:t>
            </a:r>
            <a:r>
              <a:rPr lang="en-US" sz="1200" dirty="0"/>
              <a:t> because the newer button batteries are more powerful and can cause tissue damage much more quickly. </a:t>
            </a:r>
          </a:p>
          <a:p>
            <a:pPr algn="ctr"/>
            <a:r>
              <a:rPr lang="en-US" sz="1200" dirty="0"/>
              <a:t> </a:t>
            </a:r>
          </a:p>
          <a:p>
            <a:pPr algn="ctr"/>
            <a:r>
              <a:rPr lang="en-US" sz="1200" dirty="0"/>
              <a:t>Most cases, when a button battery is swallowed, it passes in the stool</a:t>
            </a:r>
            <a:r>
              <a:rPr lang="en-US" sz="1200" dirty="0" smtClean="0"/>
              <a:t>. </a:t>
            </a:r>
            <a:r>
              <a:rPr lang="en-US" sz="1200" dirty="0"/>
              <a:t>However, if the side of the battery stays in contact with the lining of the esophagus, stomach, or intestines a micro current can generate </a:t>
            </a:r>
            <a:r>
              <a:rPr lang="en-US" sz="1200" dirty="0" smtClean="0"/>
              <a:t>hydroxide. </a:t>
            </a:r>
            <a:r>
              <a:rPr lang="en-US" sz="1200" b="1" dirty="0" smtClean="0"/>
              <a:t>This </a:t>
            </a:r>
            <a:r>
              <a:rPr lang="en-US" sz="1200" b="1" dirty="0"/>
              <a:t>can result in burns </a:t>
            </a:r>
            <a:r>
              <a:rPr lang="en-US" sz="1200" dirty="0"/>
              <a:t>and perforation in </a:t>
            </a:r>
            <a:r>
              <a:rPr lang="en-US" sz="1200" b="1" dirty="0"/>
              <a:t>less than two hours</a:t>
            </a:r>
            <a:r>
              <a:rPr lang="en-US" sz="1200" dirty="0"/>
              <a:t>. </a:t>
            </a:r>
            <a:endParaRPr lang="en-US" sz="1200" dirty="0" smtClean="0"/>
          </a:p>
          <a:p>
            <a:pPr algn="ctr"/>
            <a:endParaRPr lang="en-US" sz="1200" b="1" dirty="0"/>
          </a:p>
          <a:p>
            <a:pPr algn="ctr"/>
            <a:r>
              <a:rPr lang="en-US" sz="1200" b="1" dirty="0" smtClean="0"/>
              <a:t>Often </a:t>
            </a:r>
            <a:r>
              <a:rPr lang="en-US" sz="1200" b="1" dirty="0"/>
              <a:t>there are no symptoms early on, so it’s important that an X-ray be taken as soon as possible if you suspect a button battery has been swallowed. </a:t>
            </a:r>
          </a:p>
          <a:p>
            <a:r>
              <a:rPr lang="en-US" dirty="0"/>
              <a:t> </a:t>
            </a:r>
          </a:p>
          <a:p>
            <a:endParaRPr lang="en-US" dirty="0"/>
          </a:p>
        </p:txBody>
      </p:sp>
      <p:sp>
        <p:nvSpPr>
          <p:cNvPr id="7" name="Action Button: Custom 6">
            <a:hlinkClick r:id="rId3" action="ppaction://hlinksldjump" highlightClick="1"/>
          </p:cNvPr>
          <p:cNvSpPr/>
          <p:nvPr/>
        </p:nvSpPr>
        <p:spPr>
          <a:xfrm>
            <a:off x="7086600" y="5486399"/>
            <a:ext cx="1257300" cy="9906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Back to Appendix</a:t>
            </a:r>
            <a:endParaRPr lang="en-US" b="1" dirty="0">
              <a:solidFill>
                <a:schemeClr val="tx1"/>
              </a:solidFill>
            </a:endParaRPr>
          </a:p>
        </p:txBody>
      </p:sp>
    </p:spTree>
    <p:extLst>
      <p:ext uri="{BB962C8B-B14F-4D97-AF65-F5344CB8AC3E}">
        <p14:creationId xmlns:p14="http://schemas.microsoft.com/office/powerpoint/2010/main" val="539653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864475" cy="838200"/>
          </a:xfrm>
        </p:spPr>
        <p:txBody>
          <a:bodyPr/>
          <a:lstStyle/>
          <a:p>
            <a:pPr algn="ctr"/>
            <a:r>
              <a:rPr lang="en-US" b="1" dirty="0" smtClean="0">
                <a:latin typeface="Gill Sans MT" panose="020B0502020104020203" pitchFamily="34" charset="0"/>
              </a:rPr>
              <a:t>Alternative Medicines</a:t>
            </a:r>
            <a:endParaRPr lang="en-US" b="1" dirty="0">
              <a:latin typeface="Gill Sans MT" panose="020B0502020104020203"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98635"/>
            <a:ext cx="6248400" cy="540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4392" y="2819400"/>
            <a:ext cx="2057400" cy="1754326"/>
          </a:xfrm>
          <a:prstGeom prst="rect">
            <a:avLst/>
          </a:prstGeom>
          <a:solidFill>
            <a:schemeClr val="bg1">
              <a:lumMod val="85000"/>
            </a:schemeClr>
          </a:solidFill>
          <a:ln w="31750">
            <a:solidFill>
              <a:schemeClr val="tx2"/>
            </a:solidFill>
          </a:ln>
        </p:spPr>
        <p:txBody>
          <a:bodyPr wrap="square" rtlCol="0">
            <a:spAutoFit/>
          </a:bodyPr>
          <a:lstStyle/>
          <a:p>
            <a:pPr algn="ctr"/>
            <a:r>
              <a:rPr lang="en-US" b="1" dirty="0" smtClean="0"/>
              <a:t>Be Careful! </a:t>
            </a:r>
          </a:p>
          <a:p>
            <a:pPr algn="ctr"/>
            <a:endParaRPr lang="en-US" b="1" dirty="0"/>
          </a:p>
          <a:p>
            <a:pPr algn="ctr"/>
            <a:r>
              <a:rPr lang="en-US" dirty="0" smtClean="0"/>
              <a:t>Alternative </a:t>
            </a:r>
            <a:r>
              <a:rPr lang="en-US" dirty="0"/>
              <a:t>or Complementary Medicines can be harmful.</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31939" y="4800600"/>
            <a:ext cx="1502306" cy="15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110" t="3746" r="5055" b="4182"/>
          <a:stretch/>
        </p:blipFill>
        <p:spPr>
          <a:xfrm>
            <a:off x="7188863" y="1177299"/>
            <a:ext cx="1388458" cy="1472184"/>
          </a:xfrm>
          <a:prstGeom prst="rect">
            <a:avLst/>
          </a:prstGeom>
        </p:spPr>
      </p:pic>
    </p:spTree>
    <p:extLst>
      <p:ext uri="{BB962C8B-B14F-4D97-AF65-F5344CB8AC3E}">
        <p14:creationId xmlns:p14="http://schemas.microsoft.com/office/powerpoint/2010/main" val="625368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6529387"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ction Button: Custom 7">
            <a:hlinkClick r:id="rId3" action="ppaction://hlinksldjump" highlightClick="1"/>
          </p:cNvPr>
          <p:cNvSpPr/>
          <p:nvPr/>
        </p:nvSpPr>
        <p:spPr>
          <a:xfrm>
            <a:off x="7239000" y="5486400"/>
            <a:ext cx="1279092" cy="990600"/>
          </a:xfrm>
          <a:prstGeom prst="actionButtonBlank">
            <a:avLst/>
          </a:prstGeom>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Back to Appendix</a:t>
            </a:r>
            <a:endParaRPr lang="en-US" b="1" dirty="0">
              <a:solidFill>
                <a:schemeClr val="tx1"/>
              </a:solidFill>
            </a:endParaRPr>
          </a:p>
        </p:txBody>
      </p:sp>
    </p:spTree>
    <p:extLst>
      <p:ext uri="{BB962C8B-B14F-4D97-AF65-F5344CB8AC3E}">
        <p14:creationId xmlns:p14="http://schemas.microsoft.com/office/powerpoint/2010/main" val="3048552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ill Sans MT" panose="020B0502020104020203" pitchFamily="34" charset="0"/>
              </a:rPr>
              <a:t>Our Mission</a:t>
            </a:r>
            <a:endParaRPr lang="en-US" b="1" dirty="0">
              <a:latin typeface="Gill Sans MT" panose="020B0502020104020203" pitchFamily="34" charset="0"/>
            </a:endParaRPr>
          </a:p>
        </p:txBody>
      </p:sp>
      <p:sp>
        <p:nvSpPr>
          <p:cNvPr id="3" name="Content Placeholder 2"/>
          <p:cNvSpPr>
            <a:spLocks noGrp="1"/>
          </p:cNvSpPr>
          <p:nvPr>
            <p:ph idx="1"/>
          </p:nvPr>
        </p:nvSpPr>
        <p:spPr>
          <a:xfrm>
            <a:off x="1676400" y="1828800"/>
            <a:ext cx="6019800" cy="2362200"/>
          </a:xfrm>
        </p:spPr>
        <p:txBody>
          <a:bodyPr>
            <a:noAutofit/>
          </a:bodyPr>
          <a:lstStyle/>
          <a:p>
            <a:pPr marL="0" indent="0" algn="ctr">
              <a:buNone/>
            </a:pPr>
            <a:r>
              <a:rPr lang="en-US" sz="3200" b="1" dirty="0" smtClean="0">
                <a:cs typeface="Times New Roman" panose="02020603050405020304" pitchFamily="18" charset="0"/>
              </a:rPr>
              <a:t>To prevent harm from poisoning through expertise, collaboration, professional, and public education</a:t>
            </a:r>
            <a:endParaRPr lang="en-US" sz="3200" b="1" dirty="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1116013"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495800"/>
            <a:ext cx="17494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648200"/>
            <a:ext cx="5626282" cy="1754326"/>
          </a:xfrm>
          <a:prstGeom prst="rect">
            <a:avLst/>
          </a:prstGeom>
          <a:noFill/>
        </p:spPr>
        <p:txBody>
          <a:bodyPr wrap="square" rtlCol="0">
            <a:spAutoFit/>
          </a:bodyPr>
          <a:lstStyle/>
          <a:p>
            <a:r>
              <a:rPr lang="en-US" b="1" u="sng" dirty="0">
                <a:solidFill>
                  <a:srgbClr val="94C600">
                    <a:lumMod val="75000"/>
                  </a:srgbClr>
                </a:solidFill>
              </a:rPr>
              <a:t>RCW 18.76</a:t>
            </a:r>
            <a:r>
              <a:rPr lang="en-US" b="1" dirty="0">
                <a:solidFill>
                  <a:srgbClr val="94C600">
                    <a:lumMod val="75000"/>
                  </a:srgbClr>
                </a:solidFill>
              </a:rPr>
              <a:t>   </a:t>
            </a:r>
            <a:r>
              <a:rPr lang="en-US" dirty="0">
                <a:solidFill>
                  <a:prstClr val="black"/>
                </a:solidFill>
              </a:rPr>
              <a:t>Poison Information system. Statewide Program</a:t>
            </a:r>
            <a:br>
              <a:rPr lang="en-US" dirty="0">
                <a:solidFill>
                  <a:prstClr val="black"/>
                </a:solidFill>
              </a:rPr>
            </a:br>
            <a:r>
              <a:rPr lang="en-US" u="sng" dirty="0">
                <a:solidFill>
                  <a:prstClr val="black"/>
                </a:solidFill>
              </a:rPr>
              <a:t>Public Law 110-377</a:t>
            </a:r>
            <a:r>
              <a:rPr lang="en-US" dirty="0">
                <a:solidFill>
                  <a:prstClr val="black"/>
                </a:solidFill>
              </a:rPr>
              <a:t>  Primary poison defense for U.S. (1993)</a:t>
            </a:r>
          </a:p>
          <a:p>
            <a:r>
              <a:rPr lang="en-US" b="1" u="sng" dirty="0" smtClean="0">
                <a:solidFill>
                  <a:srgbClr val="0070C0"/>
                </a:solidFill>
              </a:rPr>
              <a:t>Public </a:t>
            </a:r>
            <a:r>
              <a:rPr lang="en-US" b="1" u="sng" dirty="0">
                <a:solidFill>
                  <a:srgbClr val="0070C0"/>
                </a:solidFill>
              </a:rPr>
              <a:t>Law 110-377 </a:t>
            </a:r>
            <a:r>
              <a:rPr lang="en-US" dirty="0">
                <a:solidFill>
                  <a:prstClr val="black"/>
                </a:solidFill>
              </a:rPr>
              <a:t>“Poison Center Support, Enhancement, and Awareness Act of 2008” </a:t>
            </a:r>
          </a:p>
        </p:txBody>
      </p:sp>
    </p:spTree>
    <p:extLst>
      <p:ext uri="{BB962C8B-B14F-4D97-AF65-F5344CB8AC3E}">
        <p14:creationId xmlns:p14="http://schemas.microsoft.com/office/powerpoint/2010/main" val="136564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ill Sans MT" panose="020B0502020104020203" pitchFamily="34" charset="0"/>
              </a:rPr>
              <a:t>WAPC Services</a:t>
            </a:r>
            <a:endParaRPr lang="en-US" b="1" dirty="0">
              <a:latin typeface="Gill Sans MT" panose="020B0502020104020203"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1722574983"/>
              </p:ext>
            </p:extLst>
          </p:nvPr>
        </p:nvGraphicFramePr>
        <p:xfrm>
          <a:off x="4495800" y="1447800"/>
          <a:ext cx="4070615"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4"/>
          <p:cNvSpPr>
            <a:spLocks noGrp="1"/>
          </p:cNvSpPr>
          <p:nvPr>
            <p:ph idx="1"/>
          </p:nvPr>
        </p:nvSpPr>
        <p:spPr>
          <a:xfrm>
            <a:off x="762000" y="1676400"/>
            <a:ext cx="3276600" cy="4876800"/>
          </a:xfrm>
        </p:spPr>
        <p:txBody>
          <a:bodyPr>
            <a:normAutofit/>
          </a:bodyPr>
          <a:lstStyle/>
          <a:p>
            <a:r>
              <a:rPr lang="en-US" sz="2200" b="1" dirty="0" smtClean="0">
                <a:solidFill>
                  <a:schemeClr val="accent2"/>
                </a:solidFill>
                <a:latin typeface="+mj-lt"/>
              </a:rPr>
              <a:t>1-800-222-1222 </a:t>
            </a:r>
          </a:p>
          <a:p>
            <a:endParaRPr lang="en-US" sz="1100" b="1" dirty="0" smtClean="0">
              <a:solidFill>
                <a:schemeClr val="accent4"/>
              </a:solidFill>
              <a:latin typeface="+mj-lt"/>
            </a:endParaRPr>
          </a:p>
          <a:p>
            <a:r>
              <a:rPr lang="en-US" sz="2200" dirty="0" smtClean="0">
                <a:latin typeface="+mj-lt"/>
              </a:rPr>
              <a:t>We’re for </a:t>
            </a:r>
            <a:r>
              <a:rPr lang="en-US" sz="2200" b="1" u="sng" dirty="0" smtClean="0">
                <a:solidFill>
                  <a:schemeClr val="accent2"/>
                </a:solidFill>
                <a:latin typeface="+mj-lt"/>
              </a:rPr>
              <a:t>everyone</a:t>
            </a:r>
          </a:p>
          <a:p>
            <a:endParaRPr lang="en-US" sz="1100" b="1" dirty="0" smtClean="0">
              <a:solidFill>
                <a:schemeClr val="accent4"/>
              </a:solidFill>
              <a:latin typeface="+mj-lt"/>
            </a:endParaRPr>
          </a:p>
          <a:p>
            <a:r>
              <a:rPr lang="en-US" sz="2200" dirty="0" smtClean="0">
                <a:latin typeface="+mj-lt"/>
              </a:rPr>
              <a:t>We’re </a:t>
            </a:r>
            <a:r>
              <a:rPr lang="en-US" sz="2200" b="1" u="sng" dirty="0" smtClean="0">
                <a:solidFill>
                  <a:schemeClr val="accent2"/>
                </a:solidFill>
                <a:latin typeface="+mj-lt"/>
              </a:rPr>
              <a:t>free</a:t>
            </a:r>
          </a:p>
          <a:p>
            <a:endParaRPr lang="en-US" sz="1100" b="1" dirty="0" smtClean="0">
              <a:solidFill>
                <a:schemeClr val="accent4"/>
              </a:solidFill>
              <a:latin typeface="+mj-lt"/>
            </a:endParaRPr>
          </a:p>
          <a:p>
            <a:r>
              <a:rPr lang="en-US" sz="2200" dirty="0" smtClean="0">
                <a:latin typeface="+mj-lt"/>
              </a:rPr>
              <a:t>We’re </a:t>
            </a:r>
            <a:r>
              <a:rPr lang="en-US" sz="2200" b="1" u="sng" dirty="0" smtClean="0">
                <a:solidFill>
                  <a:schemeClr val="accent2"/>
                </a:solidFill>
                <a:latin typeface="+mj-lt"/>
              </a:rPr>
              <a:t>confidential</a:t>
            </a:r>
          </a:p>
          <a:p>
            <a:endParaRPr lang="en-US" sz="1100" b="1" dirty="0" smtClean="0">
              <a:solidFill>
                <a:schemeClr val="accent4"/>
              </a:solidFill>
              <a:latin typeface="+mj-lt"/>
            </a:endParaRPr>
          </a:p>
          <a:p>
            <a:r>
              <a:rPr lang="en-US" sz="2200" dirty="0" smtClean="0">
                <a:latin typeface="+mj-lt"/>
              </a:rPr>
              <a:t>We have interpretation services with over </a:t>
            </a:r>
            <a:r>
              <a:rPr lang="en-US" sz="2200" b="1" u="sng" dirty="0" smtClean="0">
                <a:solidFill>
                  <a:schemeClr val="accent2"/>
                </a:solidFill>
                <a:latin typeface="+mj-lt"/>
              </a:rPr>
              <a:t>150 languages</a:t>
            </a:r>
          </a:p>
          <a:p>
            <a:endParaRPr lang="en-US" sz="1100" b="1" dirty="0" smtClean="0">
              <a:solidFill>
                <a:schemeClr val="accent4"/>
              </a:solidFill>
              <a:latin typeface="+mj-lt"/>
            </a:endParaRPr>
          </a:p>
          <a:p>
            <a:r>
              <a:rPr lang="en-US" sz="2200" dirty="0" smtClean="0">
                <a:latin typeface="+mj-lt"/>
              </a:rPr>
              <a:t>We’re always open </a:t>
            </a:r>
            <a:r>
              <a:rPr lang="en-US" sz="2200" b="1" u="sng" dirty="0" smtClean="0">
                <a:solidFill>
                  <a:schemeClr val="accent2"/>
                </a:solidFill>
                <a:latin typeface="+mj-lt"/>
              </a:rPr>
              <a:t>24/7/365</a:t>
            </a:r>
          </a:p>
          <a:p>
            <a:endParaRPr lang="en-US" dirty="0"/>
          </a:p>
        </p:txBody>
      </p:sp>
      <p:sp>
        <p:nvSpPr>
          <p:cNvPr id="3" name="TextBox 2"/>
          <p:cNvSpPr txBox="1"/>
          <p:nvPr/>
        </p:nvSpPr>
        <p:spPr>
          <a:xfrm>
            <a:off x="7140178" y="3112655"/>
            <a:ext cx="1448593" cy="338554"/>
          </a:xfrm>
          <a:prstGeom prst="rect">
            <a:avLst/>
          </a:prstGeom>
          <a:noFill/>
        </p:spPr>
        <p:txBody>
          <a:bodyPr wrap="square" rtlCol="0">
            <a:spAutoFit/>
          </a:bodyPr>
          <a:lstStyle/>
          <a:p>
            <a:r>
              <a:rPr lang="en-US" sz="1600" b="1" dirty="0" smtClean="0"/>
              <a:t>Confidential</a:t>
            </a:r>
            <a:endParaRPr lang="en-US" sz="1600" b="1" dirty="0"/>
          </a:p>
        </p:txBody>
      </p:sp>
    </p:spTree>
    <p:extLst>
      <p:ext uri="{BB962C8B-B14F-4D97-AF65-F5344CB8AC3E}">
        <p14:creationId xmlns:p14="http://schemas.microsoft.com/office/powerpoint/2010/main" val="3115650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564" y="2584469"/>
            <a:ext cx="3369728" cy="2590800"/>
          </a:xfrm>
          <a:prstGeom prst="rect">
            <a:avLst/>
          </a:prstGeom>
        </p:spPr>
      </p:pic>
      <p:graphicFrame>
        <p:nvGraphicFramePr>
          <p:cNvPr id="4" name="Diagram 3"/>
          <p:cNvGraphicFramePr/>
          <p:nvPr>
            <p:extLst>
              <p:ext uri="{D42A27DB-BD31-4B8C-83A1-F6EECF244321}">
                <p14:modId xmlns:p14="http://schemas.microsoft.com/office/powerpoint/2010/main" val="2000577654"/>
              </p:ext>
            </p:extLst>
          </p:nvPr>
        </p:nvGraphicFramePr>
        <p:xfrm>
          <a:off x="1143000" y="1447800"/>
          <a:ext cx="6934199"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504149" y="336280"/>
            <a:ext cx="8229600" cy="990600"/>
          </a:xfrm>
        </p:spPr>
        <p:txBody>
          <a:bodyPr/>
          <a:lstStyle/>
          <a:p>
            <a:pPr algn="ctr"/>
            <a:r>
              <a:rPr lang="en-US" b="1" dirty="0" smtClean="0">
                <a:latin typeface="Gill Sans MT" panose="020B0502020104020203" pitchFamily="34" charset="0"/>
              </a:rPr>
              <a:t>Who Do We Serve?</a:t>
            </a:r>
            <a:endParaRPr lang="en-US" b="1" dirty="0">
              <a:latin typeface="Gill Sans MT" panose="020B0502020104020203" pitchFamily="34" charset="0"/>
            </a:endParaRPr>
          </a:p>
        </p:txBody>
      </p:sp>
      <p:sp>
        <p:nvSpPr>
          <p:cNvPr id="6" name="TextBox 5"/>
          <p:cNvSpPr txBox="1"/>
          <p:nvPr/>
        </p:nvSpPr>
        <p:spPr>
          <a:xfrm>
            <a:off x="3581400" y="3200400"/>
            <a:ext cx="2209800" cy="1261884"/>
          </a:xfrm>
          <a:prstGeom prst="rect">
            <a:avLst/>
          </a:prstGeom>
          <a:noFill/>
        </p:spPr>
        <p:txBody>
          <a:bodyPr wrap="square" rtlCol="0">
            <a:spAutoFit/>
          </a:bodyPr>
          <a:lstStyle/>
          <a:p>
            <a:pPr algn="ctr"/>
            <a:r>
              <a:rPr lang="en-US" sz="2000" b="1" dirty="0" smtClean="0">
                <a:cs typeface="Times New Roman" panose="02020603050405020304" pitchFamily="18" charset="0"/>
              </a:rPr>
              <a:t>Washington State</a:t>
            </a:r>
          </a:p>
          <a:p>
            <a:pPr algn="ctr"/>
            <a:r>
              <a:rPr lang="en-US" b="1" i="1" dirty="0" smtClean="0">
                <a:cs typeface="Times New Roman" panose="02020603050405020304" pitchFamily="18" charset="0"/>
              </a:rPr>
              <a:t>7.06 million people of all ages</a:t>
            </a:r>
            <a:endParaRPr lang="en-US" b="1" i="1" dirty="0">
              <a:cs typeface="Times New Roman" panose="02020603050405020304" pitchFamily="18" charset="0"/>
            </a:endParaRP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1635" y="1295400"/>
            <a:ext cx="2461670" cy="1640472"/>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6513" y="5183484"/>
            <a:ext cx="1176792" cy="116754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3962" y="5387910"/>
            <a:ext cx="1397843" cy="963114"/>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3131" y="4697312"/>
            <a:ext cx="2470336" cy="1645495"/>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16071" y="1676400"/>
            <a:ext cx="1530454" cy="908069"/>
          </a:xfrm>
          <a:prstGeom prst="rect">
            <a:avLst/>
          </a:prstGeom>
        </p:spPr>
      </p:pic>
    </p:spTree>
    <p:extLst>
      <p:ext uri="{BB962C8B-B14F-4D97-AF65-F5344CB8AC3E}">
        <p14:creationId xmlns:p14="http://schemas.microsoft.com/office/powerpoint/2010/main" val="776521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619"/>
            <a:ext cx="8229600" cy="990600"/>
          </a:xfrm>
        </p:spPr>
        <p:txBody>
          <a:bodyPr/>
          <a:lstStyle/>
          <a:p>
            <a:pPr algn="ctr"/>
            <a:r>
              <a:rPr lang="en-US" b="1" dirty="0" smtClean="0">
                <a:latin typeface="Gill Sans MT" panose="020B0502020104020203" pitchFamily="34" charset="0"/>
              </a:rPr>
              <a:t>On-Call Toxicologists</a:t>
            </a:r>
            <a:endParaRPr lang="en-US" b="1" dirty="0">
              <a:latin typeface="Gill Sans MT" panose="020B0502020104020203" pitchFamily="34" charset="0"/>
            </a:endParaRPr>
          </a:p>
        </p:txBody>
      </p:sp>
      <p:sp>
        <p:nvSpPr>
          <p:cNvPr id="26" name="TextBox 25"/>
          <p:cNvSpPr txBox="1"/>
          <p:nvPr/>
        </p:nvSpPr>
        <p:spPr>
          <a:xfrm>
            <a:off x="664911" y="1219200"/>
            <a:ext cx="6373981" cy="646331"/>
          </a:xfrm>
          <a:prstGeom prst="rect">
            <a:avLst/>
          </a:prstGeom>
          <a:noFill/>
        </p:spPr>
        <p:txBody>
          <a:bodyPr wrap="square" rtlCol="0">
            <a:spAutoFit/>
          </a:bodyPr>
          <a:lstStyle/>
          <a:p>
            <a:r>
              <a:rPr lang="en-US" dirty="0"/>
              <a:t>24 hour access to board-certified toxicologists with backgrounds in emergency medicine and </a:t>
            </a:r>
            <a:r>
              <a:rPr lang="en-US" dirty="0" smtClean="0"/>
              <a:t>pharmacology</a:t>
            </a:r>
            <a:endParaRPr lang="en-US" dirty="0"/>
          </a:p>
        </p:txBody>
      </p:sp>
      <p:sp>
        <p:nvSpPr>
          <p:cNvPr id="30" name="TextBox 29"/>
          <p:cNvSpPr txBox="1"/>
          <p:nvPr/>
        </p:nvSpPr>
        <p:spPr>
          <a:xfrm>
            <a:off x="750680" y="3352800"/>
            <a:ext cx="7859920" cy="646331"/>
          </a:xfrm>
          <a:prstGeom prst="rect">
            <a:avLst/>
          </a:prstGeom>
          <a:noFill/>
        </p:spPr>
        <p:txBody>
          <a:bodyPr wrap="square" rtlCol="0">
            <a:spAutoFit/>
          </a:bodyPr>
          <a:lstStyle/>
          <a:p>
            <a:r>
              <a:rPr lang="en-US" dirty="0" smtClean="0"/>
              <a:t>Certified Specialists in Poison Information:</a:t>
            </a:r>
          </a:p>
          <a:p>
            <a:r>
              <a:rPr lang="en-US" dirty="0" smtClean="0"/>
              <a:t>	</a:t>
            </a:r>
            <a:r>
              <a:rPr lang="en-US" sz="1600" dirty="0" err="1" smtClean="0"/>
              <a:t>PharmDs</a:t>
            </a:r>
            <a:r>
              <a:rPr lang="en-US" sz="1600" dirty="0" smtClean="0"/>
              <a:t>, RNs, PIPs </a:t>
            </a:r>
            <a:r>
              <a:rPr lang="en-US" sz="1600" b="1" dirty="0" smtClean="0">
                <a:solidFill>
                  <a:schemeClr val="accent2"/>
                </a:solidFill>
              </a:rPr>
              <a:t>with a combined 290+ years of experience</a:t>
            </a:r>
            <a:endParaRPr lang="en-US" sz="1600" b="1" dirty="0">
              <a:solidFill>
                <a:schemeClr val="accent2"/>
              </a:solidFill>
            </a:endParaRPr>
          </a:p>
        </p:txBody>
      </p:sp>
    </p:spTree>
    <p:extLst>
      <p:ext uri="{BB962C8B-B14F-4D97-AF65-F5344CB8AC3E}">
        <p14:creationId xmlns:p14="http://schemas.microsoft.com/office/powerpoint/2010/main" val="3206017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90" y="457200"/>
            <a:ext cx="7696200" cy="596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381000"/>
            <a:ext cx="7559675" cy="762000"/>
          </a:xfrm>
        </p:spPr>
        <p:txBody>
          <a:bodyPr/>
          <a:lstStyle/>
          <a:p>
            <a:r>
              <a:rPr lang="en-US" b="1" dirty="0" smtClean="0">
                <a:latin typeface="Gill Sans MT" panose="020B0502020104020203" pitchFamily="34" charset="0"/>
              </a:rPr>
              <a:t>2014 Annual Report</a:t>
            </a:r>
            <a:endParaRPr lang="en-US" b="1" dirty="0">
              <a:latin typeface="Gill Sans MT" panose="020B0502020104020203" pitchFamily="34" charset="0"/>
            </a:endParaRPr>
          </a:p>
        </p:txBody>
      </p:sp>
    </p:spTree>
    <p:extLst>
      <p:ext uri="{BB962C8B-B14F-4D97-AF65-F5344CB8AC3E}">
        <p14:creationId xmlns:p14="http://schemas.microsoft.com/office/powerpoint/2010/main" val="3498972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317"/>
            <a:ext cx="9144000" cy="990600"/>
          </a:xfrm>
        </p:spPr>
        <p:txBody>
          <a:bodyPr/>
          <a:lstStyle/>
          <a:p>
            <a:pPr algn="ctr"/>
            <a:r>
              <a:rPr lang="en-US" b="1" dirty="0" smtClean="0">
                <a:latin typeface="Gill Sans MT" panose="020B0502020104020203" pitchFamily="34" charset="0"/>
              </a:rPr>
              <a:t>What is poison?</a:t>
            </a:r>
            <a:endParaRPr lang="en-US" b="1" dirty="0">
              <a:latin typeface="Gill Sans MT" panose="020B0502020104020203" pitchFamily="34" charset="0"/>
            </a:endParaRPr>
          </a:p>
        </p:txBody>
      </p:sp>
      <p:sp>
        <p:nvSpPr>
          <p:cNvPr id="3" name="Content Placeholder 2"/>
          <p:cNvSpPr>
            <a:spLocks noGrp="1"/>
          </p:cNvSpPr>
          <p:nvPr>
            <p:ph idx="1"/>
          </p:nvPr>
        </p:nvSpPr>
        <p:spPr>
          <a:xfrm>
            <a:off x="2590800" y="1600200"/>
            <a:ext cx="3810000" cy="4876800"/>
          </a:xfrm>
        </p:spPr>
        <p:txBody>
          <a:bodyPr/>
          <a:lstStyle/>
          <a:p>
            <a:pPr marL="0" indent="0" algn="ctr">
              <a:buNone/>
            </a:pPr>
            <a:r>
              <a:rPr lang="en-US" sz="3200" b="1" dirty="0" smtClean="0">
                <a:solidFill>
                  <a:schemeClr val="accent2"/>
                </a:solidFill>
                <a:cs typeface="Times New Roman" panose="02020603050405020304" pitchFamily="18" charset="0"/>
              </a:rPr>
              <a:t>A poison is..</a:t>
            </a:r>
          </a:p>
          <a:p>
            <a:pPr marL="0" indent="0" algn="ctr">
              <a:buNone/>
            </a:pPr>
            <a:r>
              <a:rPr lang="en-US" b="1" dirty="0" smtClean="0">
                <a:cs typeface="Times New Roman" panose="02020603050405020304" pitchFamily="18" charset="0"/>
              </a:rPr>
              <a:t>Any product or substance that can be harmful if it is used the wrong way, by the wrong person, or in the wrong amount. </a:t>
            </a:r>
          </a:p>
          <a:p>
            <a:pPr marL="0" indent="0">
              <a:buNone/>
            </a:pPr>
            <a:endParaRPr lang="en-US" sz="1600" b="1" dirty="0">
              <a:cs typeface="Times New Roman" panose="02020603050405020304" pitchFamily="18" charset="0"/>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648200"/>
            <a:ext cx="17494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clrChange>
              <a:clrFrom>
                <a:srgbClr val="E5E9EC"/>
              </a:clrFrom>
              <a:clrTo>
                <a:srgbClr val="E5E9EC">
                  <a:alpha val="0"/>
                </a:srgbClr>
              </a:clrTo>
            </a:clrChange>
            <a:extLst>
              <a:ext uri="{28A0092B-C50C-407E-A947-70E740481C1C}">
                <a14:useLocalDpi xmlns:a14="http://schemas.microsoft.com/office/drawing/2010/main" val="0"/>
              </a:ext>
            </a:extLst>
          </a:blip>
          <a:stretch>
            <a:fillRect/>
          </a:stretch>
        </p:blipFill>
        <p:spPr>
          <a:xfrm>
            <a:off x="6689535" y="1115861"/>
            <a:ext cx="1950720" cy="13472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357" y="3754191"/>
            <a:ext cx="2762248" cy="138112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6735" y="5242559"/>
            <a:ext cx="1843520" cy="133959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245" y="2514600"/>
            <a:ext cx="1494471" cy="1320116"/>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531" y="1371600"/>
            <a:ext cx="2167178" cy="1442069"/>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400" y="4975295"/>
            <a:ext cx="1823440" cy="1606861"/>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440" y="2957513"/>
            <a:ext cx="1125075" cy="1690687"/>
          </a:xfrm>
          <a:prstGeom prst="rect">
            <a:avLst/>
          </a:prstGeom>
        </p:spPr>
      </p:pic>
    </p:spTree>
    <p:extLst>
      <p:ext uri="{BB962C8B-B14F-4D97-AF65-F5344CB8AC3E}">
        <p14:creationId xmlns:p14="http://schemas.microsoft.com/office/powerpoint/2010/main" val="1525152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with text">
      <a:dk1>
        <a:srgbClr val="000000"/>
      </a:dk1>
      <a:lt1>
        <a:srgbClr val="FFFFFF"/>
      </a:lt1>
      <a:dk2>
        <a:srgbClr val="00709E"/>
      </a:dk2>
      <a:lt2>
        <a:srgbClr val="F3F2DC"/>
      </a:lt2>
      <a:accent1>
        <a:srgbClr val="CCE226"/>
      </a:accent1>
      <a:accent2>
        <a:srgbClr val="894FBF"/>
      </a:accent2>
      <a:accent3>
        <a:srgbClr val="FFC61E"/>
      </a:accent3>
      <a:accent4>
        <a:srgbClr val="D81E05"/>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2238</TotalTime>
  <Words>3125</Words>
  <Application>Microsoft Office PowerPoint</Application>
  <PresentationFormat>On-screen Show (4:3)</PresentationFormat>
  <Paragraphs>460</Paragraphs>
  <Slides>36</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Gill Sans MT</vt:lpstr>
      <vt:lpstr>Times New Roman</vt:lpstr>
      <vt:lpstr>Clarity</vt:lpstr>
      <vt:lpstr>PowerPoint Presentation</vt:lpstr>
      <vt:lpstr>PowerPoint Presentation</vt:lpstr>
      <vt:lpstr>Today’s Discussion Topics</vt:lpstr>
      <vt:lpstr>Our Mission</vt:lpstr>
      <vt:lpstr>WAPC Services</vt:lpstr>
      <vt:lpstr>Who Do We Serve?</vt:lpstr>
      <vt:lpstr>On-Call Toxicologists</vt:lpstr>
      <vt:lpstr>2014 Annual Report</vt:lpstr>
      <vt:lpstr>What is poison?</vt:lpstr>
      <vt:lpstr>PowerPoint Presentation</vt:lpstr>
      <vt:lpstr>Household Scenarios</vt:lpstr>
      <vt:lpstr>Household Scenarios</vt:lpstr>
      <vt:lpstr>Household Tips</vt:lpstr>
      <vt:lpstr>Senior Statistics</vt:lpstr>
      <vt:lpstr>Medication Scenarios</vt:lpstr>
      <vt:lpstr>Medication Scenarios</vt:lpstr>
      <vt:lpstr>Medication Safety</vt:lpstr>
      <vt:lpstr>Medication Management Tips </vt:lpstr>
      <vt:lpstr>Are you a Grandparent?</vt:lpstr>
      <vt:lpstr>Safety Updates for Children </vt:lpstr>
      <vt:lpstr>Top Exposures among Children</vt:lpstr>
      <vt:lpstr>Medication Disposal </vt:lpstr>
      <vt:lpstr>Action Steps in Case of Emergency</vt:lpstr>
      <vt:lpstr>What happens when I call the  Poison Center?</vt:lpstr>
      <vt:lpstr>What happens when I call the  Poison Center?</vt:lpstr>
      <vt:lpstr>Benefits of Poison Center</vt:lpstr>
      <vt:lpstr>Main Message: Just Call!</vt:lpstr>
      <vt:lpstr>Handouts</vt:lpstr>
      <vt:lpstr>Appendix</vt:lpstr>
      <vt:lpstr>Electronic Cigarettes</vt:lpstr>
      <vt:lpstr>Poison Safety Checklist</vt:lpstr>
      <vt:lpstr>   Marijuana Edibles</vt:lpstr>
      <vt:lpstr>Carbon Monoxide</vt:lpstr>
      <vt:lpstr>Button Batteries</vt:lpstr>
      <vt:lpstr>Alternative Medicines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Carlie Sue Anderson</dc:creator>
  <cp:lastModifiedBy>Von Derau</cp:lastModifiedBy>
  <cp:revision>136</cp:revision>
  <cp:lastPrinted>2015-07-28T00:03:48Z</cp:lastPrinted>
  <dcterms:created xsi:type="dcterms:W3CDTF">2015-07-13T20:04:21Z</dcterms:created>
  <dcterms:modified xsi:type="dcterms:W3CDTF">2017-06-16T22:57:54Z</dcterms:modified>
</cp:coreProperties>
</file>