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57" r:id="rId3"/>
    <p:sldId id="258" r:id="rId4"/>
    <p:sldId id="260" r:id="rId5"/>
    <p:sldId id="261" r:id="rId6"/>
    <p:sldId id="262" r:id="rId7"/>
    <p:sldId id="263" r:id="rId8"/>
    <p:sldId id="265" r:id="rId9"/>
    <p:sldId id="271" r:id="rId10"/>
    <p:sldId id="277" r:id="rId11"/>
    <p:sldId id="310" r:id="rId12"/>
    <p:sldId id="272" r:id="rId13"/>
    <p:sldId id="270" r:id="rId14"/>
    <p:sldId id="269" r:id="rId15"/>
    <p:sldId id="278" r:id="rId16"/>
    <p:sldId id="267" r:id="rId17"/>
    <p:sldId id="268" r:id="rId18"/>
    <p:sldId id="273" r:id="rId19"/>
    <p:sldId id="281" r:id="rId20"/>
    <p:sldId id="279" r:id="rId21"/>
    <p:sldId id="280" r:id="rId22"/>
    <p:sldId id="275" r:id="rId23"/>
    <p:sldId id="312" r:id="rId24"/>
    <p:sldId id="282" r:id="rId25"/>
    <p:sldId id="305" r:id="rId26"/>
    <p:sldId id="304" r:id="rId27"/>
    <p:sldId id="283" r:id="rId28"/>
    <p:sldId id="274" r:id="rId29"/>
    <p:sldId id="291" r:id="rId30"/>
    <p:sldId id="284" r:id="rId31"/>
    <p:sldId id="287" r:id="rId32"/>
    <p:sldId id="323" r:id="rId33"/>
    <p:sldId id="313" r:id="rId34"/>
    <p:sldId id="286" r:id="rId35"/>
    <p:sldId id="288" r:id="rId36"/>
    <p:sldId id="289" r:id="rId37"/>
    <p:sldId id="290" r:id="rId38"/>
    <p:sldId id="292" r:id="rId39"/>
    <p:sldId id="293" r:id="rId40"/>
    <p:sldId id="294" r:id="rId41"/>
    <p:sldId id="295" r:id="rId42"/>
    <p:sldId id="296" r:id="rId43"/>
    <p:sldId id="297" r:id="rId44"/>
    <p:sldId id="319" r:id="rId45"/>
    <p:sldId id="321" r:id="rId46"/>
    <p:sldId id="314" r:id="rId47"/>
    <p:sldId id="315" r:id="rId48"/>
    <p:sldId id="316" r:id="rId49"/>
    <p:sldId id="320" r:id="rId50"/>
    <p:sldId id="299" r:id="rId51"/>
    <p:sldId id="318" r:id="rId52"/>
    <p:sldId id="322" r:id="rId53"/>
    <p:sldId id="300" r:id="rId54"/>
    <p:sldId id="301" r:id="rId55"/>
    <p:sldId id="302" r:id="rId56"/>
    <p:sldId id="303" r:id="rId57"/>
    <p:sldId id="306" r:id="rId58"/>
    <p:sldId id="307" r:id="rId59"/>
    <p:sldId id="308"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han King" initials="MK" lastIdx="1" clrIdx="0">
    <p:extLst>
      <p:ext uri="{19B8F6BF-5375-455C-9EA6-DF929625EA0E}">
        <p15:presenceInfo xmlns:p15="http://schemas.microsoft.com/office/powerpoint/2012/main" userId="S-1-5-21-1525037213-2982283838-418662453-241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69" autoAdjust="0"/>
    <p:restoredTop sz="66492" autoAdjust="0"/>
  </p:normalViewPr>
  <p:slideViewPr>
    <p:cSldViewPr snapToGrid="0">
      <p:cViewPr varScale="1">
        <p:scale>
          <a:sx n="46" d="100"/>
          <a:sy n="46" d="100"/>
        </p:scale>
        <p:origin x="10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596741740154628E-2"/>
          <c:y val="2.7058499811854098E-2"/>
          <c:w val="0.92243158635841993"/>
          <c:h val="0.82323051038198136"/>
        </c:manualLayout>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Double dose</c:v>
                </c:pt>
                <c:pt idx="1">
                  <c:v>Wrong drug</c:v>
                </c:pt>
                <c:pt idx="2">
                  <c:v>Wrong dose</c:v>
                </c:pt>
                <c:pt idx="3">
                  <c:v>Wrong person</c:v>
                </c:pt>
                <c:pt idx="4">
                  <c:v>Wrong time</c:v>
                </c:pt>
                <c:pt idx="5">
                  <c:v>Wrong route</c:v>
                </c:pt>
                <c:pt idx="6">
                  <c:v>Other error</c:v>
                </c:pt>
              </c:strCache>
            </c:strRef>
          </c:cat>
          <c:val>
            <c:numRef>
              <c:f>Sheet1!$B$2:$B$8</c:f>
              <c:numCache>
                <c:formatCode>General</c:formatCode>
                <c:ptCount val="7"/>
                <c:pt idx="0">
                  <c:v>680</c:v>
                </c:pt>
                <c:pt idx="1">
                  <c:v>487</c:v>
                </c:pt>
                <c:pt idx="2">
                  <c:v>344</c:v>
                </c:pt>
                <c:pt idx="3">
                  <c:v>206</c:v>
                </c:pt>
                <c:pt idx="4">
                  <c:v>177</c:v>
                </c:pt>
                <c:pt idx="5">
                  <c:v>149</c:v>
                </c:pt>
                <c:pt idx="6">
                  <c:v>215</c:v>
                </c:pt>
              </c:numCache>
            </c:numRef>
          </c:val>
          <c:extLst>
            <c:ext xmlns:c16="http://schemas.microsoft.com/office/drawing/2014/chart" uri="{C3380CC4-5D6E-409C-BE32-E72D297353CC}">
              <c16:uniqueId val="{00000000-7FE0-4DD6-8F04-04A5E641EC3B}"/>
            </c:ext>
          </c:extLst>
        </c:ser>
        <c:dLbls>
          <c:showLegendKey val="0"/>
          <c:showVal val="0"/>
          <c:showCatName val="0"/>
          <c:showSerName val="0"/>
          <c:showPercent val="0"/>
          <c:showBubbleSize val="0"/>
        </c:dLbls>
        <c:gapWidth val="219"/>
        <c:overlap val="-27"/>
        <c:axId val="768614239"/>
        <c:axId val="768619647"/>
      </c:barChart>
      <c:catAx>
        <c:axId val="768614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768619647"/>
        <c:crosses val="autoZero"/>
        <c:auto val="1"/>
        <c:lblAlgn val="ctr"/>
        <c:lblOffset val="100"/>
        <c:noMultiLvlLbl val="0"/>
      </c:catAx>
      <c:valAx>
        <c:axId val="7686196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686142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DBFE3A-1F80-4C7A-953D-3DB6770F034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F52F309B-3CE1-4E9B-823B-E192197EB683}">
      <dgm:prSet phldrT="[Text]"/>
      <dgm:spPr>
        <a:solidFill>
          <a:srgbClr val="A6B340"/>
        </a:solidFill>
      </dgm:spPr>
      <dgm:t>
        <a:bodyPr/>
        <a:lstStyle/>
        <a:p>
          <a:pPr algn="ctr"/>
          <a:r>
            <a:rPr lang="en-US" dirty="0" smtClean="0">
              <a:solidFill>
                <a:schemeClr val="tx1"/>
              </a:solidFill>
              <a:latin typeface="Lato" panose="020F0502020204030203" pitchFamily="34" charset="0"/>
              <a:cs typeface="Arial" panose="020B0604020202020204" pitchFamily="34" charset="0"/>
            </a:rPr>
            <a:t>The Washington Poison Center</a:t>
          </a:r>
          <a:endParaRPr lang="en-US" dirty="0">
            <a:solidFill>
              <a:schemeClr val="tx1"/>
            </a:solidFill>
            <a:latin typeface="Lato" panose="020F0502020204030203" pitchFamily="34" charset="0"/>
            <a:cs typeface="Arial" panose="020B0604020202020204" pitchFamily="34" charset="0"/>
          </a:endParaRPr>
        </a:p>
      </dgm:t>
    </dgm:pt>
    <dgm:pt modelId="{DF9FE84E-0AC4-4F65-95F2-763A05DC3B9D}" type="parTrans" cxnId="{952F846F-310B-44AD-A6C1-69BB10D354F5}">
      <dgm:prSet/>
      <dgm:spPr/>
      <dgm:t>
        <a:bodyPr/>
        <a:lstStyle/>
        <a:p>
          <a:endParaRPr lang="en-US"/>
        </a:p>
      </dgm:t>
    </dgm:pt>
    <dgm:pt modelId="{FB95067E-A9E9-4F9F-9C17-43B88C17335D}" type="sibTrans" cxnId="{952F846F-310B-44AD-A6C1-69BB10D354F5}">
      <dgm:prSet/>
      <dgm:spPr/>
      <dgm:t>
        <a:bodyPr/>
        <a:lstStyle/>
        <a:p>
          <a:endParaRPr lang="en-US"/>
        </a:p>
      </dgm:t>
    </dgm:pt>
    <dgm:pt modelId="{6E8A1278-D49F-4954-B73B-2EB02A32964A}">
      <dgm:prSet phldrT="[Text]"/>
      <dgm:spPr>
        <a:solidFill>
          <a:srgbClr val="7A7B75"/>
        </a:solidFill>
      </dgm:spPr>
      <dgm:t>
        <a:bodyPr/>
        <a:lstStyle/>
        <a:p>
          <a:pPr algn="ctr"/>
          <a:r>
            <a:rPr lang="en-US" dirty="0" smtClean="0">
              <a:solidFill>
                <a:schemeClr val="tx1"/>
              </a:solidFill>
              <a:latin typeface="Lato" panose="020F0502020204030203" pitchFamily="34" charset="0"/>
              <a:cs typeface="Arial" panose="020B0604020202020204" pitchFamily="34" charset="0"/>
            </a:rPr>
            <a:t>Medication Errors</a:t>
          </a:r>
          <a:endParaRPr lang="en-US" dirty="0">
            <a:solidFill>
              <a:schemeClr val="tx1"/>
            </a:solidFill>
            <a:latin typeface="Lato" panose="020F0502020204030203" pitchFamily="34" charset="0"/>
            <a:cs typeface="Arial" panose="020B0604020202020204" pitchFamily="34" charset="0"/>
          </a:endParaRPr>
        </a:p>
      </dgm:t>
    </dgm:pt>
    <dgm:pt modelId="{A3FD547F-4834-4AC0-847A-84E5C9864D21}" type="parTrans" cxnId="{938B4ADC-6F19-4EB8-9091-A1D0739F069A}">
      <dgm:prSet/>
      <dgm:spPr/>
      <dgm:t>
        <a:bodyPr/>
        <a:lstStyle/>
        <a:p>
          <a:endParaRPr lang="en-US"/>
        </a:p>
      </dgm:t>
    </dgm:pt>
    <dgm:pt modelId="{582A8B08-94D6-4747-A77C-1E2D77D9E73F}" type="sibTrans" cxnId="{938B4ADC-6F19-4EB8-9091-A1D0739F069A}">
      <dgm:prSet/>
      <dgm:spPr/>
      <dgm:t>
        <a:bodyPr/>
        <a:lstStyle/>
        <a:p>
          <a:endParaRPr lang="en-US"/>
        </a:p>
      </dgm:t>
    </dgm:pt>
    <dgm:pt modelId="{172C18B2-3CCC-4302-9E00-1837A76D428A}">
      <dgm:prSet phldrT="[Text]"/>
      <dgm:spPr>
        <a:solidFill>
          <a:srgbClr val="F38B3C"/>
        </a:solidFill>
      </dgm:spPr>
      <dgm:t>
        <a:bodyPr/>
        <a:lstStyle/>
        <a:p>
          <a:pPr algn="ctr"/>
          <a:r>
            <a:rPr lang="en-US" dirty="0" smtClean="0">
              <a:solidFill>
                <a:schemeClr val="tx1"/>
              </a:solidFill>
              <a:latin typeface="Arial" panose="020B0604020202020204" pitchFamily="34" charset="0"/>
              <a:cs typeface="Arial" panose="020B0604020202020204" pitchFamily="34" charset="0"/>
            </a:rPr>
            <a:t>Accidents</a:t>
          </a:r>
          <a:endParaRPr lang="en-US" dirty="0">
            <a:solidFill>
              <a:schemeClr val="tx1"/>
            </a:solidFill>
            <a:latin typeface="Arial" panose="020B0604020202020204" pitchFamily="34" charset="0"/>
            <a:cs typeface="Arial" panose="020B0604020202020204" pitchFamily="34" charset="0"/>
          </a:endParaRPr>
        </a:p>
      </dgm:t>
    </dgm:pt>
    <dgm:pt modelId="{C933C0FC-7885-4976-85C8-3EF270922793}" type="parTrans" cxnId="{DF11D5D9-6FF0-4C46-B5CD-FB3462F0003B}">
      <dgm:prSet/>
      <dgm:spPr/>
      <dgm:t>
        <a:bodyPr/>
        <a:lstStyle/>
        <a:p>
          <a:endParaRPr lang="en-US"/>
        </a:p>
      </dgm:t>
    </dgm:pt>
    <dgm:pt modelId="{3A865C5F-63C9-4A2E-9E65-0ABE7FB1D2CD}" type="sibTrans" cxnId="{DF11D5D9-6FF0-4C46-B5CD-FB3462F0003B}">
      <dgm:prSet/>
      <dgm:spPr/>
      <dgm:t>
        <a:bodyPr/>
        <a:lstStyle/>
        <a:p>
          <a:endParaRPr lang="en-US"/>
        </a:p>
      </dgm:t>
    </dgm:pt>
    <dgm:pt modelId="{F1C453CC-171B-4CD4-BCEF-77F54DBC962A}">
      <dgm:prSet phldrT="[Text]"/>
      <dgm:spPr>
        <a:solidFill>
          <a:srgbClr val="E74536"/>
        </a:solidFill>
      </dgm:spPr>
      <dgm:t>
        <a:bodyPr/>
        <a:lstStyle/>
        <a:p>
          <a:pPr algn="ctr"/>
          <a:r>
            <a:rPr lang="en-US" dirty="0" smtClean="0">
              <a:solidFill>
                <a:schemeClr val="tx1"/>
              </a:solidFill>
              <a:latin typeface="Lato" panose="020F0502020204030203" pitchFamily="34" charset="0"/>
              <a:cs typeface="Arial" panose="020B0604020202020204" pitchFamily="34" charset="0"/>
            </a:rPr>
            <a:t>Adverse Reactions</a:t>
          </a:r>
        </a:p>
      </dgm:t>
    </dgm:pt>
    <dgm:pt modelId="{8AE1DF88-5C0D-4F7E-A665-5815A36715A1}" type="parTrans" cxnId="{462DB3F3-E52F-4DB8-ADBD-00030E4755C4}">
      <dgm:prSet/>
      <dgm:spPr/>
      <dgm:t>
        <a:bodyPr/>
        <a:lstStyle/>
        <a:p>
          <a:endParaRPr lang="en-US"/>
        </a:p>
      </dgm:t>
    </dgm:pt>
    <dgm:pt modelId="{90ACA5ED-C588-42DD-82FF-9C7D5D2A4C4B}" type="sibTrans" cxnId="{462DB3F3-E52F-4DB8-ADBD-00030E4755C4}">
      <dgm:prSet/>
      <dgm:spPr/>
      <dgm:t>
        <a:bodyPr/>
        <a:lstStyle/>
        <a:p>
          <a:endParaRPr lang="en-US"/>
        </a:p>
      </dgm:t>
    </dgm:pt>
    <dgm:pt modelId="{E26AC4D7-F0CC-4CE1-9A56-5D4D0677922C}">
      <dgm:prSet phldrT="[Text]"/>
      <dgm:spPr>
        <a:solidFill>
          <a:srgbClr val="8DD0DE"/>
        </a:solidFill>
      </dgm:spPr>
      <dgm:t>
        <a:bodyPr/>
        <a:lstStyle/>
        <a:p>
          <a:pPr algn="ctr"/>
          <a:r>
            <a:rPr lang="en-US" dirty="0" smtClean="0">
              <a:solidFill>
                <a:schemeClr val="tx1"/>
              </a:solidFill>
              <a:latin typeface="Lato" panose="020F0502020204030203" pitchFamily="34" charset="0"/>
              <a:cs typeface="Arial" panose="020B0604020202020204" pitchFamily="34" charset="0"/>
            </a:rPr>
            <a:t>Calling the Poison Center</a:t>
          </a:r>
          <a:endParaRPr lang="en-US" dirty="0">
            <a:solidFill>
              <a:schemeClr val="tx1"/>
            </a:solidFill>
            <a:latin typeface="Lato" panose="020F0502020204030203" pitchFamily="34" charset="0"/>
            <a:cs typeface="Arial" panose="020B0604020202020204" pitchFamily="34" charset="0"/>
          </a:endParaRPr>
        </a:p>
      </dgm:t>
    </dgm:pt>
    <dgm:pt modelId="{91B1641A-8BFB-483C-AAA4-0E32B97F273F}" type="parTrans" cxnId="{477225D3-7D4D-406F-84F0-C067642A3C2D}">
      <dgm:prSet/>
      <dgm:spPr/>
      <dgm:t>
        <a:bodyPr/>
        <a:lstStyle/>
        <a:p>
          <a:endParaRPr lang="en-US"/>
        </a:p>
      </dgm:t>
    </dgm:pt>
    <dgm:pt modelId="{1C72E762-ECA0-4FA7-B50A-EB8E27E51A89}" type="sibTrans" cxnId="{477225D3-7D4D-406F-84F0-C067642A3C2D}">
      <dgm:prSet/>
      <dgm:spPr/>
      <dgm:t>
        <a:bodyPr/>
        <a:lstStyle/>
        <a:p>
          <a:endParaRPr lang="en-US"/>
        </a:p>
      </dgm:t>
    </dgm:pt>
    <dgm:pt modelId="{1936FD76-D104-4373-A52E-0ECB6866722C}" type="pres">
      <dgm:prSet presAssocID="{A6DBFE3A-1F80-4C7A-953D-3DB6770F034C}" presName="linear" presStyleCnt="0">
        <dgm:presLayoutVars>
          <dgm:dir/>
          <dgm:animLvl val="lvl"/>
          <dgm:resizeHandles val="exact"/>
        </dgm:presLayoutVars>
      </dgm:prSet>
      <dgm:spPr/>
      <dgm:t>
        <a:bodyPr/>
        <a:lstStyle/>
        <a:p>
          <a:endParaRPr lang="en-US"/>
        </a:p>
      </dgm:t>
    </dgm:pt>
    <dgm:pt modelId="{0D6DB9FC-5322-49AB-80E7-0A54E6E1A0EE}" type="pres">
      <dgm:prSet presAssocID="{F52F309B-3CE1-4E9B-823B-E192197EB683}" presName="parentLin" presStyleCnt="0"/>
      <dgm:spPr/>
    </dgm:pt>
    <dgm:pt modelId="{6D69E1F6-1CFA-42F5-820C-368F3A7AAFF3}" type="pres">
      <dgm:prSet presAssocID="{F52F309B-3CE1-4E9B-823B-E192197EB683}" presName="parentLeftMargin" presStyleLbl="node1" presStyleIdx="0" presStyleCnt="5"/>
      <dgm:spPr/>
      <dgm:t>
        <a:bodyPr/>
        <a:lstStyle/>
        <a:p>
          <a:endParaRPr lang="en-US"/>
        </a:p>
      </dgm:t>
    </dgm:pt>
    <dgm:pt modelId="{1493E6B3-82F5-4986-8B73-52489A736687}" type="pres">
      <dgm:prSet presAssocID="{F52F309B-3CE1-4E9B-823B-E192197EB683}" presName="parentText" presStyleLbl="node1" presStyleIdx="0" presStyleCnt="5" custLinFactX="8414" custLinFactNeighborX="100000" custLinFactNeighborY="-6367">
        <dgm:presLayoutVars>
          <dgm:chMax val="0"/>
          <dgm:bulletEnabled val="1"/>
        </dgm:presLayoutVars>
      </dgm:prSet>
      <dgm:spPr/>
      <dgm:t>
        <a:bodyPr/>
        <a:lstStyle/>
        <a:p>
          <a:endParaRPr lang="en-US"/>
        </a:p>
      </dgm:t>
    </dgm:pt>
    <dgm:pt modelId="{9330FB2D-3B62-4AD9-AD68-A4EB8106D7C8}" type="pres">
      <dgm:prSet presAssocID="{F52F309B-3CE1-4E9B-823B-E192197EB683}" presName="negativeSpace" presStyleCnt="0"/>
      <dgm:spPr/>
    </dgm:pt>
    <dgm:pt modelId="{769B43D1-0ABE-4BBF-9C7E-57907D8BBFC1}" type="pres">
      <dgm:prSet presAssocID="{F52F309B-3CE1-4E9B-823B-E192197EB683}" presName="childText" presStyleLbl="conFgAcc1" presStyleIdx="0" presStyleCnt="5">
        <dgm:presLayoutVars>
          <dgm:bulletEnabled val="1"/>
        </dgm:presLayoutVars>
      </dgm:prSet>
      <dgm:spPr>
        <a:ln>
          <a:solidFill>
            <a:schemeClr val="tx1"/>
          </a:solidFill>
        </a:ln>
      </dgm:spPr>
    </dgm:pt>
    <dgm:pt modelId="{797CF2A0-BD0D-4B5A-8ACF-670AC1E436B2}" type="pres">
      <dgm:prSet presAssocID="{FB95067E-A9E9-4F9F-9C17-43B88C17335D}" presName="spaceBetweenRectangles" presStyleCnt="0"/>
      <dgm:spPr/>
    </dgm:pt>
    <dgm:pt modelId="{6133B0DC-3BA1-478B-8643-C39364ACCE2D}" type="pres">
      <dgm:prSet presAssocID="{6E8A1278-D49F-4954-B73B-2EB02A32964A}" presName="parentLin" presStyleCnt="0"/>
      <dgm:spPr/>
    </dgm:pt>
    <dgm:pt modelId="{17F690A6-2BFA-44E0-8406-9A9135FCAC4B}" type="pres">
      <dgm:prSet presAssocID="{6E8A1278-D49F-4954-B73B-2EB02A32964A}" presName="parentLeftMargin" presStyleLbl="node1" presStyleIdx="0" presStyleCnt="5"/>
      <dgm:spPr/>
      <dgm:t>
        <a:bodyPr/>
        <a:lstStyle/>
        <a:p>
          <a:endParaRPr lang="en-US"/>
        </a:p>
      </dgm:t>
    </dgm:pt>
    <dgm:pt modelId="{DAD48BBD-6AD0-4C3D-87CA-D6B969C15B9D}" type="pres">
      <dgm:prSet presAssocID="{6E8A1278-D49F-4954-B73B-2EB02A32964A}" presName="parentText" presStyleLbl="node1" presStyleIdx="1" presStyleCnt="5" custLinFactX="8414" custLinFactNeighborX="100000" custLinFactNeighborY="-6367">
        <dgm:presLayoutVars>
          <dgm:chMax val="0"/>
          <dgm:bulletEnabled val="1"/>
        </dgm:presLayoutVars>
      </dgm:prSet>
      <dgm:spPr/>
      <dgm:t>
        <a:bodyPr/>
        <a:lstStyle/>
        <a:p>
          <a:endParaRPr lang="en-US"/>
        </a:p>
      </dgm:t>
    </dgm:pt>
    <dgm:pt modelId="{B836FC72-3D0C-436E-9CAC-27F5355AF550}" type="pres">
      <dgm:prSet presAssocID="{6E8A1278-D49F-4954-B73B-2EB02A32964A}" presName="negativeSpace" presStyleCnt="0"/>
      <dgm:spPr/>
    </dgm:pt>
    <dgm:pt modelId="{39AD11C3-557A-40BC-A80B-57F03E51356F}" type="pres">
      <dgm:prSet presAssocID="{6E8A1278-D49F-4954-B73B-2EB02A32964A}" presName="childText" presStyleLbl="conFgAcc1" presStyleIdx="1" presStyleCnt="5">
        <dgm:presLayoutVars>
          <dgm:bulletEnabled val="1"/>
        </dgm:presLayoutVars>
      </dgm:prSet>
      <dgm:spPr>
        <a:ln>
          <a:solidFill>
            <a:schemeClr val="tx1"/>
          </a:solidFill>
        </a:ln>
      </dgm:spPr>
    </dgm:pt>
    <dgm:pt modelId="{7F5CBE9C-D69F-4E88-8E50-A51651688D20}" type="pres">
      <dgm:prSet presAssocID="{582A8B08-94D6-4747-A77C-1E2D77D9E73F}" presName="spaceBetweenRectangles" presStyleCnt="0"/>
      <dgm:spPr/>
    </dgm:pt>
    <dgm:pt modelId="{5F5C397A-8E3B-4D56-B496-5B3D380ADC52}" type="pres">
      <dgm:prSet presAssocID="{172C18B2-3CCC-4302-9E00-1837A76D428A}" presName="parentLin" presStyleCnt="0"/>
      <dgm:spPr/>
    </dgm:pt>
    <dgm:pt modelId="{AE06206B-E7EE-42D7-9DFD-EE95BB7C4C65}" type="pres">
      <dgm:prSet presAssocID="{172C18B2-3CCC-4302-9E00-1837A76D428A}" presName="parentLeftMargin" presStyleLbl="node1" presStyleIdx="1" presStyleCnt="5"/>
      <dgm:spPr/>
      <dgm:t>
        <a:bodyPr/>
        <a:lstStyle/>
        <a:p>
          <a:endParaRPr lang="en-US"/>
        </a:p>
      </dgm:t>
    </dgm:pt>
    <dgm:pt modelId="{71BA264E-E967-44E8-AB17-6E5D5E8BF90D}" type="pres">
      <dgm:prSet presAssocID="{172C18B2-3CCC-4302-9E00-1837A76D428A}" presName="parentText" presStyleLbl="node1" presStyleIdx="2" presStyleCnt="5" custLinFactX="8692" custLinFactNeighborX="100000" custLinFactNeighborY="-3083">
        <dgm:presLayoutVars>
          <dgm:chMax val="0"/>
          <dgm:bulletEnabled val="1"/>
        </dgm:presLayoutVars>
      </dgm:prSet>
      <dgm:spPr/>
      <dgm:t>
        <a:bodyPr/>
        <a:lstStyle/>
        <a:p>
          <a:endParaRPr lang="en-US"/>
        </a:p>
      </dgm:t>
    </dgm:pt>
    <dgm:pt modelId="{B83FD684-F733-4A21-9F42-91E1D6612E2E}" type="pres">
      <dgm:prSet presAssocID="{172C18B2-3CCC-4302-9E00-1837A76D428A}" presName="negativeSpace" presStyleCnt="0"/>
      <dgm:spPr/>
    </dgm:pt>
    <dgm:pt modelId="{F17CDAEE-0305-4D29-81B3-D2052A0FBAF5}" type="pres">
      <dgm:prSet presAssocID="{172C18B2-3CCC-4302-9E00-1837A76D428A}" presName="childText" presStyleLbl="conFgAcc1" presStyleIdx="2" presStyleCnt="5">
        <dgm:presLayoutVars>
          <dgm:bulletEnabled val="1"/>
        </dgm:presLayoutVars>
      </dgm:prSet>
      <dgm:spPr>
        <a:ln>
          <a:solidFill>
            <a:schemeClr val="tx1"/>
          </a:solidFill>
        </a:ln>
      </dgm:spPr>
    </dgm:pt>
    <dgm:pt modelId="{C1B386AE-F58C-4E6C-81E0-831B4B563DA8}" type="pres">
      <dgm:prSet presAssocID="{3A865C5F-63C9-4A2E-9E65-0ABE7FB1D2CD}" presName="spaceBetweenRectangles" presStyleCnt="0"/>
      <dgm:spPr/>
    </dgm:pt>
    <dgm:pt modelId="{AD1E5E30-30ED-4870-A89C-333DD7C91617}" type="pres">
      <dgm:prSet presAssocID="{F1C453CC-171B-4CD4-BCEF-77F54DBC962A}" presName="parentLin" presStyleCnt="0"/>
      <dgm:spPr/>
    </dgm:pt>
    <dgm:pt modelId="{6920C20A-CE5A-44FC-9096-FCCD92C53C85}" type="pres">
      <dgm:prSet presAssocID="{F1C453CC-171B-4CD4-BCEF-77F54DBC962A}" presName="parentLeftMargin" presStyleLbl="node1" presStyleIdx="2" presStyleCnt="5"/>
      <dgm:spPr/>
      <dgm:t>
        <a:bodyPr/>
        <a:lstStyle/>
        <a:p>
          <a:endParaRPr lang="en-US"/>
        </a:p>
      </dgm:t>
    </dgm:pt>
    <dgm:pt modelId="{B8C1B478-E25A-431A-89D8-481EEB52F294}" type="pres">
      <dgm:prSet presAssocID="{F1C453CC-171B-4CD4-BCEF-77F54DBC962A}" presName="parentText" presStyleLbl="node1" presStyleIdx="3" presStyleCnt="5" custLinFactX="8414" custLinFactNeighborX="100000" custLinFactNeighborY="-6367">
        <dgm:presLayoutVars>
          <dgm:chMax val="0"/>
          <dgm:bulletEnabled val="1"/>
        </dgm:presLayoutVars>
      </dgm:prSet>
      <dgm:spPr/>
      <dgm:t>
        <a:bodyPr/>
        <a:lstStyle/>
        <a:p>
          <a:endParaRPr lang="en-US"/>
        </a:p>
      </dgm:t>
    </dgm:pt>
    <dgm:pt modelId="{32A9FFE4-3323-4ED5-82B6-4E5CECFFE4B7}" type="pres">
      <dgm:prSet presAssocID="{F1C453CC-171B-4CD4-BCEF-77F54DBC962A}" presName="negativeSpace" presStyleCnt="0"/>
      <dgm:spPr/>
    </dgm:pt>
    <dgm:pt modelId="{B6078D47-44BC-41B7-9264-D53972335E60}" type="pres">
      <dgm:prSet presAssocID="{F1C453CC-171B-4CD4-BCEF-77F54DBC962A}" presName="childText" presStyleLbl="conFgAcc1" presStyleIdx="3" presStyleCnt="5">
        <dgm:presLayoutVars>
          <dgm:bulletEnabled val="1"/>
        </dgm:presLayoutVars>
      </dgm:prSet>
      <dgm:spPr>
        <a:ln>
          <a:solidFill>
            <a:schemeClr val="tx1"/>
          </a:solidFill>
        </a:ln>
      </dgm:spPr>
    </dgm:pt>
    <dgm:pt modelId="{E6FDF4B6-A6A2-4F26-8F9D-E0A4FEBA4734}" type="pres">
      <dgm:prSet presAssocID="{90ACA5ED-C588-42DD-82FF-9C7D5D2A4C4B}" presName="spaceBetweenRectangles" presStyleCnt="0"/>
      <dgm:spPr/>
    </dgm:pt>
    <dgm:pt modelId="{D1FEAF1C-AA34-4AED-8143-AEC98FB31205}" type="pres">
      <dgm:prSet presAssocID="{E26AC4D7-F0CC-4CE1-9A56-5D4D0677922C}" presName="parentLin" presStyleCnt="0"/>
      <dgm:spPr/>
    </dgm:pt>
    <dgm:pt modelId="{8E54D825-7CCA-440A-866D-5F68AEE7AD9B}" type="pres">
      <dgm:prSet presAssocID="{E26AC4D7-F0CC-4CE1-9A56-5D4D0677922C}" presName="parentLeftMargin" presStyleLbl="node1" presStyleIdx="3" presStyleCnt="5"/>
      <dgm:spPr/>
      <dgm:t>
        <a:bodyPr/>
        <a:lstStyle/>
        <a:p>
          <a:endParaRPr lang="en-US"/>
        </a:p>
      </dgm:t>
    </dgm:pt>
    <dgm:pt modelId="{AEFD06C0-2D75-4E85-8B8D-F1F1728EF67C}" type="pres">
      <dgm:prSet presAssocID="{E26AC4D7-F0CC-4CE1-9A56-5D4D0677922C}" presName="parentText" presStyleLbl="node1" presStyleIdx="4" presStyleCnt="5" custLinFactX="8414" custLinFactNeighborX="100000" custLinFactNeighborY="-6367">
        <dgm:presLayoutVars>
          <dgm:chMax val="0"/>
          <dgm:bulletEnabled val="1"/>
        </dgm:presLayoutVars>
      </dgm:prSet>
      <dgm:spPr/>
      <dgm:t>
        <a:bodyPr/>
        <a:lstStyle/>
        <a:p>
          <a:endParaRPr lang="en-US"/>
        </a:p>
      </dgm:t>
    </dgm:pt>
    <dgm:pt modelId="{B034823E-7D3A-4B2B-B1F8-2B4EB1E41587}" type="pres">
      <dgm:prSet presAssocID="{E26AC4D7-F0CC-4CE1-9A56-5D4D0677922C}" presName="negativeSpace" presStyleCnt="0"/>
      <dgm:spPr/>
    </dgm:pt>
    <dgm:pt modelId="{11ACEF2B-0B4B-48B5-916A-EE506FF7F5CF}" type="pres">
      <dgm:prSet presAssocID="{E26AC4D7-F0CC-4CE1-9A56-5D4D0677922C}" presName="childText" presStyleLbl="conFgAcc1" presStyleIdx="4" presStyleCnt="5">
        <dgm:presLayoutVars>
          <dgm:bulletEnabled val="1"/>
        </dgm:presLayoutVars>
      </dgm:prSet>
      <dgm:spPr>
        <a:ln>
          <a:solidFill>
            <a:schemeClr val="tx1"/>
          </a:solidFill>
        </a:ln>
      </dgm:spPr>
    </dgm:pt>
  </dgm:ptLst>
  <dgm:cxnLst>
    <dgm:cxn modelId="{E392ED88-83A9-49A3-9535-E5554AEBD7A9}" type="presOf" srcId="{172C18B2-3CCC-4302-9E00-1837A76D428A}" destId="{71BA264E-E967-44E8-AB17-6E5D5E8BF90D}" srcOrd="1" destOrd="0" presId="urn:microsoft.com/office/officeart/2005/8/layout/list1"/>
    <dgm:cxn modelId="{E14C21D9-F05A-4C7D-9266-2F0B311C9731}" type="presOf" srcId="{F1C453CC-171B-4CD4-BCEF-77F54DBC962A}" destId="{6920C20A-CE5A-44FC-9096-FCCD92C53C85}" srcOrd="0" destOrd="0" presId="urn:microsoft.com/office/officeart/2005/8/layout/list1"/>
    <dgm:cxn modelId="{A98BBA26-E4BE-4D7A-856B-15B37BAF76FB}" type="presOf" srcId="{6E8A1278-D49F-4954-B73B-2EB02A32964A}" destId="{17F690A6-2BFA-44E0-8406-9A9135FCAC4B}" srcOrd="0" destOrd="0" presId="urn:microsoft.com/office/officeart/2005/8/layout/list1"/>
    <dgm:cxn modelId="{477225D3-7D4D-406F-84F0-C067642A3C2D}" srcId="{A6DBFE3A-1F80-4C7A-953D-3DB6770F034C}" destId="{E26AC4D7-F0CC-4CE1-9A56-5D4D0677922C}" srcOrd="4" destOrd="0" parTransId="{91B1641A-8BFB-483C-AAA4-0E32B97F273F}" sibTransId="{1C72E762-ECA0-4FA7-B50A-EB8E27E51A89}"/>
    <dgm:cxn modelId="{952F846F-310B-44AD-A6C1-69BB10D354F5}" srcId="{A6DBFE3A-1F80-4C7A-953D-3DB6770F034C}" destId="{F52F309B-3CE1-4E9B-823B-E192197EB683}" srcOrd="0" destOrd="0" parTransId="{DF9FE84E-0AC4-4F65-95F2-763A05DC3B9D}" sibTransId="{FB95067E-A9E9-4F9F-9C17-43B88C17335D}"/>
    <dgm:cxn modelId="{00357F54-F6D1-4782-A4AA-FF4707DBB0BB}" type="presOf" srcId="{6E8A1278-D49F-4954-B73B-2EB02A32964A}" destId="{DAD48BBD-6AD0-4C3D-87CA-D6B969C15B9D}" srcOrd="1" destOrd="0" presId="urn:microsoft.com/office/officeart/2005/8/layout/list1"/>
    <dgm:cxn modelId="{DB51B98D-ED96-4BA9-A344-BB07842FBF1B}" type="presOf" srcId="{F52F309B-3CE1-4E9B-823B-E192197EB683}" destId="{6D69E1F6-1CFA-42F5-820C-368F3A7AAFF3}" srcOrd="0" destOrd="0" presId="urn:microsoft.com/office/officeart/2005/8/layout/list1"/>
    <dgm:cxn modelId="{12142872-6830-4B16-ABF7-22DDF6062491}" type="presOf" srcId="{E26AC4D7-F0CC-4CE1-9A56-5D4D0677922C}" destId="{8E54D825-7CCA-440A-866D-5F68AEE7AD9B}" srcOrd="0" destOrd="0" presId="urn:microsoft.com/office/officeart/2005/8/layout/list1"/>
    <dgm:cxn modelId="{D95565FE-BD67-4CD3-A1D7-6BEDF1CA29DB}" type="presOf" srcId="{F52F309B-3CE1-4E9B-823B-E192197EB683}" destId="{1493E6B3-82F5-4986-8B73-52489A736687}" srcOrd="1" destOrd="0" presId="urn:microsoft.com/office/officeart/2005/8/layout/list1"/>
    <dgm:cxn modelId="{2D2101CB-F4DD-44D9-8CDB-19FF086CF482}" type="presOf" srcId="{172C18B2-3CCC-4302-9E00-1837A76D428A}" destId="{AE06206B-E7EE-42D7-9DFD-EE95BB7C4C65}" srcOrd="0" destOrd="0" presId="urn:microsoft.com/office/officeart/2005/8/layout/list1"/>
    <dgm:cxn modelId="{C109FDAB-1D4A-42FE-B50C-02EC5DDAFDF0}" type="presOf" srcId="{F1C453CC-171B-4CD4-BCEF-77F54DBC962A}" destId="{B8C1B478-E25A-431A-89D8-481EEB52F294}" srcOrd="1" destOrd="0" presId="urn:microsoft.com/office/officeart/2005/8/layout/list1"/>
    <dgm:cxn modelId="{B5DFE9AB-7824-4C55-8D00-C7F83CD30E50}" type="presOf" srcId="{A6DBFE3A-1F80-4C7A-953D-3DB6770F034C}" destId="{1936FD76-D104-4373-A52E-0ECB6866722C}" srcOrd="0" destOrd="0" presId="urn:microsoft.com/office/officeart/2005/8/layout/list1"/>
    <dgm:cxn modelId="{7AA0F42D-97FE-4B48-8E54-1F4569BFA557}" type="presOf" srcId="{E26AC4D7-F0CC-4CE1-9A56-5D4D0677922C}" destId="{AEFD06C0-2D75-4E85-8B8D-F1F1728EF67C}" srcOrd="1" destOrd="0" presId="urn:microsoft.com/office/officeart/2005/8/layout/list1"/>
    <dgm:cxn modelId="{938B4ADC-6F19-4EB8-9091-A1D0739F069A}" srcId="{A6DBFE3A-1F80-4C7A-953D-3DB6770F034C}" destId="{6E8A1278-D49F-4954-B73B-2EB02A32964A}" srcOrd="1" destOrd="0" parTransId="{A3FD547F-4834-4AC0-847A-84E5C9864D21}" sibTransId="{582A8B08-94D6-4747-A77C-1E2D77D9E73F}"/>
    <dgm:cxn modelId="{462DB3F3-E52F-4DB8-ADBD-00030E4755C4}" srcId="{A6DBFE3A-1F80-4C7A-953D-3DB6770F034C}" destId="{F1C453CC-171B-4CD4-BCEF-77F54DBC962A}" srcOrd="3" destOrd="0" parTransId="{8AE1DF88-5C0D-4F7E-A665-5815A36715A1}" sibTransId="{90ACA5ED-C588-42DD-82FF-9C7D5D2A4C4B}"/>
    <dgm:cxn modelId="{DF11D5D9-6FF0-4C46-B5CD-FB3462F0003B}" srcId="{A6DBFE3A-1F80-4C7A-953D-3DB6770F034C}" destId="{172C18B2-3CCC-4302-9E00-1837A76D428A}" srcOrd="2" destOrd="0" parTransId="{C933C0FC-7885-4976-85C8-3EF270922793}" sibTransId="{3A865C5F-63C9-4A2E-9E65-0ABE7FB1D2CD}"/>
    <dgm:cxn modelId="{A9593AEA-CE8E-49CF-B2E0-5C974C46B979}" type="presParOf" srcId="{1936FD76-D104-4373-A52E-0ECB6866722C}" destId="{0D6DB9FC-5322-49AB-80E7-0A54E6E1A0EE}" srcOrd="0" destOrd="0" presId="urn:microsoft.com/office/officeart/2005/8/layout/list1"/>
    <dgm:cxn modelId="{50C20000-707E-40C4-AF3C-F414C67C3EC8}" type="presParOf" srcId="{0D6DB9FC-5322-49AB-80E7-0A54E6E1A0EE}" destId="{6D69E1F6-1CFA-42F5-820C-368F3A7AAFF3}" srcOrd="0" destOrd="0" presId="urn:microsoft.com/office/officeart/2005/8/layout/list1"/>
    <dgm:cxn modelId="{1D3D0C1D-B654-4B26-97A3-F552006D34D1}" type="presParOf" srcId="{0D6DB9FC-5322-49AB-80E7-0A54E6E1A0EE}" destId="{1493E6B3-82F5-4986-8B73-52489A736687}" srcOrd="1" destOrd="0" presId="urn:microsoft.com/office/officeart/2005/8/layout/list1"/>
    <dgm:cxn modelId="{826ABC5B-5272-48C1-91AA-501F5178A340}" type="presParOf" srcId="{1936FD76-D104-4373-A52E-0ECB6866722C}" destId="{9330FB2D-3B62-4AD9-AD68-A4EB8106D7C8}" srcOrd="1" destOrd="0" presId="urn:microsoft.com/office/officeart/2005/8/layout/list1"/>
    <dgm:cxn modelId="{6C989E15-07ED-4D0B-B479-A548695441CF}" type="presParOf" srcId="{1936FD76-D104-4373-A52E-0ECB6866722C}" destId="{769B43D1-0ABE-4BBF-9C7E-57907D8BBFC1}" srcOrd="2" destOrd="0" presId="urn:microsoft.com/office/officeart/2005/8/layout/list1"/>
    <dgm:cxn modelId="{956D9BCE-46E0-4A5C-9032-285D11652B3E}" type="presParOf" srcId="{1936FD76-D104-4373-A52E-0ECB6866722C}" destId="{797CF2A0-BD0D-4B5A-8ACF-670AC1E436B2}" srcOrd="3" destOrd="0" presId="urn:microsoft.com/office/officeart/2005/8/layout/list1"/>
    <dgm:cxn modelId="{B214E830-E560-436D-A51D-BA0EF338BC04}" type="presParOf" srcId="{1936FD76-D104-4373-A52E-0ECB6866722C}" destId="{6133B0DC-3BA1-478B-8643-C39364ACCE2D}" srcOrd="4" destOrd="0" presId="urn:microsoft.com/office/officeart/2005/8/layout/list1"/>
    <dgm:cxn modelId="{5D3A576B-D333-4409-99C0-8C435C8AD344}" type="presParOf" srcId="{6133B0DC-3BA1-478B-8643-C39364ACCE2D}" destId="{17F690A6-2BFA-44E0-8406-9A9135FCAC4B}" srcOrd="0" destOrd="0" presId="urn:microsoft.com/office/officeart/2005/8/layout/list1"/>
    <dgm:cxn modelId="{B9B78C92-C355-49BB-BE86-61A08217805E}" type="presParOf" srcId="{6133B0DC-3BA1-478B-8643-C39364ACCE2D}" destId="{DAD48BBD-6AD0-4C3D-87CA-D6B969C15B9D}" srcOrd="1" destOrd="0" presId="urn:microsoft.com/office/officeart/2005/8/layout/list1"/>
    <dgm:cxn modelId="{56BCEF02-B2C7-4F98-8944-5D9EF64F6C78}" type="presParOf" srcId="{1936FD76-D104-4373-A52E-0ECB6866722C}" destId="{B836FC72-3D0C-436E-9CAC-27F5355AF550}" srcOrd="5" destOrd="0" presId="urn:microsoft.com/office/officeart/2005/8/layout/list1"/>
    <dgm:cxn modelId="{A1B0387B-7289-4979-9BBA-94321E80A8D2}" type="presParOf" srcId="{1936FD76-D104-4373-A52E-0ECB6866722C}" destId="{39AD11C3-557A-40BC-A80B-57F03E51356F}" srcOrd="6" destOrd="0" presId="urn:microsoft.com/office/officeart/2005/8/layout/list1"/>
    <dgm:cxn modelId="{8B255B22-E78A-437A-8771-94844C400A49}" type="presParOf" srcId="{1936FD76-D104-4373-A52E-0ECB6866722C}" destId="{7F5CBE9C-D69F-4E88-8E50-A51651688D20}" srcOrd="7" destOrd="0" presId="urn:microsoft.com/office/officeart/2005/8/layout/list1"/>
    <dgm:cxn modelId="{E6168BDD-0B77-464D-8B92-B4C9B07A2E62}" type="presParOf" srcId="{1936FD76-D104-4373-A52E-0ECB6866722C}" destId="{5F5C397A-8E3B-4D56-B496-5B3D380ADC52}" srcOrd="8" destOrd="0" presId="urn:microsoft.com/office/officeart/2005/8/layout/list1"/>
    <dgm:cxn modelId="{C901F56C-1522-45E4-9698-DEFA4E5D7B52}" type="presParOf" srcId="{5F5C397A-8E3B-4D56-B496-5B3D380ADC52}" destId="{AE06206B-E7EE-42D7-9DFD-EE95BB7C4C65}" srcOrd="0" destOrd="0" presId="urn:microsoft.com/office/officeart/2005/8/layout/list1"/>
    <dgm:cxn modelId="{967C6933-A014-4121-8BF4-87883C86684A}" type="presParOf" srcId="{5F5C397A-8E3B-4D56-B496-5B3D380ADC52}" destId="{71BA264E-E967-44E8-AB17-6E5D5E8BF90D}" srcOrd="1" destOrd="0" presId="urn:microsoft.com/office/officeart/2005/8/layout/list1"/>
    <dgm:cxn modelId="{93434A35-4BFB-4711-9146-64313D6DED71}" type="presParOf" srcId="{1936FD76-D104-4373-A52E-0ECB6866722C}" destId="{B83FD684-F733-4A21-9F42-91E1D6612E2E}" srcOrd="9" destOrd="0" presId="urn:microsoft.com/office/officeart/2005/8/layout/list1"/>
    <dgm:cxn modelId="{E5B4806B-2A39-44A6-8F7D-8724E95E210C}" type="presParOf" srcId="{1936FD76-D104-4373-A52E-0ECB6866722C}" destId="{F17CDAEE-0305-4D29-81B3-D2052A0FBAF5}" srcOrd="10" destOrd="0" presId="urn:microsoft.com/office/officeart/2005/8/layout/list1"/>
    <dgm:cxn modelId="{C686CA26-A749-41EE-A140-4BDA415CB0CF}" type="presParOf" srcId="{1936FD76-D104-4373-A52E-0ECB6866722C}" destId="{C1B386AE-F58C-4E6C-81E0-831B4B563DA8}" srcOrd="11" destOrd="0" presId="urn:microsoft.com/office/officeart/2005/8/layout/list1"/>
    <dgm:cxn modelId="{D2CF2408-A2DD-476D-A480-C75F6858128B}" type="presParOf" srcId="{1936FD76-D104-4373-A52E-0ECB6866722C}" destId="{AD1E5E30-30ED-4870-A89C-333DD7C91617}" srcOrd="12" destOrd="0" presId="urn:microsoft.com/office/officeart/2005/8/layout/list1"/>
    <dgm:cxn modelId="{BA26CB67-EC29-42F4-8552-FD79E298C9C3}" type="presParOf" srcId="{AD1E5E30-30ED-4870-A89C-333DD7C91617}" destId="{6920C20A-CE5A-44FC-9096-FCCD92C53C85}" srcOrd="0" destOrd="0" presId="urn:microsoft.com/office/officeart/2005/8/layout/list1"/>
    <dgm:cxn modelId="{F102CE1B-26C2-410B-984F-71422CD63ED0}" type="presParOf" srcId="{AD1E5E30-30ED-4870-A89C-333DD7C91617}" destId="{B8C1B478-E25A-431A-89D8-481EEB52F294}" srcOrd="1" destOrd="0" presId="urn:microsoft.com/office/officeart/2005/8/layout/list1"/>
    <dgm:cxn modelId="{CA53EE67-4216-45E5-8D0C-F120FC0E3C11}" type="presParOf" srcId="{1936FD76-D104-4373-A52E-0ECB6866722C}" destId="{32A9FFE4-3323-4ED5-82B6-4E5CECFFE4B7}" srcOrd="13" destOrd="0" presId="urn:microsoft.com/office/officeart/2005/8/layout/list1"/>
    <dgm:cxn modelId="{50501593-88A2-42FB-A991-F996B630596D}" type="presParOf" srcId="{1936FD76-D104-4373-A52E-0ECB6866722C}" destId="{B6078D47-44BC-41B7-9264-D53972335E60}" srcOrd="14" destOrd="0" presId="urn:microsoft.com/office/officeart/2005/8/layout/list1"/>
    <dgm:cxn modelId="{2518BBA4-77E3-425A-862C-721B09D9B397}" type="presParOf" srcId="{1936FD76-D104-4373-A52E-0ECB6866722C}" destId="{E6FDF4B6-A6A2-4F26-8F9D-E0A4FEBA4734}" srcOrd="15" destOrd="0" presId="urn:microsoft.com/office/officeart/2005/8/layout/list1"/>
    <dgm:cxn modelId="{6C1725A8-E473-4C80-B170-21AD5FA1FDC8}" type="presParOf" srcId="{1936FD76-D104-4373-A52E-0ECB6866722C}" destId="{D1FEAF1C-AA34-4AED-8143-AEC98FB31205}" srcOrd="16" destOrd="0" presId="urn:microsoft.com/office/officeart/2005/8/layout/list1"/>
    <dgm:cxn modelId="{86ECBB4D-E16B-47BF-8BAC-A8BCEA2AA4FB}" type="presParOf" srcId="{D1FEAF1C-AA34-4AED-8143-AEC98FB31205}" destId="{8E54D825-7CCA-440A-866D-5F68AEE7AD9B}" srcOrd="0" destOrd="0" presId="urn:microsoft.com/office/officeart/2005/8/layout/list1"/>
    <dgm:cxn modelId="{8F980B51-4A6E-4707-8CC5-76BEFD97FB26}" type="presParOf" srcId="{D1FEAF1C-AA34-4AED-8143-AEC98FB31205}" destId="{AEFD06C0-2D75-4E85-8B8D-F1F1728EF67C}" srcOrd="1" destOrd="0" presId="urn:microsoft.com/office/officeart/2005/8/layout/list1"/>
    <dgm:cxn modelId="{7D095067-444F-47C0-BDBD-6BC5AF51C071}" type="presParOf" srcId="{1936FD76-D104-4373-A52E-0ECB6866722C}" destId="{B034823E-7D3A-4B2B-B1F8-2B4EB1E41587}" srcOrd="17" destOrd="0" presId="urn:microsoft.com/office/officeart/2005/8/layout/list1"/>
    <dgm:cxn modelId="{7C89FE4E-75F3-4FD7-B41B-4FF4015690FB}" type="presParOf" srcId="{1936FD76-D104-4373-A52E-0ECB6866722C}" destId="{11ACEF2B-0B4B-48B5-916A-EE506FF7F5CF}"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B43D1-0ABE-4BBF-9C7E-57907D8BBFC1}">
      <dsp:nvSpPr>
        <dsp:cNvPr id="0" name=""/>
        <dsp:cNvSpPr/>
      </dsp:nvSpPr>
      <dsp:spPr>
        <a:xfrm>
          <a:off x="0" y="388218"/>
          <a:ext cx="5988570" cy="529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1493E6B3-82F5-4986-8B73-52489A736687}">
      <dsp:nvSpPr>
        <dsp:cNvPr id="0" name=""/>
        <dsp:cNvSpPr/>
      </dsp:nvSpPr>
      <dsp:spPr>
        <a:xfrm>
          <a:off x="951571" y="38788"/>
          <a:ext cx="4191999" cy="619920"/>
        </a:xfrm>
        <a:prstGeom prst="roundRect">
          <a:avLst/>
        </a:prstGeom>
        <a:solidFill>
          <a:srgbClr val="A6B3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Lato" panose="020F0502020204030203" pitchFamily="34" charset="0"/>
              <a:cs typeface="Arial" panose="020B0604020202020204" pitchFamily="34" charset="0"/>
            </a:rPr>
            <a:t>The Washington Poison Center</a:t>
          </a:r>
          <a:endParaRPr lang="en-US" sz="2100" kern="1200" dirty="0">
            <a:solidFill>
              <a:schemeClr val="tx1"/>
            </a:solidFill>
            <a:latin typeface="Lato" panose="020F0502020204030203" pitchFamily="34" charset="0"/>
            <a:cs typeface="Arial" panose="020B0604020202020204" pitchFamily="34" charset="0"/>
          </a:endParaRPr>
        </a:p>
      </dsp:txBody>
      <dsp:txXfrm>
        <a:off x="981833" y="69050"/>
        <a:ext cx="4131475" cy="559396"/>
      </dsp:txXfrm>
    </dsp:sp>
    <dsp:sp modelId="{39AD11C3-557A-40BC-A80B-57F03E51356F}">
      <dsp:nvSpPr>
        <dsp:cNvPr id="0" name=""/>
        <dsp:cNvSpPr/>
      </dsp:nvSpPr>
      <dsp:spPr>
        <a:xfrm>
          <a:off x="0" y="1340778"/>
          <a:ext cx="5988570" cy="529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DAD48BBD-6AD0-4C3D-87CA-D6B969C15B9D}">
      <dsp:nvSpPr>
        <dsp:cNvPr id="0" name=""/>
        <dsp:cNvSpPr/>
      </dsp:nvSpPr>
      <dsp:spPr>
        <a:xfrm>
          <a:off x="951571" y="991348"/>
          <a:ext cx="4191999" cy="619920"/>
        </a:xfrm>
        <a:prstGeom prst="roundRect">
          <a:avLst/>
        </a:prstGeom>
        <a:solidFill>
          <a:srgbClr val="7A7B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Lato" panose="020F0502020204030203" pitchFamily="34" charset="0"/>
              <a:cs typeface="Arial" panose="020B0604020202020204" pitchFamily="34" charset="0"/>
            </a:rPr>
            <a:t>Medication Errors</a:t>
          </a:r>
          <a:endParaRPr lang="en-US" sz="2100" kern="1200" dirty="0">
            <a:solidFill>
              <a:schemeClr val="tx1"/>
            </a:solidFill>
            <a:latin typeface="Lato" panose="020F0502020204030203" pitchFamily="34" charset="0"/>
            <a:cs typeface="Arial" panose="020B0604020202020204" pitchFamily="34" charset="0"/>
          </a:endParaRPr>
        </a:p>
      </dsp:txBody>
      <dsp:txXfrm>
        <a:off x="981833" y="1021610"/>
        <a:ext cx="4131475" cy="559396"/>
      </dsp:txXfrm>
    </dsp:sp>
    <dsp:sp modelId="{F17CDAEE-0305-4D29-81B3-D2052A0FBAF5}">
      <dsp:nvSpPr>
        <dsp:cNvPr id="0" name=""/>
        <dsp:cNvSpPr/>
      </dsp:nvSpPr>
      <dsp:spPr>
        <a:xfrm>
          <a:off x="0" y="2293339"/>
          <a:ext cx="5988570" cy="529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1BA264E-E967-44E8-AB17-6E5D5E8BF90D}">
      <dsp:nvSpPr>
        <dsp:cNvPr id="0" name=""/>
        <dsp:cNvSpPr/>
      </dsp:nvSpPr>
      <dsp:spPr>
        <a:xfrm>
          <a:off x="963225" y="1964266"/>
          <a:ext cx="4191999" cy="619920"/>
        </a:xfrm>
        <a:prstGeom prst="roundRect">
          <a:avLst/>
        </a:prstGeom>
        <a:solidFill>
          <a:srgbClr val="F38B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Arial" panose="020B0604020202020204" pitchFamily="34" charset="0"/>
              <a:cs typeface="Arial" panose="020B0604020202020204" pitchFamily="34" charset="0"/>
            </a:rPr>
            <a:t>Accidents</a:t>
          </a:r>
          <a:endParaRPr lang="en-US" sz="2100" kern="1200" dirty="0">
            <a:solidFill>
              <a:schemeClr val="tx1"/>
            </a:solidFill>
            <a:latin typeface="Arial" panose="020B0604020202020204" pitchFamily="34" charset="0"/>
            <a:cs typeface="Arial" panose="020B0604020202020204" pitchFamily="34" charset="0"/>
          </a:endParaRPr>
        </a:p>
      </dsp:txBody>
      <dsp:txXfrm>
        <a:off x="993487" y="1994528"/>
        <a:ext cx="4131475" cy="559396"/>
      </dsp:txXfrm>
    </dsp:sp>
    <dsp:sp modelId="{B6078D47-44BC-41B7-9264-D53972335E60}">
      <dsp:nvSpPr>
        <dsp:cNvPr id="0" name=""/>
        <dsp:cNvSpPr/>
      </dsp:nvSpPr>
      <dsp:spPr>
        <a:xfrm>
          <a:off x="0" y="3245899"/>
          <a:ext cx="5988570" cy="529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B8C1B478-E25A-431A-89D8-481EEB52F294}">
      <dsp:nvSpPr>
        <dsp:cNvPr id="0" name=""/>
        <dsp:cNvSpPr/>
      </dsp:nvSpPr>
      <dsp:spPr>
        <a:xfrm>
          <a:off x="951571" y="2896468"/>
          <a:ext cx="4191999" cy="619920"/>
        </a:xfrm>
        <a:prstGeom prst="roundRect">
          <a:avLst/>
        </a:prstGeom>
        <a:solidFill>
          <a:srgbClr val="E745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Lato" panose="020F0502020204030203" pitchFamily="34" charset="0"/>
              <a:cs typeface="Arial" panose="020B0604020202020204" pitchFamily="34" charset="0"/>
            </a:rPr>
            <a:t>Adverse Reactions</a:t>
          </a:r>
        </a:p>
      </dsp:txBody>
      <dsp:txXfrm>
        <a:off x="981833" y="2926730"/>
        <a:ext cx="4131475" cy="559396"/>
      </dsp:txXfrm>
    </dsp:sp>
    <dsp:sp modelId="{11ACEF2B-0B4B-48B5-916A-EE506FF7F5CF}">
      <dsp:nvSpPr>
        <dsp:cNvPr id="0" name=""/>
        <dsp:cNvSpPr/>
      </dsp:nvSpPr>
      <dsp:spPr>
        <a:xfrm>
          <a:off x="0" y="4198459"/>
          <a:ext cx="5988570" cy="529200"/>
        </a:xfrm>
        <a:prstGeom prst="rect">
          <a:avLst/>
        </a:prstGeom>
        <a:solidFill>
          <a:schemeClr val="lt1">
            <a:alpha val="9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EFD06C0-2D75-4E85-8B8D-F1F1728EF67C}">
      <dsp:nvSpPr>
        <dsp:cNvPr id="0" name=""/>
        <dsp:cNvSpPr/>
      </dsp:nvSpPr>
      <dsp:spPr>
        <a:xfrm>
          <a:off x="951571" y="3849028"/>
          <a:ext cx="4191999" cy="619920"/>
        </a:xfrm>
        <a:prstGeom prst="roundRect">
          <a:avLst/>
        </a:prstGeom>
        <a:solidFill>
          <a:srgbClr val="8DD0D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448" tIns="0" rIns="158448" bIns="0" numCol="1" spcCol="1270" anchor="ctr" anchorCtr="0">
          <a:noAutofit/>
        </a:bodyPr>
        <a:lstStyle/>
        <a:p>
          <a:pPr lvl="0" algn="ctr" defTabSz="933450">
            <a:lnSpc>
              <a:spcPct val="90000"/>
            </a:lnSpc>
            <a:spcBef>
              <a:spcPct val="0"/>
            </a:spcBef>
            <a:spcAft>
              <a:spcPct val="35000"/>
            </a:spcAft>
          </a:pPr>
          <a:r>
            <a:rPr lang="en-US" sz="2100" kern="1200" dirty="0" smtClean="0">
              <a:solidFill>
                <a:schemeClr val="tx1"/>
              </a:solidFill>
              <a:latin typeface="Lato" panose="020F0502020204030203" pitchFamily="34" charset="0"/>
              <a:cs typeface="Arial" panose="020B0604020202020204" pitchFamily="34" charset="0"/>
            </a:rPr>
            <a:t>Calling the Poison Center</a:t>
          </a:r>
          <a:endParaRPr lang="en-US" sz="2100" kern="1200" dirty="0">
            <a:solidFill>
              <a:schemeClr val="tx1"/>
            </a:solidFill>
            <a:latin typeface="Lato" panose="020F0502020204030203" pitchFamily="34" charset="0"/>
            <a:cs typeface="Arial" panose="020B0604020202020204" pitchFamily="34" charset="0"/>
          </a:endParaRPr>
        </a:p>
      </dsp:txBody>
      <dsp:txXfrm>
        <a:off x="981833" y="3879290"/>
        <a:ext cx="413147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61CD7-D4DC-4781-81E6-A0A4F7E70EDE}" type="datetimeFigureOut">
              <a:rPr lang="en-US" smtClean="0"/>
              <a:t>12/12/2019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7F4D1-9482-4D35-888F-1AC0F9F92B28}" type="slidenum">
              <a:rPr lang="en-US" smtClean="0"/>
              <a:t>‹#›</a:t>
            </a:fld>
            <a:endParaRPr lang="en-US"/>
          </a:p>
        </p:txBody>
      </p:sp>
    </p:spTree>
    <p:extLst>
      <p:ext uri="{BB962C8B-B14F-4D97-AF65-F5344CB8AC3E}">
        <p14:creationId xmlns:p14="http://schemas.microsoft.com/office/powerpoint/2010/main" val="4018398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learnaboutmarijuanawa.org/factsheets/olderadults.ht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a:t>
            </a:fld>
            <a:endParaRPr lang="en-US"/>
          </a:p>
        </p:txBody>
      </p:sp>
    </p:spTree>
    <p:extLst>
      <p:ext uri="{BB962C8B-B14F-4D97-AF65-F5344CB8AC3E}">
        <p14:creationId xmlns:p14="http://schemas.microsoft.com/office/powerpoint/2010/main" val="879723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smtClean="0"/>
              <a:t>of </a:t>
            </a:r>
            <a:r>
              <a:rPr lang="en-US" dirty="0" smtClean="0"/>
              <a:t>medication</a:t>
            </a:r>
            <a:r>
              <a:rPr lang="en-US" baseline="0" dirty="0" smtClean="0"/>
              <a:t> </a:t>
            </a:r>
            <a:r>
              <a:rPr lang="en-US" baseline="0" dirty="0" smtClean="0"/>
              <a:t>error calls for </a:t>
            </a:r>
            <a:r>
              <a:rPr lang="en-US" baseline="0" dirty="0" smtClean="0"/>
              <a:t>older adults: </a:t>
            </a:r>
            <a:r>
              <a:rPr lang="en-US" baseline="0" dirty="0" smtClean="0"/>
              <a:t>2259 cases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14</a:t>
            </a:fld>
            <a:endParaRPr lang="en-US"/>
          </a:p>
        </p:txBody>
      </p:sp>
    </p:spTree>
    <p:extLst>
      <p:ext uri="{BB962C8B-B14F-4D97-AF65-F5344CB8AC3E}">
        <p14:creationId xmlns:p14="http://schemas.microsoft.com/office/powerpoint/2010/main" val="412482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older adults specifically, wrong dose (specifically double dose)</a:t>
            </a:r>
            <a:r>
              <a:rPr lang="en-US" baseline="0" dirty="0" smtClean="0"/>
              <a:t> </a:t>
            </a:r>
            <a:r>
              <a:rPr lang="en-US" dirty="0" smtClean="0"/>
              <a:t>is by far the most common error we hear about! Followed by wrong</a:t>
            </a:r>
            <a:r>
              <a:rPr lang="en-US" baseline="0" dirty="0" smtClean="0"/>
              <a:t> medicine</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15</a:t>
            </a:fld>
            <a:endParaRPr lang="en-US"/>
          </a:p>
        </p:txBody>
      </p:sp>
    </p:spTree>
    <p:extLst>
      <p:ext uri="{BB962C8B-B14F-4D97-AF65-F5344CB8AC3E}">
        <p14:creationId xmlns:p14="http://schemas.microsoft.com/office/powerpoint/2010/main" val="406850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a:t>
            </a:r>
            <a:r>
              <a:rPr lang="en-US" baseline="0" dirty="0" smtClean="0"/>
              <a:t>you’re curious, this is the exact breakdown. </a:t>
            </a:r>
          </a:p>
        </p:txBody>
      </p:sp>
      <p:sp>
        <p:nvSpPr>
          <p:cNvPr id="4" name="Slide Number Placeholder 3"/>
          <p:cNvSpPr>
            <a:spLocks noGrp="1"/>
          </p:cNvSpPr>
          <p:nvPr>
            <p:ph type="sldNum" sz="quarter" idx="10"/>
          </p:nvPr>
        </p:nvSpPr>
        <p:spPr/>
        <p:txBody>
          <a:bodyPr/>
          <a:lstStyle/>
          <a:p>
            <a:fld id="{0487F4D1-9482-4D35-888F-1AC0F9F92B28}" type="slidenum">
              <a:rPr lang="en-US" smtClean="0"/>
              <a:t>16</a:t>
            </a:fld>
            <a:endParaRPr lang="en-US"/>
          </a:p>
        </p:txBody>
      </p:sp>
    </p:spTree>
    <p:extLst>
      <p:ext uri="{BB962C8B-B14F-4D97-AF65-F5344CB8AC3E}">
        <p14:creationId xmlns:p14="http://schemas.microsoft.com/office/powerpoint/2010/main" val="4126433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Medication</a:t>
            </a:r>
            <a:r>
              <a:rPr lang="en-US" baseline="0" dirty="0" smtClean="0"/>
              <a:t> errors are a fact of life… it can be really easy to make them, and they can happen at any age! We specifically talk to adults over 60 about them though for a few different reasons.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487F4D1-9482-4D35-888F-1AC0F9F92B28}" type="slidenum">
              <a:rPr lang="en-US" smtClean="0"/>
              <a:t>17</a:t>
            </a:fld>
            <a:endParaRPr lang="en-US"/>
          </a:p>
        </p:txBody>
      </p:sp>
    </p:spTree>
    <p:extLst>
      <p:ext uri="{BB962C8B-B14F-4D97-AF65-F5344CB8AC3E}">
        <p14:creationId xmlns:p14="http://schemas.microsoft.com/office/powerpoint/2010/main" val="120774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really easy to make these errors.</a:t>
            </a:r>
            <a:r>
              <a:rPr lang="en-US" baseline="0" dirty="0" smtClean="0"/>
              <a:t> We’re going to go through some scenarios to show you different examples of how they can happen.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Our first scenario is with Charles. Charles keeps his pills in the pill bottles and packages he receives from the pharmacy. After making breakfast, he gets out his medications for his morning dose. He takes a couple pills, but then the phone rings and he gets up to answer it. He talks to his daughter for 15 minutes or so, and then returns to his medications. But, he can’t remember if he had taken all of them or just some, so he takes them again to make sure. Unfortunately, this means that he has accidentally taken a double dose of some of his medications.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What’s the first thing Charles should do?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0487F4D1-9482-4D35-888F-1AC0F9F92B28}" type="slidenum">
              <a:rPr lang="en-US" smtClean="0"/>
              <a:t>18</a:t>
            </a:fld>
            <a:endParaRPr lang="en-US"/>
          </a:p>
        </p:txBody>
      </p:sp>
    </p:spTree>
    <p:extLst>
      <p:ext uri="{BB962C8B-B14F-4D97-AF65-F5344CB8AC3E}">
        <p14:creationId xmlns:p14="http://schemas.microsoft.com/office/powerpoint/2010/main" val="619044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end up in a situation like we just went over with Charles, the poison center is here to help! Before you take your meds again or decide to skip them, call us and we’ll tell you what would be safest to do.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19</a:t>
            </a:fld>
            <a:endParaRPr lang="en-US"/>
          </a:p>
        </p:txBody>
      </p:sp>
    </p:spTree>
    <p:extLst>
      <p:ext uri="{BB962C8B-B14F-4D97-AF65-F5344CB8AC3E}">
        <p14:creationId xmlns:p14="http://schemas.microsoft.com/office/powerpoint/2010/main" val="222463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great way to prevent medication errors is by having an organizational system–- basically, a physical way of keeping track of your meds.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Some examples are medication checklists. I brought some paper copies here, you all are welcome to. After you take your meds, you check it off.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use a regular calendar too, either paper or on your phone, and just mark it off.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are also cell phone apps, paid versions or free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20</a:t>
            </a:fld>
            <a:endParaRPr lang="en-US"/>
          </a:p>
        </p:txBody>
      </p:sp>
    </p:spTree>
    <p:extLst>
      <p:ext uri="{BB962C8B-B14F-4D97-AF65-F5344CB8AC3E}">
        <p14:creationId xmlns:p14="http://schemas.microsoft.com/office/powerpoint/2010/main" val="343252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Pill organizers are another great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Request bubble packaging from pharmacy </a:t>
            </a:r>
            <a:r>
              <a:rPr kumimoji="0" lang="en-US" sz="1200" b="0" i="0" u="none" strike="noStrike" kern="1200" cap="none" spc="0" normalizeH="0" baseline="0" noProof="0" dirty="0" smtClean="0">
                <a:ln>
                  <a:noFill/>
                </a:ln>
                <a:solidFill>
                  <a:prstClr val="black"/>
                </a:solidFill>
                <a:effectLst/>
                <a:uLnTx/>
                <a:uFillTx/>
                <a:latin typeface="+mn-lt"/>
                <a:ea typeface="+mn-ea"/>
                <a:cs typeface="+mn-cs"/>
                <a:sym typeface="Wingdings" panose="05000000000000000000" pitchFamily="2" charset="2"/>
              </a:rPr>
              <a:t> </a:t>
            </a:r>
            <a:r>
              <a:rPr lang="en-US" dirty="0" smtClean="0"/>
              <a:t>Some pharmacies may also offer “bubble” or “blister” packaging like the picture on this slide, where they package medications together by each day or by the time they need to be taken.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Or, you can do it yourself!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There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are a lot of different kinds of pill organizers, though, that can provide different levels of reminder support. For example, this pill organizer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Mediset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lang="en-US" dirty="0" smtClean="0"/>
              <a:t>stays locked until it is time for you to take your medications– only the box for the correct day and time will open. Some medication organizers include other features like flashing lights, audio cues, and notifications to caregivers if medications haven’t been taken. </a:t>
            </a:r>
          </a:p>
        </p:txBody>
      </p:sp>
      <p:sp>
        <p:nvSpPr>
          <p:cNvPr id="4" name="Slide Number Placeholder 3"/>
          <p:cNvSpPr>
            <a:spLocks noGrp="1"/>
          </p:cNvSpPr>
          <p:nvPr>
            <p:ph type="sldNum" sz="quarter" idx="10"/>
          </p:nvPr>
        </p:nvSpPr>
        <p:spPr/>
        <p:txBody>
          <a:bodyPr/>
          <a:lstStyle/>
          <a:p>
            <a:fld id="{0487F4D1-9482-4D35-888F-1AC0F9F92B28}" type="slidenum">
              <a:rPr lang="en-US" smtClean="0"/>
              <a:t>21</a:t>
            </a:fld>
            <a:endParaRPr lang="en-US"/>
          </a:p>
        </p:txBody>
      </p:sp>
    </p:spTree>
    <p:extLst>
      <p:ext uri="{BB962C8B-B14F-4D97-AF65-F5344CB8AC3E}">
        <p14:creationId xmlns:p14="http://schemas.microsoft.com/office/powerpoint/2010/main" val="2204939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months ago, Cynthia’s doctor decided</a:t>
            </a:r>
            <a:r>
              <a:rPr lang="en-US" baseline="0" dirty="0" smtClean="0"/>
              <a:t> to change a couple of her medications. Cynthia immediately switched to the new meds, but she never got rid of the old prescriptions in her medicine cabinet. </a:t>
            </a:r>
          </a:p>
          <a:p>
            <a:r>
              <a:rPr lang="en-US" baseline="0" dirty="0" smtClean="0"/>
              <a:t>Now it’s time for Cynthia to take her evening dose. She’s talking to her partner as grabs her medication bottles, and accidentally grabs one of her old prescription out of habit– she was on that med for years, after all. She keeps chatting and takes her pills, not realizing she made a mistake. It’s only when she’s putting the pills away that she notices it was the wrong prescription. </a:t>
            </a:r>
          </a:p>
          <a:p>
            <a:endParaRPr lang="en-US" baseline="0" dirty="0" smtClean="0"/>
          </a:p>
          <a:p>
            <a:r>
              <a:rPr lang="en-US" baseline="0" dirty="0" smtClean="0"/>
              <a:t>What’s the first thing she should do?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22</a:t>
            </a:fld>
            <a:endParaRPr lang="en-US"/>
          </a:p>
        </p:txBody>
      </p:sp>
    </p:spTree>
    <p:extLst>
      <p:ext uri="{BB962C8B-B14F-4D97-AF65-F5344CB8AC3E}">
        <p14:creationId xmlns:p14="http://schemas.microsoft.com/office/powerpoint/2010/main" val="2036789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Cynthia should call the poison center immediately and tell them what happened. Taking an old prescription is concerning, because it could interact with some of the other medications she’s taking, or could produce effects different or stronger from what she needs.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23</a:t>
            </a:fld>
            <a:endParaRPr lang="en-US"/>
          </a:p>
        </p:txBody>
      </p:sp>
    </p:spTree>
    <p:extLst>
      <p:ext uri="{BB962C8B-B14F-4D97-AF65-F5344CB8AC3E}">
        <p14:creationId xmlns:p14="http://schemas.microsoft.com/office/powerpoint/2010/main" val="1377279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a:t>
            </a:r>
            <a:r>
              <a:rPr lang="en-US" baseline="0" dirty="0" smtClean="0"/>
              <a:t> a little more about our telephone helpline. </a:t>
            </a:r>
          </a:p>
          <a:p>
            <a:endParaRPr lang="en-US" dirty="0" smtClean="0"/>
          </a:p>
          <a:p>
            <a:r>
              <a:rPr lang="en-US" dirty="0" smtClean="0"/>
              <a:t>When you are exposed to </a:t>
            </a:r>
            <a:r>
              <a:rPr lang="en-US" baseline="0" dirty="0" smtClean="0"/>
              <a:t>potential poison, </a:t>
            </a:r>
            <a:r>
              <a:rPr lang="en-US" dirty="0" smtClean="0"/>
              <a:t>or if you just want information about a substance, you can call the poison center’s national </a:t>
            </a:r>
            <a:r>
              <a:rPr lang="en-US" dirty="0" err="1" smtClean="0"/>
              <a:t>tollfree</a:t>
            </a:r>
            <a:r>
              <a:rPr lang="en-US" dirty="0" smtClean="0"/>
              <a:t> helpline at 1-800-222-1222.</a:t>
            </a:r>
            <a:r>
              <a:rPr lang="en-US" baseline="0" dirty="0" smtClean="0"/>
              <a:t> </a:t>
            </a:r>
            <a:r>
              <a:rPr lang="en-US" dirty="0" smtClean="0"/>
              <a:t>The helpline is </a:t>
            </a:r>
            <a:r>
              <a:rPr lang="en-US" sz="1200" kern="1200" dirty="0" smtClean="0">
                <a:solidFill>
                  <a:schemeClr val="tx1"/>
                </a:solidFill>
                <a:effectLst/>
                <a:latin typeface="+mn-lt"/>
                <a:ea typeface="+mn-ea"/>
                <a:cs typeface="+mn-cs"/>
              </a:rPr>
              <a:t>available 24 hours a day/7 days a week/365 days of the year– call us at 2pm</a:t>
            </a:r>
            <a:r>
              <a:rPr lang="en-US" sz="1200" kern="1200" baseline="0" dirty="0" smtClean="0">
                <a:solidFill>
                  <a:schemeClr val="tx1"/>
                </a:solidFill>
                <a:effectLst/>
                <a:latin typeface="+mn-lt"/>
                <a:ea typeface="+mn-ea"/>
                <a:cs typeface="+mn-cs"/>
              </a:rPr>
              <a:t> or 2am, and we’ll be here ready to help</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Anyone </a:t>
            </a:r>
            <a:r>
              <a:rPr lang="en-US" sz="1200" b="0" kern="1200" dirty="0" smtClean="0">
                <a:solidFill>
                  <a:schemeClr val="tx1"/>
                </a:solidFill>
                <a:effectLst/>
                <a:latin typeface="+mn-lt"/>
                <a:ea typeface="+mn-ea"/>
                <a:cs typeface="+mn-cs"/>
              </a:rPr>
              <a:t>can call–it’s completely free,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100% confidential, and we</a:t>
            </a:r>
            <a:r>
              <a:rPr lang="en-US" sz="1200" b="0" kern="1200" baseline="0" dirty="0" smtClean="0">
                <a:solidFill>
                  <a:schemeClr val="tx1"/>
                </a:solidFill>
                <a:effectLst/>
                <a:latin typeface="+mn-lt"/>
                <a:ea typeface="+mn-ea"/>
                <a:cs typeface="+mn-cs"/>
              </a:rPr>
              <a:t> provide </a:t>
            </a:r>
            <a:r>
              <a:rPr lang="en-US" sz="1200" b="0" kern="1200" dirty="0" smtClean="0">
                <a:solidFill>
                  <a:schemeClr val="tx1"/>
                </a:solidFill>
                <a:effectLst/>
                <a:latin typeface="+mn-lt"/>
                <a:ea typeface="+mn-ea"/>
                <a:cs typeface="+mn-cs"/>
              </a:rPr>
              <a:t>services in over 260 languages. </a:t>
            </a:r>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87F4D1-9482-4D35-888F-1AC0F9F92B28}" type="slidenum">
              <a:rPr lang="en-US" smtClean="0"/>
              <a:t>5</a:t>
            </a:fld>
            <a:endParaRPr lang="en-US"/>
          </a:p>
        </p:txBody>
      </p:sp>
    </p:spTree>
    <p:extLst>
      <p:ext uri="{BB962C8B-B14F-4D97-AF65-F5344CB8AC3E}">
        <p14:creationId xmlns:p14="http://schemas.microsoft.com/office/powerpoint/2010/main" val="3033814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t>
            </a:r>
            <a:r>
              <a:rPr lang="en-US" dirty="0" smtClean="0"/>
              <a:t>eople frequently keep leftover or expired medication because they do not know how to get rid of it. But, it’s really important to dispose</a:t>
            </a:r>
            <a:r>
              <a:rPr lang="en-US" baseline="0" dirty="0" smtClean="0"/>
              <a:t> </a:t>
            </a:r>
            <a:r>
              <a:rPr lang="en-US" dirty="0" smtClean="0"/>
              <a:t>of unneeded</a:t>
            </a:r>
            <a:r>
              <a:rPr lang="en-US" baseline="0" dirty="0" smtClean="0"/>
              <a:t> medications</a:t>
            </a:r>
            <a:r>
              <a:rPr lang="en-US" dirty="0" smtClean="0"/>
              <a:t>:</a:t>
            </a:r>
            <a:r>
              <a:rPr lang="en-US" baseline="0" dirty="0" smtClean="0"/>
              <a:t> doing so can prevent accidentally taking the wrong medication, and prevents medications from accidentally or intentionally getting into the wrong hands.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You may have heard of a couple different ways to get rid of meds: flushing them down the toilet, mixing them with coffee grounds or kitty litter, crushing up pills, throwing them in the trash… all of these methods can be dangerous for you, other people, pets, and the environment. The best and safest way to get rid of unneeded medications is to take them to a medication drop box.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24</a:t>
            </a:fld>
            <a:endParaRPr lang="en-US"/>
          </a:p>
        </p:txBody>
      </p:sp>
    </p:spTree>
    <p:extLst>
      <p:ext uri="{BB962C8B-B14F-4D97-AF65-F5344CB8AC3E}">
        <p14:creationId xmlns:p14="http://schemas.microsoft.com/office/powerpoint/2010/main" val="3731011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25</a:t>
            </a:fld>
            <a:endParaRPr lang="en-US"/>
          </a:p>
        </p:txBody>
      </p:sp>
    </p:spTree>
    <p:extLst>
      <p:ext uri="{BB962C8B-B14F-4D97-AF65-F5344CB8AC3E}">
        <p14:creationId xmlns:p14="http://schemas.microsoft.com/office/powerpoint/2010/main" val="6528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26</a:t>
            </a:fld>
            <a:endParaRPr lang="en-US"/>
          </a:p>
        </p:txBody>
      </p:sp>
    </p:spTree>
    <p:extLst>
      <p:ext uri="{BB962C8B-B14F-4D97-AF65-F5344CB8AC3E}">
        <p14:creationId xmlns:p14="http://schemas.microsoft.com/office/powerpoint/2010/main" val="4243984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one worksheet per medication, so that you can easily remove a page when a specific medication’s  information is no longer accurate. There are separate worksheets for prescription and over-the-counter medications or supplements, as different information is required for each.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also encourage you to use the wallet list. </a:t>
            </a:r>
            <a:r>
              <a:rPr lang="en-US" sz="1200" kern="1200" dirty="0" smtClean="0">
                <a:solidFill>
                  <a:schemeClr val="tx1"/>
                </a:solidFill>
                <a:effectLst/>
                <a:latin typeface="+mn-lt"/>
                <a:ea typeface="+mn-ea"/>
                <a:cs typeface="+mn-cs"/>
              </a:rPr>
              <a:t>This abbreviated medication list can be kept in the older adult’s wallet or purse, or be placed on the refrigerator for quick reference to emergency medical information and the basics of the older adult’s medication plan.</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27</a:t>
            </a:fld>
            <a:endParaRPr lang="en-US"/>
          </a:p>
        </p:txBody>
      </p:sp>
    </p:spTree>
    <p:extLst>
      <p:ext uri="{BB962C8B-B14F-4D97-AF65-F5344CB8AC3E}">
        <p14:creationId xmlns:p14="http://schemas.microsoft.com/office/powerpoint/2010/main" val="1933241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Here is another scenario</a:t>
            </a:r>
            <a:r>
              <a:rPr lang="en-US" baseline="0" dirty="0" smtClean="0"/>
              <a:t> with Jackie. </a:t>
            </a:r>
            <a:r>
              <a:rPr lang="en-US" dirty="0" smtClean="0"/>
              <a:t>Jackie</a:t>
            </a:r>
            <a:r>
              <a:rPr lang="en-US" baseline="0" dirty="0" smtClean="0"/>
              <a:t> and her husband share a bathroom and keep their medications in the same cabinet. Jackie is getting ready for bed, and it’s time to take her evening medications. She reaches into the cabinet and grabs a bottle. But, after she has taken a couple pills, she realizes that she took her husband’s medication.</a:t>
            </a:r>
          </a:p>
          <a:p>
            <a:pPr defTabSz="931774">
              <a:defRPr/>
            </a:pPr>
            <a:endParaRPr lang="en-US" baseline="0" dirty="0" smtClean="0"/>
          </a:p>
          <a:p>
            <a:pPr defTabSz="931774">
              <a:defRPr/>
            </a:pPr>
            <a:r>
              <a:rPr lang="en-US" baseline="0" dirty="0" smtClean="0"/>
              <a:t>This can be a dangerous error, because a medication that Jackie is taking could interact react with her husband’s medication or with a health condition that she has– for example, if she already has low blood pressure, and accidentally took a medication that lowers her blood pressure. </a:t>
            </a:r>
          </a:p>
          <a:p>
            <a:pPr defTabSz="931774">
              <a:defRPr/>
            </a:pPr>
            <a:endParaRPr lang="en-US" baseline="0" dirty="0" smtClean="0"/>
          </a:p>
          <a:p>
            <a:pPr defTabSz="931774">
              <a:defRPr/>
            </a:pPr>
            <a:r>
              <a:rPr lang="en-US" baseline="0" dirty="0" smtClean="0"/>
              <a:t>What should Jackie do first?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28</a:t>
            </a:fld>
            <a:endParaRPr lang="en-US"/>
          </a:p>
        </p:txBody>
      </p:sp>
    </p:spTree>
    <p:extLst>
      <p:ext uri="{BB962C8B-B14F-4D97-AF65-F5344CB8AC3E}">
        <p14:creationId xmlns:p14="http://schemas.microsoft.com/office/powerpoint/2010/main" val="1022516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Jackie should call the poison center immediately and tell them what happened.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29</a:t>
            </a:fld>
            <a:endParaRPr lang="en-US"/>
          </a:p>
        </p:txBody>
      </p:sp>
    </p:spTree>
    <p:extLst>
      <p:ext uri="{BB962C8B-B14F-4D97-AF65-F5344CB8AC3E}">
        <p14:creationId xmlns:p14="http://schemas.microsoft.com/office/powerpoint/2010/main" val="2821765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There are some simple ways to avoid a scenario like Jackie’s.</a:t>
            </a:r>
            <a:r>
              <a:rPr lang="en-US" baseline="0" dirty="0" smtClean="0"/>
              <a:t> </a:t>
            </a:r>
          </a:p>
          <a:p>
            <a:pPr marL="171450" indent="-171450" defTabSz="931774">
              <a:buFont typeface="Arial" panose="020B0604020202020204" pitchFamily="34" charset="0"/>
              <a:buChar char="•"/>
              <a:defRPr/>
            </a:pPr>
            <a:r>
              <a:rPr lang="en-US" baseline="0" dirty="0" smtClean="0"/>
              <a:t>First, always keep your meds in containers. If you leave loose medication out, it can be very difficult to tell who’s is who’s. </a:t>
            </a:r>
          </a:p>
          <a:p>
            <a:pPr marL="171450" indent="-171450" defTabSz="931774">
              <a:buFont typeface="Arial" panose="020B0604020202020204" pitchFamily="34" charset="0"/>
              <a:buChar char="•"/>
              <a:defRPr/>
            </a:pPr>
            <a:r>
              <a:rPr lang="en-US" baseline="0" dirty="0" smtClean="0"/>
              <a:t>Store your medications separate from those of other household members and pets. This could be in a completely separate location, or in separate pill organizers. </a:t>
            </a:r>
          </a:p>
          <a:p>
            <a:pPr marL="171450" indent="-171450" defTabSz="931774">
              <a:buFont typeface="Arial" panose="020B0604020202020204" pitchFamily="34" charset="0"/>
              <a:buChar char="•"/>
              <a:defRPr/>
            </a:pPr>
            <a:r>
              <a:rPr lang="en-US" baseline="0" dirty="0" smtClean="0"/>
              <a:t>You can also use colored identification bands or colored pill organizers to differentiate between people. Even different colored rubber bands can do the trick!</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30</a:t>
            </a:fld>
            <a:endParaRPr lang="en-US"/>
          </a:p>
        </p:txBody>
      </p:sp>
    </p:spTree>
    <p:extLst>
      <p:ext uri="{BB962C8B-B14F-4D97-AF65-F5344CB8AC3E}">
        <p14:creationId xmlns:p14="http://schemas.microsoft.com/office/powerpoint/2010/main" val="923737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Wrong person can apply</a:t>
            </a:r>
            <a:r>
              <a:rPr lang="en-US" baseline="0" dirty="0" smtClean="0"/>
              <a:t> to more than just you! When you take medications, other people can accidentally or intentionally get into them. So, we have some extra safety tips to keep your meds out of the hands of others. </a:t>
            </a:r>
          </a:p>
          <a:p>
            <a:endParaRPr lang="en-US" baseline="0" dirty="0" smtClean="0"/>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Medication safety is especially important with “high alert” medications: opioids, cannabis, sedatives, and anti-depressants.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consequences of accidental use of these meds are concerning. Taking a double dose or another household member accidentally taking them could be risky for someone’s health.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And, there can be an issue with intentional use by others…. [NEXT SLIDE]</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31</a:t>
            </a:fld>
            <a:endParaRPr lang="en-US"/>
          </a:p>
        </p:txBody>
      </p:sp>
    </p:spTree>
    <p:extLst>
      <p:ext uri="{BB962C8B-B14F-4D97-AF65-F5344CB8AC3E}">
        <p14:creationId xmlns:p14="http://schemas.microsoft.com/office/powerpoint/2010/main" val="1932695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I’m sure you’ve heard about the opioid crisis going on. We’re experiencing it here in Washington too. In fact, two Washingtonians die from opioid abuse every day.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This connects back to medication safety, because 3 out of 4 people who misuse opioids start by using medication that wasn’t prescribed for them–usually meds taken from a friend or family member. So, if you are taking any of these “high alert” medications, it’s really important to keep them out of reach, out of sight, and locked up.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32</a:t>
            </a:fld>
            <a:endParaRPr lang="en-US"/>
          </a:p>
        </p:txBody>
      </p:sp>
    </p:spTree>
    <p:extLst>
      <p:ext uri="{BB962C8B-B14F-4D97-AF65-F5344CB8AC3E}">
        <p14:creationId xmlns:p14="http://schemas.microsoft.com/office/powerpoint/2010/main" val="1931461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a:t>
            </a:r>
            <a:r>
              <a:rPr lang="en-US" b="0" dirty="0" smtClean="0"/>
              <a:t>have some special</a:t>
            </a:r>
            <a:r>
              <a:rPr lang="en-US" b="0" baseline="0" dirty="0" smtClean="0"/>
              <a:t> t</a:t>
            </a:r>
            <a:r>
              <a:rPr lang="en-US" b="0" dirty="0" smtClean="0"/>
              <a:t>ips for </a:t>
            </a:r>
            <a:r>
              <a:rPr lang="en-US" b="0" dirty="0" smtClean="0"/>
              <a:t>grandparents:</a:t>
            </a:r>
            <a:r>
              <a:rPr lang="en-US" b="0" baseline="0" dirty="0" smtClean="0"/>
              <a:t> </a:t>
            </a:r>
            <a:endParaRPr lang="en-US" b="0"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Kids often mimic adults, so do not take medication in front of them. </a:t>
            </a:r>
            <a:endParaRPr lang="en-US" dirty="0" smtClean="0"/>
          </a:p>
          <a:p>
            <a:pPr marL="628650" lvl="1" indent="-171450">
              <a:buFont typeface="Arial" panose="020B0604020202020204" pitchFamily="34" charset="0"/>
              <a:buChar char="•"/>
            </a:pPr>
            <a:r>
              <a:rPr lang="en-US" dirty="0" smtClean="0"/>
              <a:t>Kids </a:t>
            </a:r>
            <a:r>
              <a:rPr lang="en-US" dirty="0" smtClean="0"/>
              <a:t>explore</a:t>
            </a:r>
            <a:r>
              <a:rPr lang="en-US" baseline="0" dirty="0" smtClean="0"/>
              <a:t> the world with their mouths. So, k</a:t>
            </a:r>
            <a:r>
              <a:rPr lang="en-US" dirty="0" smtClean="0"/>
              <a:t>eep</a:t>
            </a:r>
            <a:r>
              <a:rPr lang="en-US" baseline="0" dirty="0" smtClean="0"/>
              <a:t> medications and any other toxic household items out of sight and out of reach of children and in child-resistant containers. For extra safety, you could use lock </a:t>
            </a:r>
            <a:r>
              <a:rPr lang="en-US" baseline="0" dirty="0" smtClean="0"/>
              <a:t>boxes.</a:t>
            </a:r>
          </a:p>
          <a:p>
            <a:pPr marL="628650" lvl="1" indent="-171450">
              <a:buFont typeface="Arial" panose="020B0604020202020204" pitchFamily="34" charset="0"/>
              <a:buChar char="•"/>
            </a:pPr>
            <a:r>
              <a:rPr lang="en-US" baseline="0" dirty="0" smtClean="0"/>
              <a:t>Check </a:t>
            </a:r>
            <a:r>
              <a:rPr lang="en-US" baseline="0" dirty="0" smtClean="0"/>
              <a:t>your carpet and floors periodically for dropped medication. Pills can look a LOT like candy, so it’s easy for a kid to just pop it in their mouth.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34</a:t>
            </a:fld>
            <a:endParaRPr lang="en-US"/>
          </a:p>
        </p:txBody>
      </p:sp>
    </p:spTree>
    <p:extLst>
      <p:ext uri="{BB962C8B-B14F-4D97-AF65-F5344CB8AC3E}">
        <p14:creationId xmlns:p14="http://schemas.microsoft.com/office/powerpoint/2010/main" val="4188809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call the helpline, you</a:t>
            </a:r>
            <a:r>
              <a:rPr lang="en-US" baseline="0" dirty="0" smtClean="0"/>
              <a:t> will</a:t>
            </a:r>
            <a:r>
              <a:rPr lang="en-US" dirty="0" smtClean="0"/>
              <a:t> speak with one of our expert staff members, who are specialists</a:t>
            </a:r>
            <a:r>
              <a:rPr lang="en-US" baseline="0" dirty="0" smtClean="0"/>
              <a:t> in poison information, or SPIs</a:t>
            </a:r>
            <a:r>
              <a:rPr lang="en-US" dirty="0" smtClean="0"/>
              <a:t>. SPIs are nurses, pharmacists, and poison information providers who are specially trained in poisons</a:t>
            </a:r>
            <a:r>
              <a:rPr lang="en-US" baseline="0" dirty="0" smtClean="0"/>
              <a:t> and toxicology</a:t>
            </a:r>
            <a:r>
              <a:rPr lang="en-US" dirty="0" smtClean="0"/>
              <a:t>. Our SPIs average 13+ years of experience</a:t>
            </a:r>
            <a:r>
              <a:rPr lang="en-US" baseline="0" dirty="0" smtClean="0"/>
              <a:t> in the call center, with a combined 272 years’ worth of experience– our staff are highly qualified to talk to you!</a:t>
            </a:r>
            <a:r>
              <a:rPr lang="en-US" dirty="0" smtClean="0"/>
              <a:t> </a:t>
            </a:r>
          </a:p>
          <a:p>
            <a:endParaRPr lang="en-US" dirty="0" smtClean="0"/>
          </a:p>
          <a:p>
            <a:r>
              <a:rPr lang="en-US" dirty="0" smtClean="0"/>
              <a:t>We also have on-call Board Certified Medical Toxicologists. These are specialized</a:t>
            </a:r>
            <a:r>
              <a:rPr lang="en-US" baseline="0" dirty="0" smtClean="0"/>
              <a:t> </a:t>
            </a:r>
            <a:r>
              <a:rPr lang="en-US" dirty="0" smtClean="0"/>
              <a:t>MDs who </a:t>
            </a:r>
            <a:r>
              <a:rPr lang="en-US" baseline="0" dirty="0" smtClean="0"/>
              <a:t>are available 24/7 </a:t>
            </a:r>
            <a:r>
              <a:rPr lang="en-US" dirty="0" smtClean="0"/>
              <a:t>to provide additional guidance for our SPIs, doctors, </a:t>
            </a:r>
            <a:r>
              <a:rPr lang="en-US" sz="1200" b="0" i="0" kern="1200" dirty="0" smtClean="0">
                <a:solidFill>
                  <a:schemeClr val="tx1"/>
                </a:solidFill>
                <a:effectLst/>
                <a:latin typeface="+mn-lt"/>
                <a:ea typeface="+mn-ea"/>
                <a:cs typeface="+mn-cs"/>
              </a:rPr>
              <a:t>etc. </a:t>
            </a:r>
            <a:endParaRPr lang="en-US"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6</a:t>
            </a:fld>
            <a:endParaRPr lang="en-US"/>
          </a:p>
        </p:txBody>
      </p:sp>
    </p:spTree>
    <p:extLst>
      <p:ext uri="{BB962C8B-B14F-4D97-AF65-F5344CB8AC3E}">
        <p14:creationId xmlns:p14="http://schemas.microsoft.com/office/powerpoint/2010/main" val="1537691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hear a lot about accidents in adults over the age of 60. Remember, accidents are with </a:t>
            </a:r>
            <a:r>
              <a:rPr lang="en-US" baseline="0" dirty="0" smtClean="0"/>
              <a:t>non-pharmaceutical </a:t>
            </a:r>
            <a:r>
              <a:rPr lang="en-US" baseline="0" dirty="0" smtClean="0"/>
              <a:t>substances. In 2018, we had 1,755 cases of accidents in adults 60+.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35</a:t>
            </a:fld>
            <a:endParaRPr lang="en-US"/>
          </a:p>
        </p:txBody>
      </p:sp>
    </p:spTree>
    <p:extLst>
      <p:ext uri="{BB962C8B-B14F-4D97-AF65-F5344CB8AC3E}">
        <p14:creationId xmlns:p14="http://schemas.microsoft.com/office/powerpoint/2010/main" val="7600395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Oftentimes people make mistakes because they confuse products that look similar. These are just few products that are commonly mixed up, but there are a LOT. </a:t>
            </a:r>
          </a:p>
          <a:p>
            <a:endParaRPr lang="en-US" dirty="0" smtClean="0"/>
          </a:p>
        </p:txBody>
      </p:sp>
      <p:sp>
        <p:nvSpPr>
          <p:cNvPr id="4" name="Slide Number Placeholder 3"/>
          <p:cNvSpPr>
            <a:spLocks noGrp="1"/>
          </p:cNvSpPr>
          <p:nvPr>
            <p:ph type="sldNum" sz="quarter" idx="10"/>
          </p:nvPr>
        </p:nvSpPr>
        <p:spPr/>
        <p:txBody>
          <a:bodyPr/>
          <a:lstStyle/>
          <a:p>
            <a:fld id="{0487F4D1-9482-4D35-888F-1AC0F9F92B28}" type="slidenum">
              <a:rPr lang="en-US" smtClean="0"/>
              <a:t>36</a:t>
            </a:fld>
            <a:endParaRPr lang="en-US"/>
          </a:p>
        </p:txBody>
      </p:sp>
    </p:spTree>
    <p:extLst>
      <p:ext uri="{BB962C8B-B14F-4D97-AF65-F5344CB8AC3E}">
        <p14:creationId xmlns:p14="http://schemas.microsoft.com/office/powerpoint/2010/main" val="46148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Just like medication errors, we have a scenario</a:t>
            </a:r>
            <a:r>
              <a:rPr lang="en-US" baseline="0" dirty="0" smtClean="0"/>
              <a:t>. </a:t>
            </a:r>
            <a:endParaRPr lang="en-US" dirty="0" smtClean="0"/>
          </a:p>
          <a:p>
            <a:pPr defTabSz="931774">
              <a:defRPr/>
            </a:pPr>
            <a:endParaRPr lang="en-US" dirty="0" smtClean="0"/>
          </a:p>
          <a:p>
            <a:pPr defTabSz="931774">
              <a:defRPr/>
            </a:pPr>
            <a:r>
              <a:rPr lang="en-US" dirty="0" smtClean="0"/>
              <a:t>It’s</a:t>
            </a:r>
            <a:r>
              <a:rPr lang="en-US" baseline="0" dirty="0" smtClean="0"/>
              <a:t> late at night, and Jordan is in bed. It’s allergy season, and his eyes are itchy, so he gets</a:t>
            </a:r>
            <a:r>
              <a:rPr lang="en-US" dirty="0" smtClean="0"/>
              <a:t> up to put some eye drops in.</a:t>
            </a:r>
            <a:r>
              <a:rPr lang="en-US" baseline="0" dirty="0" smtClean="0"/>
              <a:t> He </a:t>
            </a:r>
            <a:r>
              <a:rPr lang="en-US" dirty="0" smtClean="0"/>
              <a:t>doesn’t turn the lights on</a:t>
            </a:r>
            <a:r>
              <a:rPr lang="en-US" baseline="0" dirty="0" smtClean="0"/>
              <a:t>, since he keeps the eye drops in a drawer close by. But, Jordan </a:t>
            </a:r>
            <a:r>
              <a:rPr lang="en-US" dirty="0" smtClean="0"/>
              <a:t>keeps many other</a:t>
            </a:r>
            <a:r>
              <a:rPr lang="en-US" baseline="0" dirty="0" smtClean="0"/>
              <a:t> </a:t>
            </a:r>
            <a:r>
              <a:rPr lang="en-US" dirty="0" smtClean="0"/>
              <a:t>small things in the same drawer.</a:t>
            </a:r>
            <a:r>
              <a:rPr lang="en-US" baseline="0" dirty="0" smtClean="0"/>
              <a:t> S</a:t>
            </a:r>
            <a:r>
              <a:rPr lang="en-US" dirty="0" smtClean="0"/>
              <a:t>o when he is feeling</a:t>
            </a:r>
            <a:r>
              <a:rPr lang="en-US" baseline="0" dirty="0" smtClean="0"/>
              <a:t> around for his eye drops, he accidentally</a:t>
            </a:r>
            <a:r>
              <a:rPr lang="en-US" dirty="0" smtClean="0"/>
              <a:t> grabs a craft glue instead–</a:t>
            </a:r>
            <a:r>
              <a:rPr lang="en-US" baseline="0" dirty="0" smtClean="0"/>
              <a:t> the container looks and feels similar. He doesn’t realize the error, and </a:t>
            </a:r>
            <a:r>
              <a:rPr lang="en-US" dirty="0" smtClean="0"/>
              <a:t>puts glue in his eyes instead of eye drops. </a:t>
            </a:r>
          </a:p>
          <a:p>
            <a:pPr defTabSz="931774">
              <a:defRPr/>
            </a:pPr>
            <a:endParaRPr lang="en-US" dirty="0" smtClean="0"/>
          </a:p>
          <a:p>
            <a:pPr defTabSz="931774">
              <a:defRPr/>
            </a:pPr>
            <a:r>
              <a:rPr lang="en-US" b="1" dirty="0" smtClean="0"/>
              <a:t>So,</a:t>
            </a:r>
            <a:r>
              <a:rPr lang="en-US" b="1" baseline="0" dirty="0" smtClean="0"/>
              <a:t> what’s the first thing he should do? </a:t>
            </a:r>
            <a:r>
              <a:rPr lang="en-US" b="0" baseline="0" dirty="0" smtClean="0"/>
              <a:t>Call the poison center! The SPI will tell him what to do. </a:t>
            </a:r>
            <a:endParaRPr lang="en-US" b="1" dirty="0" smtClean="0"/>
          </a:p>
        </p:txBody>
      </p:sp>
      <p:sp>
        <p:nvSpPr>
          <p:cNvPr id="4" name="Slide Number Placeholder 3"/>
          <p:cNvSpPr>
            <a:spLocks noGrp="1"/>
          </p:cNvSpPr>
          <p:nvPr>
            <p:ph type="sldNum" sz="quarter" idx="10"/>
          </p:nvPr>
        </p:nvSpPr>
        <p:spPr/>
        <p:txBody>
          <a:bodyPr/>
          <a:lstStyle/>
          <a:p>
            <a:fld id="{0487F4D1-9482-4D35-888F-1AC0F9F92B28}" type="slidenum">
              <a:rPr lang="en-US" smtClean="0"/>
              <a:t>37</a:t>
            </a:fld>
            <a:endParaRPr lang="en-US"/>
          </a:p>
        </p:txBody>
      </p:sp>
    </p:spTree>
    <p:extLst>
      <p:ext uri="{BB962C8B-B14F-4D97-AF65-F5344CB8AC3E}">
        <p14:creationId xmlns:p14="http://schemas.microsoft.com/office/powerpoint/2010/main" val="2500924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38</a:t>
            </a:fld>
            <a:endParaRPr lang="en-US"/>
          </a:p>
        </p:txBody>
      </p:sp>
    </p:spTree>
    <p:extLst>
      <p:ext uri="{BB962C8B-B14F-4D97-AF65-F5344CB8AC3E}">
        <p14:creationId xmlns:p14="http://schemas.microsoft.com/office/powerpoint/2010/main" val="396238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smtClean="0"/>
              <a:t>Like</a:t>
            </a:r>
            <a:r>
              <a:rPr lang="en-US" b="0" baseline="0" dirty="0" smtClean="0"/>
              <a:t> medication errors, accidents are preventable. Here are some simple tips: </a:t>
            </a:r>
            <a:endParaRPr lang="en-US" b="1" dirty="0" smtClean="0"/>
          </a:p>
          <a:p>
            <a:pPr marL="171450" indent="-171450" defTabSz="931774">
              <a:buFont typeface="Arial" panose="020B0604020202020204" pitchFamily="34" charset="0"/>
              <a:buChar char="•"/>
              <a:defRPr/>
            </a:pPr>
            <a:r>
              <a:rPr lang="en-US" dirty="0" smtClean="0"/>
              <a:t>Always turn on the lights and put on your glasses before using any type of personal product.</a:t>
            </a:r>
          </a:p>
          <a:p>
            <a:pPr marL="171450" indent="-171450" defTabSz="931774">
              <a:buFont typeface="Arial" panose="020B0604020202020204" pitchFamily="34" charset="0"/>
              <a:buChar char="•"/>
              <a:defRPr/>
            </a:pPr>
            <a:r>
              <a:rPr lang="en-US" dirty="0" smtClean="0"/>
              <a:t>Store</a:t>
            </a:r>
            <a:r>
              <a:rPr lang="en-US" baseline="0" dirty="0" smtClean="0"/>
              <a:t> your m</a:t>
            </a:r>
            <a:r>
              <a:rPr lang="en-US" dirty="0" smtClean="0"/>
              <a:t>edications separate from non-pharmaceutical substances, especially those that are “look-a-likes.” Keep them in a different cupboard</a:t>
            </a:r>
            <a:r>
              <a:rPr lang="en-US" baseline="0" dirty="0" smtClean="0"/>
              <a:t> from cleaning supplies, or at least on a different shelf. </a:t>
            </a:r>
            <a:endParaRPr lang="en-US" dirty="0" smtClean="0"/>
          </a:p>
          <a:p>
            <a:pPr marL="171450" indent="-171450" defTabSz="931774">
              <a:buFont typeface="Arial" panose="020B0604020202020204" pitchFamily="34" charset="0"/>
              <a:buChar char="•"/>
              <a:defRPr/>
            </a:pPr>
            <a:r>
              <a:rPr lang="en-US" dirty="0" smtClean="0"/>
              <a:t>Use Mr. Yuk stickers on household chemicals and other non-pharmaceutical substances. </a:t>
            </a:r>
          </a:p>
        </p:txBody>
      </p:sp>
      <p:sp>
        <p:nvSpPr>
          <p:cNvPr id="4" name="Slide Number Placeholder 3"/>
          <p:cNvSpPr>
            <a:spLocks noGrp="1"/>
          </p:cNvSpPr>
          <p:nvPr>
            <p:ph type="sldNum" sz="quarter" idx="10"/>
          </p:nvPr>
        </p:nvSpPr>
        <p:spPr/>
        <p:txBody>
          <a:bodyPr/>
          <a:lstStyle/>
          <a:p>
            <a:fld id="{0487F4D1-9482-4D35-888F-1AC0F9F92B28}" type="slidenum">
              <a:rPr lang="en-US" smtClean="0"/>
              <a:t>39</a:t>
            </a:fld>
            <a:endParaRPr lang="en-US"/>
          </a:p>
        </p:txBody>
      </p:sp>
    </p:spTree>
    <p:extLst>
      <p:ext uri="{BB962C8B-B14F-4D97-AF65-F5344CB8AC3E}">
        <p14:creationId xmlns:p14="http://schemas.microsoft.com/office/powerpoint/2010/main" val="1753272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Adverse </a:t>
            </a:r>
            <a:r>
              <a:rPr lang="en-US" baseline="0" dirty="0" smtClean="0"/>
              <a:t>reactions from drugs can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Unintended side effects from prescribed medications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also side effects of drug interactions from prescribed and/or over the counter medications.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40</a:t>
            </a:fld>
            <a:endParaRPr lang="en-US"/>
          </a:p>
        </p:txBody>
      </p:sp>
    </p:spTree>
    <p:extLst>
      <p:ext uri="{BB962C8B-B14F-4D97-AF65-F5344CB8AC3E}">
        <p14:creationId xmlns:p14="http://schemas.microsoft.com/office/powerpoint/2010/main" val="2794106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Adverse drug reactions are definitely concerning with prescribed medications. But we also want to emphasize alternative and complementary medicines, or supplements, here, because there are so many different kinds that can interact with other medications you take or interact with your body in potentially harmful ways. </a:t>
            </a:r>
          </a:p>
          <a:p>
            <a:endParaRPr lang="en-US" baseline="0" dirty="0" smtClean="0"/>
          </a:p>
          <a:p>
            <a:r>
              <a:rPr lang="en-US" baseline="0" dirty="0" smtClean="0"/>
              <a:t>As an example, here’s our final scenario: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Rose has diabetes, and she hears that ginseng can help lower her blood sugar levels. She starts taking a ginseng supplement, which then starts interacting with her insulin. It makes it hard for her to regulate her blood sugar levels, and her doctor becomes concerned that her insulin dose is incorrect. Not knowing that she’s taking ginseng, he adjusts her dose.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41</a:t>
            </a:fld>
            <a:endParaRPr lang="en-US"/>
          </a:p>
        </p:txBody>
      </p:sp>
    </p:spTree>
    <p:extLst>
      <p:ext uri="{BB962C8B-B14F-4D97-AF65-F5344CB8AC3E}">
        <p14:creationId xmlns:p14="http://schemas.microsoft.com/office/powerpoint/2010/main" val="3092058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That’s why it is very important to talk to your doctor or pharmacist before taking a supplement. You can also call the poison center to ask for information about potential adverse reactions or drug interactions.  	</a:t>
            </a:r>
            <a:endParaRPr lang="en-US" dirty="0" smtClean="0"/>
          </a:p>
          <a:p>
            <a:endParaRPr lang="en-US" baseline="0" dirty="0" smtClean="0"/>
          </a:p>
          <a:p>
            <a:r>
              <a:rPr lang="en-US" baseline="0" dirty="0" smtClean="0"/>
              <a:t>Ginseng is just one supplement that can result in an adverse drug reaction. And this list contains just a small number of supplements and their potential interactions or side effects.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42</a:t>
            </a:fld>
            <a:endParaRPr lang="en-US"/>
          </a:p>
        </p:txBody>
      </p:sp>
    </p:spTree>
    <p:extLst>
      <p:ext uri="{BB962C8B-B14F-4D97-AF65-F5344CB8AC3E}">
        <p14:creationId xmlns:p14="http://schemas.microsoft.com/office/powerpoint/2010/main" val="2367810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When you talk to your doctor or pharmacist about taking a supplement, or if you’re experiencing any adverse effects from medications, have a medication list with all of the medications you are on, and any health conditions you have.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43</a:t>
            </a:fld>
            <a:endParaRPr lang="en-US"/>
          </a:p>
        </p:txBody>
      </p:sp>
    </p:spTree>
    <p:extLst>
      <p:ext uri="{BB962C8B-B14F-4D97-AF65-F5344CB8AC3E}">
        <p14:creationId xmlns:p14="http://schemas.microsoft.com/office/powerpoint/2010/main" val="2005873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t>
            </a:r>
            <a:r>
              <a:rPr lang="en-US" dirty="0" smtClean="0"/>
              <a:t>brings</a:t>
            </a:r>
            <a:r>
              <a:rPr lang="en-US" baseline="0" dirty="0" smtClean="0"/>
              <a:t> us to the end of our medication management tips based on our poison center call categories. I </a:t>
            </a:r>
            <a:r>
              <a:rPr lang="en-US" baseline="0" dirty="0" smtClean="0"/>
              <a:t>want to </a:t>
            </a:r>
            <a:r>
              <a:rPr lang="en-US" baseline="0" dirty="0" smtClean="0"/>
              <a:t>also bring to your attention a couple of substances and/or supplements that can affect med management: cannabis and opioids. I’ll give you a brief overview of each substance, and then talk about how some of their effects can affect taking medications. </a:t>
            </a:r>
          </a:p>
          <a:p>
            <a:endParaRPr lang="en-US" baseline="0" dirty="0" smtClean="0"/>
          </a:p>
          <a:p>
            <a:r>
              <a:rPr lang="en-US" baseline="0" dirty="0" smtClean="0"/>
              <a:t>Just a caveat before we go into this section: I am not telling you to </a:t>
            </a:r>
            <a:r>
              <a:rPr lang="en-US" baseline="0" dirty="0" smtClean="0"/>
              <a:t>NOT </a:t>
            </a:r>
            <a:r>
              <a:rPr lang="en-US" baseline="0" dirty="0" smtClean="0"/>
              <a:t>use these substances, there are definite therapeutic benefits for some people and some situations with both opioids and cannabis. I just want to talk about some of the potential risks. If you use cannabis or take opioids, it’s best to talk to your doctor about your specific situation and health, and what is best for you. </a:t>
            </a:r>
          </a:p>
        </p:txBody>
      </p:sp>
      <p:sp>
        <p:nvSpPr>
          <p:cNvPr id="4" name="Slide Number Placeholder 3"/>
          <p:cNvSpPr>
            <a:spLocks noGrp="1"/>
          </p:cNvSpPr>
          <p:nvPr>
            <p:ph type="sldNum" sz="quarter" idx="10"/>
          </p:nvPr>
        </p:nvSpPr>
        <p:spPr/>
        <p:txBody>
          <a:bodyPr/>
          <a:lstStyle/>
          <a:p>
            <a:fld id="{0487F4D1-9482-4D35-888F-1AC0F9F92B28}" type="slidenum">
              <a:rPr lang="en-US" smtClean="0"/>
              <a:t>44</a:t>
            </a:fld>
            <a:endParaRPr lang="en-US"/>
          </a:p>
        </p:txBody>
      </p:sp>
    </p:spTree>
    <p:extLst>
      <p:ext uri="{BB962C8B-B14F-4D97-AF65-F5344CB8AC3E}">
        <p14:creationId xmlns:p14="http://schemas.microsoft.com/office/powerpoint/2010/main" val="331060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aseline="0" dirty="0" smtClean="0"/>
              <a:t>Who are getting calls about? </a:t>
            </a:r>
          </a:p>
          <a:p>
            <a:pPr marL="171450" lvl="0" indent="-171450">
              <a:buFont typeface="Arial" panose="020B0604020202020204" pitchFamily="34" charset="0"/>
              <a:buChar char="•"/>
            </a:pPr>
            <a:r>
              <a:rPr lang="en-US" baseline="0" dirty="0" smtClean="0"/>
              <a:t>A bit under half of all calls were for younger children under 6 years old, as little ones like to explore the world with their mouths </a:t>
            </a:r>
          </a:p>
          <a:p>
            <a:pPr marL="171450" lvl="0" indent="-171450">
              <a:buFont typeface="Arial" panose="020B0604020202020204" pitchFamily="34" charset="0"/>
              <a:buChar char="•"/>
            </a:pPr>
            <a:r>
              <a:rPr lang="en-US" baseline="0" dirty="0" smtClean="0"/>
              <a:t>But, we’re not just for kids. 13% of our calls are for adults older than 60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8</a:t>
            </a:fld>
            <a:endParaRPr lang="en-US"/>
          </a:p>
        </p:txBody>
      </p:sp>
    </p:spTree>
    <p:extLst>
      <p:ext uri="{BB962C8B-B14F-4D97-AF65-F5344CB8AC3E}">
        <p14:creationId xmlns:p14="http://schemas.microsoft.com/office/powerpoint/2010/main" val="30928581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Cannabis </a:t>
            </a:r>
            <a:r>
              <a:rPr lang="en-US" baseline="0" dirty="0" smtClean="0"/>
              <a:t>is a plant. The plant is used to make a variety of drug and non-drug products. Drug products are often called “cannabis” (or marijuana/pot/weed/etc.) as well. The cannabis plant contains 2 chemical compounds: THC  (which interacts with your brain and is psychoactive) and CBD (non-psychoactive). Products made from the cannabis plant can include both of these chemical compounds, or only one of them.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45</a:t>
            </a:fld>
            <a:endParaRPr lang="en-US"/>
          </a:p>
        </p:txBody>
      </p:sp>
    </p:spTree>
    <p:extLst>
      <p:ext uri="{BB962C8B-B14F-4D97-AF65-F5344CB8AC3E}">
        <p14:creationId xmlns:p14="http://schemas.microsoft.com/office/powerpoint/2010/main" val="1493011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46</a:t>
            </a:fld>
            <a:endParaRPr lang="en-US"/>
          </a:p>
        </p:txBody>
      </p:sp>
    </p:spTree>
    <p:extLst>
      <p:ext uri="{BB962C8B-B14F-4D97-AF65-F5344CB8AC3E}">
        <p14:creationId xmlns:p14="http://schemas.microsoft.com/office/powerpoint/2010/main" val="2983238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dk1"/>
                </a:solidFill>
              </a:rPr>
              <a:t>Symptoms are </a:t>
            </a:r>
            <a:r>
              <a:rPr lang="en-US" dirty="0" smtClean="0">
                <a:solidFill>
                  <a:schemeClr val="dk1"/>
                </a:solidFill>
              </a:rPr>
              <a:t>highly dependent on each </a:t>
            </a:r>
            <a:r>
              <a:rPr lang="en-US" dirty="0" smtClean="0">
                <a:solidFill>
                  <a:schemeClr val="dk1"/>
                </a:solidFill>
              </a:rPr>
              <a:t>individual:</a:t>
            </a:r>
            <a:r>
              <a:rPr lang="en-US" baseline="0" dirty="0" smtClean="0">
                <a:solidFill>
                  <a:schemeClr val="dk1"/>
                </a:solidFill>
              </a:rPr>
              <a:t> the amount they take, the concentration of the product, and the individual’s body (&amp; how it reacts/metabolizes the substance)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Cannabis use often has cognitive implications: the substance’s primary psychoactive ingredient, delta-9 tetrahydrocannabinol (THC) can impair attention, executive cognitive function, and short-term memory. These effects may interfere with successful medication management by negatively impacting memory, decision-making, and comprehension around medication use (Lloyd &amp; </a:t>
            </a:r>
            <a:r>
              <a:rPr lang="en-US" dirty="0" err="1" smtClean="0"/>
              <a:t>Striley</a:t>
            </a:r>
            <a:r>
              <a:rPr lang="en-US" dirty="0" smtClean="0"/>
              <a:t>, 2018; Stoner, 2016). </a:t>
            </a:r>
          </a:p>
          <a:p>
            <a:endParaRPr lang="en-US" dirty="0"/>
          </a:p>
        </p:txBody>
      </p:sp>
      <p:sp>
        <p:nvSpPr>
          <p:cNvPr id="4" name="Slide Number Placeholder 3"/>
          <p:cNvSpPr>
            <a:spLocks noGrp="1"/>
          </p:cNvSpPr>
          <p:nvPr>
            <p:ph type="sldNum" sz="quarter" idx="10"/>
          </p:nvPr>
        </p:nvSpPr>
        <p:spPr/>
        <p:txBody>
          <a:bodyPr/>
          <a:lstStyle/>
          <a:p>
            <a:fld id="{656015F9-8A79-4ED2-B55D-A7B458B104EE}" type="slidenum">
              <a:rPr lang="en-US" smtClean="0"/>
              <a:t>47</a:t>
            </a:fld>
            <a:endParaRPr lang="en-US"/>
          </a:p>
        </p:txBody>
      </p:sp>
    </p:spTree>
    <p:extLst>
      <p:ext uri="{BB962C8B-B14F-4D97-AF65-F5344CB8AC3E}">
        <p14:creationId xmlns:p14="http://schemas.microsoft.com/office/powerpoint/2010/main" val="4735737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REGARDLESS OF PSYCHOACTIVE</a:t>
            </a:r>
            <a:r>
              <a:rPr lang="en-US" sz="1200" b="0" i="0" kern="1200" baseline="0" dirty="0" smtClean="0">
                <a:solidFill>
                  <a:schemeClr val="tx1"/>
                </a:solidFill>
                <a:effectLst/>
                <a:latin typeface="+mn-lt"/>
                <a:ea typeface="+mn-ea"/>
                <a:cs typeface="+mn-cs"/>
              </a:rPr>
              <a:t> OR </a:t>
            </a:r>
            <a:r>
              <a:rPr lang="en-US" sz="1200" b="0" i="0" kern="1200" baseline="0" dirty="0" smtClean="0">
                <a:solidFill>
                  <a:schemeClr val="tx1"/>
                </a:solidFill>
                <a:effectLst/>
                <a:latin typeface="+mn-lt"/>
                <a:ea typeface="+mn-ea"/>
                <a:cs typeface="+mn-cs"/>
              </a:rPr>
              <a:t>NONPSYCHOACTIVE products (i.e., products containing THC &amp; CBD or only CBD) , </a:t>
            </a:r>
            <a:r>
              <a:rPr lang="en-US" sz="1200" b="0" i="0" kern="1200" baseline="0" dirty="0" smtClean="0">
                <a:solidFill>
                  <a:schemeClr val="tx1"/>
                </a:solidFill>
                <a:effectLst/>
                <a:latin typeface="+mn-lt"/>
                <a:ea typeface="+mn-ea"/>
                <a:cs typeface="+mn-cs"/>
              </a:rPr>
              <a:t>there can be drug interactions. </a:t>
            </a:r>
            <a:r>
              <a:rPr lang="en-US" sz="1200" b="0" i="0" kern="1200" dirty="0" smtClean="0">
                <a:solidFill>
                  <a:schemeClr val="tx1"/>
                </a:solidFill>
                <a:effectLst/>
                <a:latin typeface="+mn-lt"/>
                <a:ea typeface="+mn-ea"/>
                <a:cs typeface="+mn-cs"/>
              </a:rPr>
              <a:t>Those </a:t>
            </a:r>
            <a:r>
              <a:rPr lang="en-US" sz="1200" b="0" i="0" kern="1200" dirty="0" smtClean="0">
                <a:solidFill>
                  <a:schemeClr val="tx1"/>
                </a:solidFill>
                <a:effectLst/>
                <a:latin typeface="+mn-lt"/>
                <a:ea typeface="+mn-ea"/>
                <a:cs typeface="+mn-cs"/>
              </a:rPr>
              <a:t>who take medications, herbs, or supplements that are metabolized by </a:t>
            </a:r>
            <a:r>
              <a:rPr lang="en-US" sz="1200" b="0" i="0" kern="1200" dirty="0" smtClean="0">
                <a:solidFill>
                  <a:schemeClr val="tx1"/>
                </a:solidFill>
                <a:effectLst/>
                <a:latin typeface="+mn-lt"/>
                <a:ea typeface="+mn-ea"/>
                <a:cs typeface="+mn-cs"/>
              </a:rPr>
              <a:t>a</a:t>
            </a:r>
            <a:r>
              <a:rPr lang="en-US" sz="1200" b="0" i="0" kern="1200" baseline="0" dirty="0" smtClean="0">
                <a:solidFill>
                  <a:schemeClr val="tx1"/>
                </a:solidFill>
                <a:effectLst/>
                <a:latin typeface="+mn-lt"/>
                <a:ea typeface="+mn-ea"/>
                <a:cs typeface="+mn-cs"/>
              </a:rPr>
              <a:t> specific enzyme system in the liver</a:t>
            </a:r>
            <a:r>
              <a:rPr lang="en-US" sz="1200" b="0" i="0" kern="1200" dirty="0" smtClean="0">
                <a:solidFill>
                  <a:schemeClr val="tx1"/>
                </a:solidFill>
                <a:effectLst/>
                <a:latin typeface="+mn-lt"/>
                <a:ea typeface="+mn-ea"/>
                <a:cs typeface="+mn-cs"/>
              </a:rPr>
              <a:t> can </a:t>
            </a:r>
            <a:r>
              <a:rPr lang="en-US" sz="1200" b="0" i="0" kern="1200" dirty="0" smtClean="0">
                <a:solidFill>
                  <a:schemeClr val="tx1"/>
                </a:solidFill>
                <a:effectLst/>
                <a:latin typeface="+mn-lt"/>
                <a:ea typeface="+mn-ea"/>
                <a:cs typeface="+mn-cs"/>
              </a:rPr>
              <a:t>have increased blood levels of </a:t>
            </a:r>
            <a:r>
              <a:rPr lang="en-US" sz="1200" b="0" i="0" kern="1200" dirty="0" smtClean="0">
                <a:solidFill>
                  <a:schemeClr val="tx1"/>
                </a:solidFill>
                <a:effectLst/>
                <a:latin typeface="+mn-lt"/>
                <a:ea typeface="+mn-ea"/>
                <a:cs typeface="+mn-cs"/>
              </a:rPr>
              <a:t>that medication/herb/supplement’s </a:t>
            </a:r>
            <a:r>
              <a:rPr lang="en-US" sz="1200" b="0" i="0" kern="1200" dirty="0" smtClean="0">
                <a:solidFill>
                  <a:schemeClr val="tx1"/>
                </a:solidFill>
                <a:effectLst/>
                <a:latin typeface="+mn-lt"/>
                <a:ea typeface="+mn-ea"/>
                <a:cs typeface="+mn-cs"/>
              </a:rPr>
              <a:t>active ingredients, which could cause increased effects or potentially serious adverse reactions.</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Safety</a:t>
            </a:r>
            <a:r>
              <a:rPr lang="en-US" baseline="0" dirty="0" smtClean="0"/>
              <a:t> </a:t>
            </a:r>
            <a:r>
              <a:rPr lang="en-US" baseline="0" dirty="0" smtClean="0"/>
              <a:t>message: inform providers/pharmacists so that they can look for any potential interactions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http://learnaboutmarijuanawa.org/factsheets/olderadults.htm</a:t>
            </a:r>
            <a:endParaRPr lang="en-US" dirty="0" smtClean="0"/>
          </a:p>
          <a:p>
            <a:endParaRPr lang="en-US" dirty="0"/>
          </a:p>
        </p:txBody>
      </p:sp>
      <p:sp>
        <p:nvSpPr>
          <p:cNvPr id="4" name="Slide Number Placeholder 3"/>
          <p:cNvSpPr>
            <a:spLocks noGrp="1"/>
          </p:cNvSpPr>
          <p:nvPr>
            <p:ph type="sldNum" sz="quarter" idx="10"/>
          </p:nvPr>
        </p:nvSpPr>
        <p:spPr/>
        <p:txBody>
          <a:bodyPr/>
          <a:lstStyle/>
          <a:p>
            <a:fld id="{656015F9-8A79-4ED2-B55D-A7B458B104EE}" type="slidenum">
              <a:rPr lang="en-US" smtClean="0"/>
              <a:t>48</a:t>
            </a:fld>
            <a:endParaRPr lang="en-US"/>
          </a:p>
        </p:txBody>
      </p:sp>
    </p:spTree>
    <p:extLst>
      <p:ext uri="{BB962C8B-B14F-4D97-AF65-F5344CB8AC3E}">
        <p14:creationId xmlns:p14="http://schemas.microsoft.com/office/powerpoint/2010/main" val="515726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Proliferation of CBD products due</a:t>
            </a:r>
            <a:r>
              <a:rPr lang="en-US" baseline="0" dirty="0" smtClean="0"/>
              <a:t> to 2018 Farm Bill, which legalized hemp. Be cautious with products purchased outside of licensed retail cannabis stores.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49</a:t>
            </a:fld>
            <a:endParaRPr lang="en-US"/>
          </a:p>
        </p:txBody>
      </p:sp>
    </p:spTree>
    <p:extLst>
      <p:ext uri="{BB962C8B-B14F-4D97-AF65-F5344CB8AC3E}">
        <p14:creationId xmlns:p14="http://schemas.microsoft.com/office/powerpoint/2010/main" val="3494820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Across the U.S., older adults have the fastest growing rate of: opioid use, opioid-related hospital visits, and opioid-related deaths</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50</a:t>
            </a:fld>
            <a:endParaRPr lang="en-US"/>
          </a:p>
        </p:txBody>
      </p:sp>
    </p:spTree>
    <p:extLst>
      <p:ext uri="{BB962C8B-B14F-4D97-AF65-F5344CB8AC3E}">
        <p14:creationId xmlns:p14="http://schemas.microsoft.com/office/powerpoint/2010/main" val="696990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Opioids have a stronger impact on older adults because the body metabolizes drugs more slowly as someone ages</a:t>
            </a:r>
          </a:p>
          <a:p>
            <a:endParaRPr lang="en-US" dirty="0" smtClean="0"/>
          </a:p>
        </p:txBody>
      </p:sp>
      <p:sp>
        <p:nvSpPr>
          <p:cNvPr id="4" name="Slide Number Placeholder 3"/>
          <p:cNvSpPr>
            <a:spLocks noGrp="1"/>
          </p:cNvSpPr>
          <p:nvPr>
            <p:ph type="sldNum" sz="quarter" idx="10"/>
          </p:nvPr>
        </p:nvSpPr>
        <p:spPr/>
        <p:txBody>
          <a:bodyPr/>
          <a:lstStyle/>
          <a:p>
            <a:fld id="{0487F4D1-9482-4D35-888F-1AC0F9F92B28}" type="slidenum">
              <a:rPr lang="en-US" smtClean="0"/>
              <a:t>51</a:t>
            </a:fld>
            <a:endParaRPr lang="en-US"/>
          </a:p>
        </p:txBody>
      </p:sp>
    </p:spTree>
    <p:extLst>
      <p:ext uri="{BB962C8B-B14F-4D97-AF65-F5344CB8AC3E}">
        <p14:creationId xmlns:p14="http://schemas.microsoft.com/office/powerpoint/2010/main" val="312277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concerned about these risks, talk to your doc and use the</a:t>
            </a:r>
            <a:r>
              <a:rPr lang="en-US" baseline="0" dirty="0" smtClean="0"/>
              <a:t> strategies we went over today!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52</a:t>
            </a:fld>
            <a:endParaRPr lang="en-US"/>
          </a:p>
        </p:txBody>
      </p:sp>
    </p:spTree>
    <p:extLst>
      <p:ext uri="{BB962C8B-B14F-4D97-AF65-F5344CB8AC3E}">
        <p14:creationId xmlns:p14="http://schemas.microsoft.com/office/powerpoint/2010/main" val="31703608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54</a:t>
            </a:fld>
            <a:endParaRPr lang="en-US"/>
          </a:p>
        </p:txBody>
      </p:sp>
    </p:spTree>
    <p:extLst>
      <p:ext uri="{BB962C8B-B14F-4D97-AF65-F5344CB8AC3E}">
        <p14:creationId xmlns:p14="http://schemas.microsoft.com/office/powerpoint/2010/main" val="1426845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 call, you can expect the following steps. First, tell the</a:t>
            </a:r>
            <a:r>
              <a:rPr lang="en-US" baseline="0" dirty="0" smtClean="0"/>
              <a:t> </a:t>
            </a:r>
            <a:r>
              <a:rPr lang="en-US" baseline="0" dirty="0" smtClean="0"/>
              <a:t>SPI </a:t>
            </a:r>
            <a:r>
              <a:rPr lang="en-US" dirty="0" smtClean="0"/>
              <a:t>what happened. It is ok if you’re not sure. If you know, tell them what was taken, how long ago it happened, how much was taken, and how you</a:t>
            </a:r>
            <a:r>
              <a:rPr lang="en-US" baseline="0" dirty="0" smtClean="0"/>
              <a:t> are</a:t>
            </a:r>
            <a:r>
              <a:rPr lang="en-US" dirty="0" smtClean="0"/>
              <a:t> feeling.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56</a:t>
            </a:fld>
            <a:endParaRPr lang="en-US"/>
          </a:p>
        </p:txBody>
      </p:sp>
    </p:spTree>
    <p:extLst>
      <p:ext uri="{BB962C8B-B14F-4D97-AF65-F5344CB8AC3E}">
        <p14:creationId xmlns:p14="http://schemas.microsoft.com/office/powerpoint/2010/main" val="344406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smtClean="0">
                <a:solidFill>
                  <a:schemeClr val="tx1"/>
                </a:solidFill>
                <a:effectLst/>
                <a:latin typeface="+mn-lt"/>
                <a:ea typeface="+mn-ea"/>
                <a:cs typeface="+mn-cs"/>
              </a:rPr>
              <a:t>Calls from a variety of sources.</a:t>
            </a:r>
            <a:r>
              <a:rPr lang="en-US" sz="1200" kern="1200" baseline="0" dirty="0" smtClean="0">
                <a:solidFill>
                  <a:schemeClr val="tx1"/>
                </a:solidFill>
                <a:effectLst/>
                <a:latin typeface="+mn-lt"/>
                <a:ea typeface="+mn-ea"/>
                <a:cs typeface="+mn-cs"/>
              </a:rPr>
              <a:t> Some at home, workplace, some from medics or EMTs, and some from healthcare professionals in the emergency department or other healthcare facilities. In fact, 26% of our calls in 2018 were from healthcare professionals seeking consultation on poisonings.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9</a:t>
            </a:fld>
            <a:endParaRPr lang="en-US"/>
          </a:p>
        </p:txBody>
      </p:sp>
    </p:spTree>
    <p:extLst>
      <p:ext uri="{BB962C8B-B14F-4D97-AF65-F5344CB8AC3E}">
        <p14:creationId xmlns:p14="http://schemas.microsoft.com/office/powerpoint/2010/main" val="3851814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you’ve provided as much as you know, the </a:t>
            </a:r>
            <a:r>
              <a:rPr lang="en-US" dirty="0" smtClean="0"/>
              <a:t>SPI </a:t>
            </a:r>
            <a:r>
              <a:rPr lang="en-US" dirty="0" smtClean="0"/>
              <a:t>will tell you what to do. Most poisonings can be taken care of over the phone, and the CSPI will tell you exactly what to do and what to watch for. Sometimes</a:t>
            </a:r>
            <a:r>
              <a:rPr lang="en-US" baseline="0" dirty="0" smtClean="0"/>
              <a:t> you </a:t>
            </a:r>
            <a:r>
              <a:rPr lang="en-US" dirty="0" smtClean="0"/>
              <a:t>need to go to the emergency room. If this is the case, the CSPI will tell you if you can drive or if you need to call for an ambulance. If needed, they’ll</a:t>
            </a:r>
            <a:r>
              <a:rPr lang="en-US" baseline="0" dirty="0" smtClean="0"/>
              <a:t> also </a:t>
            </a:r>
            <a:r>
              <a:rPr lang="en-US" dirty="0" smtClean="0"/>
              <a:t>call the emergency room to let them know you are on your way, and will suggest a treatment.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57</a:t>
            </a:fld>
            <a:endParaRPr lang="en-US"/>
          </a:p>
        </p:txBody>
      </p:sp>
    </p:spTree>
    <p:extLst>
      <p:ext uri="{BB962C8B-B14F-4D97-AF65-F5344CB8AC3E}">
        <p14:creationId xmlns:p14="http://schemas.microsoft.com/office/powerpoint/2010/main" val="773885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Oftentimes, a</a:t>
            </a:r>
            <a:r>
              <a:rPr lang="en-US" baseline="0" dirty="0" smtClean="0"/>
              <a:t> </a:t>
            </a:r>
            <a:r>
              <a:rPr lang="en-US" baseline="0" dirty="0" smtClean="0"/>
              <a:t>SPI </a:t>
            </a:r>
            <a:r>
              <a:rPr lang="en-US" dirty="0" smtClean="0"/>
              <a:t>will call you back a while after your initial call– just to make sure everything is alright. You can ask more questions then, or call back later with other concerns.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58</a:t>
            </a:fld>
            <a:endParaRPr lang="en-US"/>
          </a:p>
        </p:txBody>
      </p:sp>
    </p:spTree>
    <p:extLst>
      <p:ext uri="{BB962C8B-B14F-4D97-AF65-F5344CB8AC3E}">
        <p14:creationId xmlns:p14="http://schemas.microsoft.com/office/powerpoint/2010/main" val="1809458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Never question calling the poison center… you won’t waste our time, we are always here to help. Call the Poison Center right away if you think an error,</a:t>
            </a:r>
            <a:r>
              <a:rPr lang="en-US" baseline="0" dirty="0" smtClean="0"/>
              <a:t> </a:t>
            </a:r>
            <a:r>
              <a:rPr lang="en-US" dirty="0" smtClean="0"/>
              <a:t>accident,</a:t>
            </a:r>
            <a:r>
              <a:rPr lang="en-US" baseline="0" dirty="0" smtClean="0"/>
              <a:t> or adverse drug reaction </a:t>
            </a:r>
            <a:r>
              <a:rPr lang="en-US" dirty="0" smtClean="0"/>
              <a:t>has occurred. </a:t>
            </a:r>
          </a:p>
          <a:p>
            <a:endParaRPr lang="en-US" dirty="0" smtClean="0"/>
          </a:p>
          <a:p>
            <a:r>
              <a:rPr lang="en-US" dirty="0" smtClean="0"/>
              <a:t>You can also call the poison center for questions or prevention ideas, even if an error hasn’t occurred. We are here to help! </a:t>
            </a:r>
          </a:p>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59</a:t>
            </a:fld>
            <a:endParaRPr lang="en-US"/>
          </a:p>
        </p:txBody>
      </p:sp>
    </p:spTree>
    <p:extLst>
      <p:ext uri="{BB962C8B-B14F-4D97-AF65-F5344CB8AC3E}">
        <p14:creationId xmlns:p14="http://schemas.microsoft.com/office/powerpoint/2010/main" val="2010374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evidenced by how broad the definition of poison is, we receive calls about a LOT of different things. Our SPIs categorize these calls into different buckets, which are up here on this slide. But we’re here today to talk about medication management, so we’re going to focus on the most common call categories relevant to medication use…</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10</a:t>
            </a:fld>
            <a:endParaRPr lang="en-US"/>
          </a:p>
        </p:txBody>
      </p:sp>
    </p:spTree>
    <p:extLst>
      <p:ext uri="{BB962C8B-B14F-4D97-AF65-F5344CB8AC3E}">
        <p14:creationId xmlns:p14="http://schemas.microsoft.com/office/powerpoint/2010/main" val="259111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 these categories </a:t>
            </a:r>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11</a:t>
            </a:fld>
            <a:endParaRPr lang="en-US"/>
          </a:p>
        </p:txBody>
      </p:sp>
    </p:spTree>
    <p:extLst>
      <p:ext uri="{BB962C8B-B14F-4D97-AF65-F5344CB8AC3E}">
        <p14:creationId xmlns:p14="http://schemas.microsoft.com/office/powerpoint/2010/main" val="1533383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7F4D1-9482-4D35-888F-1AC0F9F92B28}" type="slidenum">
              <a:rPr lang="en-US" smtClean="0"/>
              <a:t>12</a:t>
            </a:fld>
            <a:endParaRPr lang="en-US"/>
          </a:p>
        </p:txBody>
      </p:sp>
    </p:spTree>
    <p:extLst>
      <p:ext uri="{BB962C8B-B14F-4D97-AF65-F5344CB8AC3E}">
        <p14:creationId xmlns:p14="http://schemas.microsoft.com/office/powerpoint/2010/main" val="1208323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 medication error is basically any of these 5 “wrongs”: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wrong dose means you took your medication twice, or took 3 pills when you were supposed to take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wrong medicine means you took an old prescription, or mixed up which medicines you were supposed to take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wrong person means you took someone else’s medication, or a pet’s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wrong time: you took your medicines too close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wrong way: you swallowed a medicine that was supposed to be put on your skin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0487F4D1-9482-4D35-888F-1AC0F9F92B28}" type="slidenum">
              <a:rPr lang="en-US" smtClean="0"/>
              <a:t>13</a:t>
            </a:fld>
            <a:endParaRPr lang="en-US"/>
          </a:p>
        </p:txBody>
      </p:sp>
    </p:spTree>
    <p:extLst>
      <p:ext uri="{BB962C8B-B14F-4D97-AF65-F5344CB8AC3E}">
        <p14:creationId xmlns:p14="http://schemas.microsoft.com/office/powerpoint/2010/main" val="2960503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Small Arrows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94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_Small Arrows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896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Small Arrow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038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Small Arrows_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21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Small Arrow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23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_Small Arrows_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19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_Small Arrows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a:solidFill>
                  <a:schemeClr val="tx1"/>
                </a:solidFill>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a:solidFill>
                  <a:schemeClr val="tx1"/>
                </a:solidFill>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solidFill>
                  <a:schemeClr val="tx1"/>
                </a:solidFill>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a:solidFill>
                  <a:schemeClr val="tx1"/>
                </a:solidFill>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a:solidFill>
                  <a:schemeClr val="tx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59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Small Arrows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199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_Small Arrows_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303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_Small Arrows_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0" y="1328468"/>
            <a:ext cx="12192000" cy="552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7313" y="6168775"/>
            <a:ext cx="1806064" cy="5527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4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71734"/>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	Fifth level</a:t>
            </a:r>
          </a:p>
          <a:p>
            <a:pPr marL="1748790" marR="0" lvl="4"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a:pPr>
            <a:endParaRPr kumimoji="0" lang="en-US" sz="1800" b="0" i="0" u="none" strike="noStrike" kern="1200" cap="none" spc="0" normalizeH="0" baseline="0" noProof="0" dirty="0" smtClean="0">
              <a:ln>
                <a:noFill/>
              </a:ln>
              <a:solidFill>
                <a:srgbClr val="7A7B75">
                  <a:lumMod val="75000"/>
                </a:srgbClr>
              </a:solidFill>
              <a:effectLst/>
              <a:uLnTx/>
              <a:uFillTx/>
              <a:latin typeface="Lato" panose="020F0502020204030203" pitchFamily="34" charset="0"/>
              <a:ea typeface="+mn-ea"/>
              <a:cs typeface="+mn-cs"/>
            </a:endParaRPr>
          </a:p>
          <a:p>
            <a:pPr marL="457200" marR="0" lvl="0" indent="-36576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7A7B75">
                  <a:lumMod val="75000"/>
                </a:srgbClr>
              </a:solidFill>
              <a:effectLst/>
              <a:uLnTx/>
              <a:uFillTx/>
              <a:latin typeface="Lato" panose="020F0502020204030203" pitchFamily="34" charset="0"/>
              <a:ea typeface="+mn-ea"/>
              <a:cs typeface="+mn-cs"/>
            </a:endParaRP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8C7229-FBBA-48A8-A4A0-DD2D40EC313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12/12/2019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841E80-17CD-493A-8DF9-6F2F8618804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11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b="1" kern="1200">
          <a:solidFill>
            <a:schemeClr val="tx1"/>
          </a:solidFill>
          <a:latin typeface="Lato" panose="020F0502020204030203" pitchFamily="34" charset="0"/>
          <a:ea typeface="+mj-ea"/>
          <a:cs typeface="+mj-cs"/>
        </a:defRPr>
      </a:lvl1pPr>
    </p:titleStyle>
    <p:body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11" Type="http://schemas.openxmlformats.org/officeDocument/2006/relationships/image" Target="../media/image28.svg"/><Relationship Id="rId5" Type="http://schemas.openxmlformats.org/officeDocument/2006/relationships/image" Target="../media/image24.svg"/><Relationship Id="rId9" Type="http://schemas.openxmlformats.org/officeDocument/2006/relationships/image" Target="../media/image11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6.sv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11" Type="http://schemas.openxmlformats.org/officeDocument/2006/relationships/image" Target="../media/image28.svg"/><Relationship Id="rId5" Type="http://schemas.openxmlformats.org/officeDocument/2006/relationships/image" Target="../media/image24.svg"/><Relationship Id="rId9" Type="http://schemas.openxmlformats.org/officeDocument/2006/relationships/image" Target="../media/image110.sv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9.sv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 Type="http://schemas.openxmlformats.org/officeDocument/2006/relationships/notesSlide" Target="../notesSlides/notesSlide31.xml"/><Relationship Id="rId16" Type="http://schemas.openxmlformats.org/officeDocument/2006/relationships/image" Target="../media/image67.jpeg"/><Relationship Id="rId1" Type="http://schemas.openxmlformats.org/officeDocument/2006/relationships/slideLayout" Target="../slideLayouts/slideLayout9.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5.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10" Type="http://schemas.openxmlformats.org/officeDocument/2006/relationships/image" Target="../media/image13.svg"/><Relationship Id="rId9" Type="http://schemas.openxmlformats.org/officeDocument/2006/relationships/image" Target="../media/image13.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80.jpeg"/><Relationship Id="rId4" Type="http://schemas.openxmlformats.org/officeDocument/2006/relationships/image" Target="../media/image79.jp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0.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80.svg"/><Relationship Id="rId5" Type="http://schemas.openxmlformats.org/officeDocument/2006/relationships/image" Target="../media/image240.svg"/><Relationship Id="rId10" Type="http://schemas.openxmlformats.org/officeDocument/2006/relationships/image" Target="../media/image26.png"/><Relationship Id="rId9" Type="http://schemas.openxmlformats.org/officeDocument/2006/relationships/image" Target="../media/image111.svg"/></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761673"/>
            <a:ext cx="12192000" cy="4096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ctrTitle"/>
          </p:nvPr>
        </p:nvSpPr>
        <p:spPr>
          <a:xfrm>
            <a:off x="83127" y="985202"/>
            <a:ext cx="12025745" cy="1320800"/>
          </a:xfrm>
        </p:spPr>
        <p:txBody>
          <a:bodyPr>
            <a:noAutofit/>
          </a:bodyPr>
          <a:lstStyle/>
          <a:p>
            <a:r>
              <a:rPr lang="en-US" sz="8000" dirty="0" smtClean="0"/>
              <a:t>Medication Management</a:t>
            </a:r>
            <a:endParaRPr lang="en-US" sz="8000" dirty="0"/>
          </a:p>
        </p:txBody>
      </p:sp>
      <p:pic>
        <p:nvPicPr>
          <p:cNvPr id="8" name="Picture 7">
            <a:extLst>
              <a:ext uri="{FF2B5EF4-FFF2-40B4-BE49-F238E27FC236}">
                <a16:creationId xmlns:a16="http://schemas.microsoft.com/office/drawing/2014/main" id="{8D79325F-3863-44EE-80AB-CD996426F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59" y="5724395"/>
            <a:ext cx="3192002" cy="973488"/>
          </a:xfrm>
          <a:prstGeom prst="rect">
            <a:avLst/>
          </a:prstGeom>
        </p:spPr>
      </p:pic>
      <p:pic>
        <p:nvPicPr>
          <p:cNvPr id="9" name="Picture 8">
            <a:extLst>
              <a:ext uri="{FF2B5EF4-FFF2-40B4-BE49-F238E27FC236}">
                <a16:creationId xmlns:a16="http://schemas.microsoft.com/office/drawing/2014/main" id="{CD21F8F1-742B-44FD-9B4D-F622227DFB45}"/>
              </a:ext>
            </a:extLst>
          </p:cNvPr>
          <p:cNvPicPr>
            <a:picLocks noChangeAspect="1"/>
          </p:cNvPicPr>
          <p:nvPr/>
        </p:nvPicPr>
        <p:blipFill>
          <a:blip r:embed="rId4"/>
          <a:stretch>
            <a:fillRect/>
          </a:stretch>
        </p:blipFill>
        <p:spPr>
          <a:xfrm>
            <a:off x="4785360" y="3332221"/>
            <a:ext cx="7406640" cy="3465597"/>
          </a:xfrm>
          <a:prstGeom prst="rect">
            <a:avLst/>
          </a:prstGeom>
        </p:spPr>
      </p:pic>
      <p:sp>
        <p:nvSpPr>
          <p:cNvPr id="7" name="Subtitle 6"/>
          <p:cNvSpPr>
            <a:spLocks noGrp="1"/>
          </p:cNvSpPr>
          <p:nvPr>
            <p:ph type="subTitle" idx="1"/>
          </p:nvPr>
        </p:nvSpPr>
        <p:spPr>
          <a:xfrm>
            <a:off x="196059" y="3409257"/>
            <a:ext cx="9144000" cy="1655762"/>
          </a:xfrm>
        </p:spPr>
        <p:txBody>
          <a:bodyPr>
            <a:normAutofit lnSpcReduction="10000"/>
          </a:bodyPr>
          <a:lstStyle/>
          <a:p>
            <a:pPr algn="l"/>
            <a:r>
              <a:rPr lang="en-US" sz="3200" b="1" dirty="0" smtClean="0"/>
              <a:t>Meghan King, MPH</a:t>
            </a:r>
          </a:p>
          <a:p>
            <a:pPr algn="l"/>
            <a:r>
              <a:rPr lang="en-US" dirty="0" smtClean="0"/>
              <a:t>Public Health Education &amp; Communications Specialist </a:t>
            </a:r>
          </a:p>
          <a:p>
            <a:pPr algn="l"/>
            <a:r>
              <a:rPr lang="en-US" dirty="0" smtClean="0"/>
              <a:t>Washington Poison Center</a:t>
            </a:r>
            <a:endParaRPr lang="en-US" dirty="0"/>
          </a:p>
        </p:txBody>
      </p:sp>
    </p:spTree>
    <p:extLst>
      <p:ext uri="{BB962C8B-B14F-4D97-AF65-F5344CB8AC3E}">
        <p14:creationId xmlns:p14="http://schemas.microsoft.com/office/powerpoint/2010/main" val="385621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categories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29665723"/>
              </p:ext>
            </p:extLst>
          </p:nvPr>
        </p:nvGraphicFramePr>
        <p:xfrm>
          <a:off x="578091" y="1819259"/>
          <a:ext cx="11035818" cy="3875484"/>
        </p:xfrm>
        <a:graphic>
          <a:graphicData uri="http://schemas.openxmlformats.org/drawingml/2006/table">
            <a:tbl>
              <a:tblPr firstRow="1">
                <a:tableStyleId>{21E4AEA4-8DFA-4A89-87EB-49C32662AFE0}</a:tableStyleId>
              </a:tblPr>
              <a:tblGrid>
                <a:gridCol w="4300959">
                  <a:extLst>
                    <a:ext uri="{9D8B030D-6E8A-4147-A177-3AD203B41FA5}">
                      <a16:colId xmlns:a16="http://schemas.microsoft.com/office/drawing/2014/main" val="3913822146"/>
                    </a:ext>
                  </a:extLst>
                </a:gridCol>
                <a:gridCol w="3056253">
                  <a:extLst>
                    <a:ext uri="{9D8B030D-6E8A-4147-A177-3AD203B41FA5}">
                      <a16:colId xmlns:a16="http://schemas.microsoft.com/office/drawing/2014/main" val="612092291"/>
                    </a:ext>
                  </a:extLst>
                </a:gridCol>
                <a:gridCol w="3678606">
                  <a:extLst>
                    <a:ext uri="{9D8B030D-6E8A-4147-A177-3AD203B41FA5}">
                      <a16:colId xmlns:a16="http://schemas.microsoft.com/office/drawing/2014/main" val="4031854053"/>
                    </a:ext>
                  </a:extLst>
                </a:gridCol>
              </a:tblGrid>
              <a:tr h="710830">
                <a:tc>
                  <a:txBody>
                    <a:bodyPr/>
                    <a:lstStyle/>
                    <a:p>
                      <a:pPr algn="ctr"/>
                      <a:r>
                        <a:rPr lang="en-US" sz="2800" dirty="0" smtClean="0"/>
                        <a:t>Unintentional</a:t>
                      </a:r>
                      <a:r>
                        <a:rPr lang="en-US" sz="2800" baseline="0" dirty="0" smtClean="0"/>
                        <a:t> exposures</a:t>
                      </a:r>
                      <a:endParaRPr lang="en-US" sz="2800" dirty="0"/>
                    </a:p>
                  </a:txBody>
                  <a:tcPr anchor="ctr"/>
                </a:tc>
                <a:tc>
                  <a:txBody>
                    <a:bodyPr/>
                    <a:lstStyle/>
                    <a:p>
                      <a:pPr algn="ctr"/>
                      <a:r>
                        <a:rPr lang="en-US" sz="2800" dirty="0" smtClean="0"/>
                        <a:t>Adverse reactions</a:t>
                      </a:r>
                      <a:endParaRPr lang="en-US" sz="2800" dirty="0"/>
                    </a:p>
                  </a:txBody>
                  <a:tcPr anchor="ctr"/>
                </a:tc>
                <a:tc>
                  <a:txBody>
                    <a:bodyPr/>
                    <a:lstStyle/>
                    <a:p>
                      <a:pPr algn="ctr"/>
                      <a:r>
                        <a:rPr lang="en-US" sz="2800" dirty="0" smtClean="0"/>
                        <a:t>Intentional exposures</a:t>
                      </a:r>
                      <a:endParaRPr lang="en-US" sz="2800" dirty="0"/>
                    </a:p>
                  </a:txBody>
                  <a:tcPr anchor="ctr"/>
                </a:tc>
                <a:extLst>
                  <a:ext uri="{0D108BD9-81ED-4DB2-BD59-A6C34878D82A}">
                    <a16:rowId xmlns:a16="http://schemas.microsoft.com/office/drawing/2014/main" val="1628558939"/>
                  </a:ext>
                </a:extLst>
              </a:tr>
              <a:tr h="710830">
                <a:tc>
                  <a:txBody>
                    <a:bodyPr/>
                    <a:lstStyle/>
                    <a:p>
                      <a:pPr algn="ctr"/>
                      <a:r>
                        <a:rPr lang="en-US" sz="2800" dirty="0" smtClean="0"/>
                        <a:t>Medication errors</a:t>
                      </a:r>
                      <a:endParaRPr lang="en-US" sz="2800" dirty="0"/>
                    </a:p>
                  </a:txBody>
                  <a:tcPr anchor="ctr"/>
                </a:tc>
                <a:tc>
                  <a:txBody>
                    <a:bodyPr/>
                    <a:lstStyle/>
                    <a:p>
                      <a:pPr algn="ctr"/>
                      <a:r>
                        <a:rPr lang="en-US" sz="2800" dirty="0" smtClean="0"/>
                        <a:t>Drug</a:t>
                      </a:r>
                      <a:endParaRPr lang="en-US" sz="2800" dirty="0"/>
                    </a:p>
                  </a:txBody>
                  <a:tcPr anchor="ctr"/>
                </a:tc>
                <a:tc>
                  <a:txBody>
                    <a:bodyPr/>
                    <a:lstStyle/>
                    <a:p>
                      <a:pPr algn="ctr"/>
                      <a:r>
                        <a:rPr lang="en-US" sz="2800" dirty="0" smtClean="0"/>
                        <a:t>Suspected suicide</a:t>
                      </a:r>
                    </a:p>
                  </a:txBody>
                  <a:tcPr anchor="ctr"/>
                </a:tc>
                <a:extLst>
                  <a:ext uri="{0D108BD9-81ED-4DB2-BD59-A6C34878D82A}">
                    <a16:rowId xmlns:a16="http://schemas.microsoft.com/office/drawing/2014/main" val="648326505"/>
                  </a:ext>
                </a:extLst>
              </a:tr>
              <a:tr h="1226912">
                <a:tc>
                  <a:txBody>
                    <a:bodyPr/>
                    <a:lstStyle/>
                    <a:p>
                      <a:pPr algn="ctr"/>
                      <a:r>
                        <a:rPr lang="en-US" sz="2800" dirty="0" smtClean="0"/>
                        <a:t>Accidents</a:t>
                      </a:r>
                      <a:r>
                        <a:rPr lang="en-US" sz="2800" baseline="0" dirty="0" smtClean="0"/>
                        <a:t> with non-pharmaceutical substances</a:t>
                      </a:r>
                      <a:endParaRPr lang="en-US" sz="2800" dirty="0"/>
                    </a:p>
                  </a:txBody>
                  <a:tcPr anchor="ctr"/>
                </a:tc>
                <a:tc>
                  <a:txBody>
                    <a:bodyPr/>
                    <a:lstStyle/>
                    <a:p>
                      <a:pPr algn="ctr"/>
                      <a:r>
                        <a:rPr lang="en-US" sz="2800" dirty="0" smtClean="0"/>
                        <a:t>Food</a:t>
                      </a:r>
                      <a:endParaRPr lang="en-US" sz="2800" dirty="0"/>
                    </a:p>
                  </a:txBody>
                  <a:tcPr anchor="ctr"/>
                </a:tc>
                <a:tc>
                  <a:txBody>
                    <a:bodyPr/>
                    <a:lstStyle/>
                    <a:p>
                      <a:pPr algn="ctr"/>
                      <a:r>
                        <a:rPr lang="en-US" sz="2800" dirty="0" smtClean="0"/>
                        <a:t>Misuse</a:t>
                      </a:r>
                      <a:endParaRPr lang="en-US" sz="2800" dirty="0"/>
                    </a:p>
                  </a:txBody>
                  <a:tcPr anchor="ctr"/>
                </a:tc>
                <a:extLst>
                  <a:ext uri="{0D108BD9-81ED-4DB2-BD59-A6C34878D82A}">
                    <a16:rowId xmlns:a16="http://schemas.microsoft.com/office/drawing/2014/main" val="2349331917"/>
                  </a:ext>
                </a:extLst>
              </a:tr>
              <a:tr h="1226912">
                <a:tc>
                  <a:txBody>
                    <a:bodyPr/>
                    <a:lstStyle/>
                    <a:p>
                      <a:pPr algn="ctr"/>
                      <a:r>
                        <a:rPr lang="en-US" sz="2800" dirty="0" smtClean="0"/>
                        <a:t>Environmental, animal bite/stings, &amp; more!</a:t>
                      </a:r>
                      <a:endParaRPr lang="en-US" sz="2800" dirty="0"/>
                    </a:p>
                  </a:txBody>
                  <a:tcPr anchor="ctr"/>
                </a:tc>
                <a:tc>
                  <a:txBody>
                    <a:bodyPr/>
                    <a:lstStyle/>
                    <a:p>
                      <a:pPr algn="ctr"/>
                      <a:endParaRPr lang="en-US" sz="2800" dirty="0"/>
                    </a:p>
                  </a:txBody>
                  <a:tcPr anchor="ctr"/>
                </a:tc>
                <a:tc>
                  <a:txBody>
                    <a:bodyPr/>
                    <a:lstStyle/>
                    <a:p>
                      <a:pPr algn="ctr"/>
                      <a:r>
                        <a:rPr lang="en-US" sz="2800" dirty="0" smtClean="0"/>
                        <a:t>Abuse</a:t>
                      </a:r>
                      <a:endParaRPr lang="en-US" sz="2800" dirty="0"/>
                    </a:p>
                  </a:txBody>
                  <a:tcPr anchor="ctr"/>
                </a:tc>
                <a:extLst>
                  <a:ext uri="{0D108BD9-81ED-4DB2-BD59-A6C34878D82A}">
                    <a16:rowId xmlns:a16="http://schemas.microsoft.com/office/drawing/2014/main" val="3939270244"/>
                  </a:ext>
                </a:extLst>
              </a:tr>
            </a:tbl>
          </a:graphicData>
        </a:graphic>
      </p:graphicFrame>
    </p:spTree>
    <p:extLst>
      <p:ext uri="{BB962C8B-B14F-4D97-AF65-F5344CB8AC3E}">
        <p14:creationId xmlns:p14="http://schemas.microsoft.com/office/powerpoint/2010/main" val="802544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1734"/>
            <a:ext cx="11268919" cy="1325563"/>
          </a:xfrm>
        </p:spPr>
        <p:txBody>
          <a:bodyPr>
            <a:normAutofit/>
          </a:bodyPr>
          <a:lstStyle/>
          <a:p>
            <a:r>
              <a:rPr lang="en-US" sz="4000" dirty="0" smtClean="0"/>
              <a:t>Call categories related to medication management </a:t>
            </a:r>
            <a:endParaRPr lang="en-US" sz="4000" dirty="0"/>
          </a:p>
        </p:txBody>
      </p:sp>
      <p:graphicFrame>
        <p:nvGraphicFramePr>
          <p:cNvPr id="4" name="Table 3"/>
          <p:cNvGraphicFramePr>
            <a:graphicFrameLocks noGrp="1"/>
          </p:cNvGraphicFramePr>
          <p:nvPr>
            <p:extLst>
              <p:ext uri="{D42A27DB-BD31-4B8C-83A1-F6EECF244321}">
                <p14:modId xmlns:p14="http://schemas.microsoft.com/office/powerpoint/2010/main" val="2833080916"/>
              </p:ext>
            </p:extLst>
          </p:nvPr>
        </p:nvGraphicFramePr>
        <p:xfrm>
          <a:off x="578091" y="1819259"/>
          <a:ext cx="11035818" cy="3875484"/>
        </p:xfrm>
        <a:graphic>
          <a:graphicData uri="http://schemas.openxmlformats.org/drawingml/2006/table">
            <a:tbl>
              <a:tblPr firstRow="1">
                <a:tableStyleId>{21E4AEA4-8DFA-4A89-87EB-49C32662AFE0}</a:tableStyleId>
              </a:tblPr>
              <a:tblGrid>
                <a:gridCol w="4300959">
                  <a:extLst>
                    <a:ext uri="{9D8B030D-6E8A-4147-A177-3AD203B41FA5}">
                      <a16:colId xmlns:a16="http://schemas.microsoft.com/office/drawing/2014/main" val="3913822146"/>
                    </a:ext>
                  </a:extLst>
                </a:gridCol>
                <a:gridCol w="3056253">
                  <a:extLst>
                    <a:ext uri="{9D8B030D-6E8A-4147-A177-3AD203B41FA5}">
                      <a16:colId xmlns:a16="http://schemas.microsoft.com/office/drawing/2014/main" val="612092291"/>
                    </a:ext>
                  </a:extLst>
                </a:gridCol>
                <a:gridCol w="3678606">
                  <a:extLst>
                    <a:ext uri="{9D8B030D-6E8A-4147-A177-3AD203B41FA5}">
                      <a16:colId xmlns:a16="http://schemas.microsoft.com/office/drawing/2014/main" val="4031854053"/>
                    </a:ext>
                  </a:extLst>
                </a:gridCol>
              </a:tblGrid>
              <a:tr h="710830">
                <a:tc>
                  <a:txBody>
                    <a:bodyPr/>
                    <a:lstStyle/>
                    <a:p>
                      <a:pPr algn="ctr"/>
                      <a:r>
                        <a:rPr lang="en-US" sz="2800" dirty="0" smtClean="0"/>
                        <a:t>Unintentional</a:t>
                      </a:r>
                      <a:r>
                        <a:rPr lang="en-US" sz="2800" baseline="0" dirty="0" smtClean="0"/>
                        <a:t> exposures</a:t>
                      </a:r>
                      <a:endParaRPr lang="en-US" sz="2800" dirty="0"/>
                    </a:p>
                  </a:txBody>
                  <a:tcPr anchor="ctr"/>
                </a:tc>
                <a:tc>
                  <a:txBody>
                    <a:bodyPr/>
                    <a:lstStyle/>
                    <a:p>
                      <a:pPr algn="ctr"/>
                      <a:r>
                        <a:rPr lang="en-US" sz="2800" dirty="0" smtClean="0"/>
                        <a:t>Adverse reactions</a:t>
                      </a:r>
                      <a:endParaRPr lang="en-US" sz="2800" dirty="0"/>
                    </a:p>
                  </a:txBody>
                  <a:tcPr anchor="ctr"/>
                </a:tc>
                <a:tc>
                  <a:txBody>
                    <a:bodyPr/>
                    <a:lstStyle/>
                    <a:p>
                      <a:pPr algn="ctr"/>
                      <a:r>
                        <a:rPr lang="en-US" sz="2800" dirty="0" smtClean="0"/>
                        <a:t>Intentional exposures</a:t>
                      </a:r>
                      <a:endParaRPr lang="en-US" sz="2800" dirty="0"/>
                    </a:p>
                  </a:txBody>
                  <a:tcPr anchor="ctr"/>
                </a:tc>
                <a:extLst>
                  <a:ext uri="{0D108BD9-81ED-4DB2-BD59-A6C34878D82A}">
                    <a16:rowId xmlns:a16="http://schemas.microsoft.com/office/drawing/2014/main" val="1628558939"/>
                  </a:ext>
                </a:extLst>
              </a:tr>
              <a:tr h="710830">
                <a:tc>
                  <a:txBody>
                    <a:bodyPr/>
                    <a:lstStyle/>
                    <a:p>
                      <a:pPr algn="ctr"/>
                      <a:r>
                        <a:rPr lang="en-US" sz="2800" dirty="0" smtClean="0"/>
                        <a:t>Medication errors</a:t>
                      </a:r>
                      <a:endParaRPr lang="en-US" sz="2800" dirty="0"/>
                    </a:p>
                  </a:txBody>
                  <a:tcPr anchor="ctr">
                    <a:solidFill>
                      <a:schemeClr val="accent5"/>
                    </a:solidFill>
                  </a:tcPr>
                </a:tc>
                <a:tc>
                  <a:txBody>
                    <a:bodyPr/>
                    <a:lstStyle/>
                    <a:p>
                      <a:pPr algn="ctr"/>
                      <a:r>
                        <a:rPr lang="en-US" sz="2800" dirty="0" smtClean="0"/>
                        <a:t>Drug</a:t>
                      </a:r>
                      <a:endParaRPr lang="en-US" sz="2800" dirty="0"/>
                    </a:p>
                  </a:txBody>
                  <a:tcPr anchor="ctr">
                    <a:solidFill>
                      <a:schemeClr val="accent5"/>
                    </a:solidFill>
                  </a:tcPr>
                </a:tc>
                <a:tc>
                  <a:txBody>
                    <a:bodyPr/>
                    <a:lstStyle/>
                    <a:p>
                      <a:pPr algn="ctr"/>
                      <a:r>
                        <a:rPr lang="en-US" sz="2800" dirty="0" smtClean="0"/>
                        <a:t>Suspected suicide</a:t>
                      </a:r>
                    </a:p>
                  </a:txBody>
                  <a:tcPr anchor="ctr"/>
                </a:tc>
                <a:extLst>
                  <a:ext uri="{0D108BD9-81ED-4DB2-BD59-A6C34878D82A}">
                    <a16:rowId xmlns:a16="http://schemas.microsoft.com/office/drawing/2014/main" val="648326505"/>
                  </a:ext>
                </a:extLst>
              </a:tr>
              <a:tr h="1226912">
                <a:tc>
                  <a:txBody>
                    <a:bodyPr/>
                    <a:lstStyle/>
                    <a:p>
                      <a:pPr algn="ctr"/>
                      <a:r>
                        <a:rPr lang="en-US" sz="2800" dirty="0" smtClean="0"/>
                        <a:t>Accidents</a:t>
                      </a:r>
                      <a:r>
                        <a:rPr lang="en-US" sz="2800" baseline="0" dirty="0" smtClean="0"/>
                        <a:t> with non-pharmaceutical substances</a:t>
                      </a:r>
                      <a:endParaRPr lang="en-US" sz="2800" dirty="0"/>
                    </a:p>
                  </a:txBody>
                  <a:tcPr anchor="ctr">
                    <a:solidFill>
                      <a:schemeClr val="accent5"/>
                    </a:solidFill>
                  </a:tcPr>
                </a:tc>
                <a:tc>
                  <a:txBody>
                    <a:bodyPr/>
                    <a:lstStyle/>
                    <a:p>
                      <a:pPr algn="ctr"/>
                      <a:r>
                        <a:rPr lang="en-US" sz="2800" dirty="0" smtClean="0"/>
                        <a:t>Food</a:t>
                      </a:r>
                      <a:endParaRPr lang="en-US" sz="2800" dirty="0"/>
                    </a:p>
                  </a:txBody>
                  <a:tcPr anchor="ctr"/>
                </a:tc>
                <a:tc>
                  <a:txBody>
                    <a:bodyPr/>
                    <a:lstStyle/>
                    <a:p>
                      <a:pPr algn="ctr"/>
                      <a:r>
                        <a:rPr lang="en-US" sz="2800" dirty="0" smtClean="0"/>
                        <a:t>Misuse</a:t>
                      </a:r>
                      <a:endParaRPr lang="en-US" sz="2800" dirty="0"/>
                    </a:p>
                  </a:txBody>
                  <a:tcPr anchor="ctr"/>
                </a:tc>
                <a:extLst>
                  <a:ext uri="{0D108BD9-81ED-4DB2-BD59-A6C34878D82A}">
                    <a16:rowId xmlns:a16="http://schemas.microsoft.com/office/drawing/2014/main" val="2349331917"/>
                  </a:ext>
                </a:extLst>
              </a:tr>
              <a:tr h="1226912">
                <a:tc>
                  <a:txBody>
                    <a:bodyPr/>
                    <a:lstStyle/>
                    <a:p>
                      <a:pPr algn="ctr"/>
                      <a:r>
                        <a:rPr lang="en-US" sz="2800" dirty="0" smtClean="0"/>
                        <a:t>Environmental, animal bite/stings, &amp; more!</a:t>
                      </a:r>
                      <a:endParaRPr lang="en-US" sz="2800" dirty="0"/>
                    </a:p>
                  </a:txBody>
                  <a:tcPr anchor="ctr"/>
                </a:tc>
                <a:tc>
                  <a:txBody>
                    <a:bodyPr/>
                    <a:lstStyle/>
                    <a:p>
                      <a:pPr algn="ctr"/>
                      <a:endParaRPr lang="en-US" sz="2800" dirty="0"/>
                    </a:p>
                  </a:txBody>
                  <a:tcPr anchor="ctr"/>
                </a:tc>
                <a:tc>
                  <a:txBody>
                    <a:bodyPr/>
                    <a:lstStyle/>
                    <a:p>
                      <a:pPr algn="ctr"/>
                      <a:r>
                        <a:rPr lang="en-US" sz="2800" dirty="0" smtClean="0"/>
                        <a:t>Abuse</a:t>
                      </a:r>
                      <a:endParaRPr lang="en-US" sz="2800" dirty="0"/>
                    </a:p>
                  </a:txBody>
                  <a:tcPr anchor="ctr"/>
                </a:tc>
                <a:extLst>
                  <a:ext uri="{0D108BD9-81ED-4DB2-BD59-A6C34878D82A}">
                    <a16:rowId xmlns:a16="http://schemas.microsoft.com/office/drawing/2014/main" val="3939270244"/>
                  </a:ext>
                </a:extLst>
              </a:tr>
            </a:tbl>
          </a:graphicData>
        </a:graphic>
      </p:graphicFrame>
    </p:spTree>
    <p:extLst>
      <p:ext uri="{BB962C8B-B14F-4D97-AF65-F5344CB8AC3E}">
        <p14:creationId xmlns:p14="http://schemas.microsoft.com/office/powerpoint/2010/main" val="2714540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6037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medication errors?</a:t>
            </a:r>
            <a:endParaRPr lang="en-US" dirty="0"/>
          </a:p>
        </p:txBody>
      </p:sp>
      <p:sp>
        <p:nvSpPr>
          <p:cNvPr id="21" name="Rectangle 20">
            <a:extLst>
              <a:ext uri="{FF2B5EF4-FFF2-40B4-BE49-F238E27FC236}">
                <a16:creationId xmlns:a16="http://schemas.microsoft.com/office/drawing/2014/main" id="{E7A7621C-025E-4E25-95C9-21691EB20892}"/>
              </a:ext>
            </a:extLst>
          </p:cNvPr>
          <p:cNvSpPr/>
          <p:nvPr/>
        </p:nvSpPr>
        <p:spPr>
          <a:xfrm>
            <a:off x="4939167" y="1581812"/>
            <a:ext cx="2615212" cy="2353413"/>
          </a:xfrm>
          <a:prstGeom prst="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22" name="Rectangle 21">
            <a:extLst>
              <a:ext uri="{FF2B5EF4-FFF2-40B4-BE49-F238E27FC236}">
                <a16:creationId xmlns:a16="http://schemas.microsoft.com/office/drawing/2014/main" id="{F9CF070A-EE97-4BED-87BA-576A46CC1991}"/>
              </a:ext>
            </a:extLst>
          </p:cNvPr>
          <p:cNvSpPr/>
          <p:nvPr/>
        </p:nvSpPr>
        <p:spPr>
          <a:xfrm>
            <a:off x="4885010" y="4182153"/>
            <a:ext cx="2733896" cy="2380623"/>
          </a:xfrm>
          <a:prstGeom prst="rect">
            <a:avLst/>
          </a:prstGeom>
          <a:solidFill>
            <a:schemeClr val="accent1"/>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26" name="Rectangle 25">
            <a:extLst>
              <a:ext uri="{FF2B5EF4-FFF2-40B4-BE49-F238E27FC236}">
                <a16:creationId xmlns:a16="http://schemas.microsoft.com/office/drawing/2014/main" id="{C9712161-F7AD-466C-91B0-91EE1EBDEE8A}"/>
              </a:ext>
            </a:extLst>
          </p:cNvPr>
          <p:cNvSpPr/>
          <p:nvPr/>
        </p:nvSpPr>
        <p:spPr>
          <a:xfrm>
            <a:off x="5181070" y="1865905"/>
            <a:ext cx="2159339" cy="769441"/>
          </a:xfrm>
          <a:prstGeom prst="rect">
            <a:avLst/>
          </a:prstGeom>
        </p:spPr>
        <p:txBody>
          <a:bodyPr wrap="square">
            <a:spAutoFit/>
          </a:bodyPr>
          <a:lstStyle/>
          <a:p>
            <a:pPr algn="ctr"/>
            <a:r>
              <a:rPr lang="en-US" sz="4400" dirty="0" smtClean="0">
                <a:ln w="0"/>
                <a:solidFill>
                  <a:prstClr val="white"/>
                </a:solidFill>
                <a:effectLst>
                  <a:outerShdw blurRad="38100" dist="19050" dir="2700000" algn="tl" rotWithShape="0">
                    <a:prstClr val="black">
                      <a:alpha val="40000"/>
                    </a:prstClr>
                  </a:outerShdw>
                </a:effectLst>
                <a:latin typeface="Lato"/>
              </a:rPr>
              <a:t>Dose</a:t>
            </a:r>
            <a:endParaRPr lang="en-US" sz="4400" dirty="0">
              <a:ln w="0"/>
              <a:solidFill>
                <a:prstClr val="white"/>
              </a:solidFill>
              <a:effectLst>
                <a:outerShdw blurRad="38100" dist="19050" dir="2700000" algn="tl" rotWithShape="0">
                  <a:prstClr val="black">
                    <a:alpha val="40000"/>
                  </a:prstClr>
                </a:outerShdw>
              </a:effectLst>
              <a:latin typeface="Lato"/>
            </a:endParaRPr>
          </a:p>
        </p:txBody>
      </p:sp>
      <p:sp>
        <p:nvSpPr>
          <p:cNvPr id="27" name="Rectangle 26">
            <a:extLst>
              <a:ext uri="{FF2B5EF4-FFF2-40B4-BE49-F238E27FC236}">
                <a16:creationId xmlns:a16="http://schemas.microsoft.com/office/drawing/2014/main" id="{823E4CE3-E35B-4B40-8047-D2A298384181}"/>
              </a:ext>
            </a:extLst>
          </p:cNvPr>
          <p:cNvSpPr/>
          <p:nvPr/>
        </p:nvSpPr>
        <p:spPr>
          <a:xfrm>
            <a:off x="4941946" y="4457124"/>
            <a:ext cx="261698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Time</a:t>
            </a:r>
          </a:p>
        </p:txBody>
      </p:sp>
      <p:pic>
        <p:nvPicPr>
          <p:cNvPr id="29" name="Graphic 52" descr="Clock">
            <a:extLst>
              <a:ext uri="{FF2B5EF4-FFF2-40B4-BE49-F238E27FC236}">
                <a16:creationId xmlns:a16="http://schemas.microsoft.com/office/drawing/2014/main" id="{31AECE44-D2F3-4F62-B303-F846D11B1B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829431" y="5253690"/>
            <a:ext cx="914400" cy="914400"/>
          </a:xfrm>
          <a:prstGeom prst="rect">
            <a:avLst/>
          </a:prstGeom>
        </p:spPr>
      </p:pic>
      <p:sp>
        <p:nvSpPr>
          <p:cNvPr id="31" name="TextBox 30">
            <a:extLst>
              <a:ext uri="{FF2B5EF4-FFF2-40B4-BE49-F238E27FC236}">
                <a16:creationId xmlns:a16="http://schemas.microsoft.com/office/drawing/2014/main" id="{B6933220-D974-412C-94EC-0640CDF923E8}"/>
              </a:ext>
            </a:extLst>
          </p:cNvPr>
          <p:cNvSpPr txBox="1"/>
          <p:nvPr/>
        </p:nvSpPr>
        <p:spPr>
          <a:xfrm>
            <a:off x="5789571" y="2532737"/>
            <a:ext cx="942335" cy="1200329"/>
          </a:xfrm>
          <a:prstGeom prst="rect">
            <a:avLst/>
          </a:prstGeom>
          <a:noFill/>
        </p:spPr>
        <p:txBody>
          <a:bodyPr wrap="square" rtlCol="0">
            <a:spAutoFit/>
          </a:bodyPr>
          <a:lstStyle/>
          <a:p>
            <a:pPr algn="ctr"/>
            <a:r>
              <a:rPr lang="en-US" sz="7200" b="1" dirty="0">
                <a:solidFill>
                  <a:prstClr val="white"/>
                </a:solidFill>
                <a:latin typeface="DINPro-Medium"/>
              </a:rPr>
              <a:t>#</a:t>
            </a:r>
          </a:p>
        </p:txBody>
      </p:sp>
      <p:grpSp>
        <p:nvGrpSpPr>
          <p:cNvPr id="32" name="Group 31">
            <a:extLst>
              <a:ext uri="{FF2B5EF4-FFF2-40B4-BE49-F238E27FC236}">
                <a16:creationId xmlns:a16="http://schemas.microsoft.com/office/drawing/2014/main" id="{83E90E92-1770-4600-98BD-8B49B29A8A3E}"/>
              </a:ext>
            </a:extLst>
          </p:cNvPr>
          <p:cNvGrpSpPr/>
          <p:nvPr/>
        </p:nvGrpSpPr>
        <p:grpSpPr>
          <a:xfrm>
            <a:off x="1730545" y="1597297"/>
            <a:ext cx="2955509" cy="2380623"/>
            <a:chOff x="581487" y="1624469"/>
            <a:chExt cx="2955509" cy="2380623"/>
          </a:xfrm>
        </p:grpSpPr>
        <p:sp>
          <p:nvSpPr>
            <p:cNvPr id="33" name="Rectangle 32">
              <a:extLst>
                <a:ext uri="{FF2B5EF4-FFF2-40B4-BE49-F238E27FC236}">
                  <a16:creationId xmlns:a16="http://schemas.microsoft.com/office/drawing/2014/main" id="{5E854568-05F6-465D-A008-2E343B164FF6}"/>
                </a:ext>
              </a:extLst>
            </p:cNvPr>
            <p:cNvSpPr/>
            <p:nvPr/>
          </p:nvSpPr>
          <p:spPr>
            <a:xfrm>
              <a:off x="659449" y="1624469"/>
              <a:ext cx="2733896" cy="238062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Lato"/>
                <a:ea typeface="+mn-ea"/>
                <a:cs typeface="+mn-cs"/>
              </a:endParaRPr>
            </a:p>
          </p:txBody>
        </p:sp>
        <p:sp>
          <p:nvSpPr>
            <p:cNvPr id="34" name="Rectangle 33">
              <a:extLst>
                <a:ext uri="{FF2B5EF4-FFF2-40B4-BE49-F238E27FC236}">
                  <a16:creationId xmlns:a16="http://schemas.microsoft.com/office/drawing/2014/main" id="{FCB99E3B-CC03-4686-92CD-02919EBACD97}"/>
                </a:ext>
              </a:extLst>
            </p:cNvPr>
            <p:cNvSpPr/>
            <p:nvPr/>
          </p:nvSpPr>
          <p:spPr>
            <a:xfrm>
              <a:off x="581487" y="2075869"/>
              <a:ext cx="2955509" cy="144655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50" normalizeH="0" baseline="0" noProof="0" dirty="0" smtClean="0">
                  <a:ln w="0"/>
                  <a:solidFill>
                    <a:prstClr val="black"/>
                  </a:solidFill>
                  <a:effectLst>
                    <a:innerShdw blurRad="63500" dist="50800" dir="13500000">
                      <a:srgbClr val="000000">
                        <a:alpha val="50000"/>
                      </a:srgbClr>
                    </a:innerShdw>
                  </a:effectLst>
                  <a:uLnTx/>
                  <a:uFillTx/>
                  <a:latin typeface="Lato" panose="020F0502020204030203" pitchFamily="34" charset="0"/>
                </a:rPr>
                <a:t>THE WRONG…</a:t>
              </a:r>
              <a:endParaRPr kumimoji="0" lang="en-US" sz="4400" b="0" i="0" u="none" strike="noStrike" kern="0" cap="none" spc="0" normalizeH="0" baseline="0" noProof="0" dirty="0" smtClean="0">
                <a:ln>
                  <a:noFill/>
                </a:ln>
                <a:solidFill>
                  <a:prstClr val="white"/>
                </a:solidFill>
                <a:effectLst/>
                <a:uLnTx/>
                <a:uFillTx/>
                <a:latin typeface="Lato" panose="020F0502020204030203" pitchFamily="34" charset="0"/>
              </a:endParaRPr>
            </a:p>
          </p:txBody>
        </p:sp>
      </p:grpSp>
      <p:sp>
        <p:nvSpPr>
          <p:cNvPr id="35" name="Rectangle 34"/>
          <p:cNvSpPr/>
          <p:nvPr/>
        </p:nvSpPr>
        <p:spPr>
          <a:xfrm>
            <a:off x="10044545" y="6040582"/>
            <a:ext cx="2147455"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4C4092B-E428-4A6E-9BB3-006382DF60A2}"/>
              </a:ext>
            </a:extLst>
          </p:cNvPr>
          <p:cNvSpPr/>
          <p:nvPr/>
        </p:nvSpPr>
        <p:spPr>
          <a:xfrm>
            <a:off x="7920107" y="4182152"/>
            <a:ext cx="2733896" cy="2380623"/>
          </a:xfrm>
          <a:prstGeom prst="rect">
            <a:avLst/>
          </a:prstGeom>
          <a:solidFill>
            <a:schemeClr val="accent1"/>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37" name="Rectangle 36">
            <a:extLst>
              <a:ext uri="{FF2B5EF4-FFF2-40B4-BE49-F238E27FC236}">
                <a16:creationId xmlns:a16="http://schemas.microsoft.com/office/drawing/2014/main" id="{0EF9576A-9A05-42B8-A475-03BCD9059697}"/>
              </a:ext>
            </a:extLst>
          </p:cNvPr>
          <p:cNvSpPr/>
          <p:nvPr/>
        </p:nvSpPr>
        <p:spPr>
          <a:xfrm>
            <a:off x="7920107" y="4457123"/>
            <a:ext cx="261698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Way</a:t>
            </a:r>
          </a:p>
        </p:txBody>
      </p:sp>
      <p:pic>
        <p:nvPicPr>
          <p:cNvPr id="38" name="Graphic 59" descr="Checklist">
            <a:extLst>
              <a:ext uri="{FF2B5EF4-FFF2-40B4-BE49-F238E27FC236}">
                <a16:creationId xmlns:a16="http://schemas.microsoft.com/office/drawing/2014/main" id="{8D63DEE7-025C-4CEE-9835-0C6D47F0F1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823579" y="5253690"/>
            <a:ext cx="914400" cy="914400"/>
          </a:xfrm>
          <a:prstGeom prst="rect">
            <a:avLst/>
          </a:prstGeom>
        </p:spPr>
      </p:pic>
      <p:sp>
        <p:nvSpPr>
          <p:cNvPr id="44" name="Rectangle 43">
            <a:extLst>
              <a:ext uri="{FF2B5EF4-FFF2-40B4-BE49-F238E27FC236}">
                <a16:creationId xmlns:a16="http://schemas.microsoft.com/office/drawing/2014/main" id="{C29439C3-2276-4B2A-B51B-5CF06980BB20}"/>
              </a:ext>
            </a:extLst>
          </p:cNvPr>
          <p:cNvSpPr/>
          <p:nvPr/>
        </p:nvSpPr>
        <p:spPr>
          <a:xfrm>
            <a:off x="7894676" y="1591029"/>
            <a:ext cx="2733896" cy="2380623"/>
          </a:xfrm>
          <a:prstGeom prst="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pic>
        <p:nvPicPr>
          <p:cNvPr id="45" name="Graphic 54" descr="Medicine">
            <a:extLst>
              <a:ext uri="{FF2B5EF4-FFF2-40B4-BE49-F238E27FC236}">
                <a16:creationId xmlns:a16="http://schemas.microsoft.com/office/drawing/2014/main" id="{195C7276-CC7C-4F1D-82DD-7710C0032B6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71580" y="2752372"/>
            <a:ext cx="914400" cy="914400"/>
          </a:xfrm>
          <a:prstGeom prst="rect">
            <a:avLst/>
          </a:prstGeom>
        </p:spPr>
      </p:pic>
      <p:sp>
        <p:nvSpPr>
          <p:cNvPr id="46" name="Rectangle 45">
            <a:extLst>
              <a:ext uri="{FF2B5EF4-FFF2-40B4-BE49-F238E27FC236}">
                <a16:creationId xmlns:a16="http://schemas.microsoft.com/office/drawing/2014/main" id="{DCCD35DC-DB52-479C-AF78-57A6FE754CD9}"/>
              </a:ext>
            </a:extLst>
          </p:cNvPr>
          <p:cNvSpPr/>
          <p:nvPr/>
        </p:nvSpPr>
        <p:spPr>
          <a:xfrm>
            <a:off x="7976080" y="1866000"/>
            <a:ext cx="2616989" cy="769441"/>
          </a:xfrm>
          <a:prstGeom prst="rect">
            <a:avLst/>
          </a:prstGeom>
        </p:spPr>
        <p:txBody>
          <a:bodyPr wrap="square">
            <a:spAutoFit/>
          </a:bodyPr>
          <a:lstStyle/>
          <a:p>
            <a:pPr algn="ctr"/>
            <a:r>
              <a:rPr lang="en-US" sz="4400" dirty="0" smtClean="0">
                <a:ln w="0"/>
                <a:solidFill>
                  <a:prstClr val="white"/>
                </a:solidFill>
                <a:effectLst>
                  <a:outerShdw blurRad="38100" dist="19050" dir="2700000" algn="tl" rotWithShape="0">
                    <a:prstClr val="black">
                      <a:alpha val="40000"/>
                    </a:prstClr>
                  </a:outerShdw>
                </a:effectLst>
                <a:latin typeface="Lato"/>
              </a:rPr>
              <a:t>Medicine</a:t>
            </a:r>
            <a:endParaRPr lang="en-US" sz="4400" dirty="0">
              <a:ln w="0"/>
              <a:solidFill>
                <a:prstClr val="white"/>
              </a:solidFill>
              <a:effectLst>
                <a:outerShdw blurRad="38100" dist="19050" dir="2700000" algn="tl" rotWithShape="0">
                  <a:prstClr val="black">
                    <a:alpha val="40000"/>
                  </a:prstClr>
                </a:outerShdw>
              </a:effectLst>
              <a:latin typeface="Lato"/>
            </a:endParaRPr>
          </a:p>
        </p:txBody>
      </p:sp>
      <p:sp>
        <p:nvSpPr>
          <p:cNvPr id="47" name="Rectangle 46">
            <a:extLst>
              <a:ext uri="{FF2B5EF4-FFF2-40B4-BE49-F238E27FC236}">
                <a16:creationId xmlns:a16="http://schemas.microsoft.com/office/drawing/2014/main" id="{C8926037-A0AB-494C-A5F2-2FD39AF3E50C}"/>
              </a:ext>
            </a:extLst>
          </p:cNvPr>
          <p:cNvSpPr/>
          <p:nvPr/>
        </p:nvSpPr>
        <p:spPr>
          <a:xfrm>
            <a:off x="1808507" y="4184697"/>
            <a:ext cx="2733896" cy="2380623"/>
          </a:xfrm>
          <a:prstGeom prst="rect">
            <a:avLst/>
          </a:prstGeom>
          <a:solidFill>
            <a:srgbClr val="E74536"/>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48" name="Rectangle 47">
            <a:extLst>
              <a:ext uri="{FF2B5EF4-FFF2-40B4-BE49-F238E27FC236}">
                <a16:creationId xmlns:a16="http://schemas.microsoft.com/office/drawing/2014/main" id="{5A60BA83-F30D-4794-986F-C257D585FF1D}"/>
              </a:ext>
            </a:extLst>
          </p:cNvPr>
          <p:cNvSpPr/>
          <p:nvPr/>
        </p:nvSpPr>
        <p:spPr>
          <a:xfrm>
            <a:off x="2063457" y="4411704"/>
            <a:ext cx="2159339" cy="769441"/>
          </a:xfrm>
          <a:prstGeom prst="rect">
            <a:avLst/>
          </a:prstGeom>
        </p:spPr>
        <p:txBody>
          <a:bodyPr wrap="square">
            <a:spAutoFit/>
          </a:bodyPr>
          <a:lstStyle/>
          <a:p>
            <a:pPr algn="ctr"/>
            <a:r>
              <a:rPr lang="en-US" sz="4400" dirty="0" smtClean="0">
                <a:ln w="0"/>
                <a:solidFill>
                  <a:prstClr val="white"/>
                </a:solidFill>
                <a:effectLst>
                  <a:outerShdw blurRad="38100" dist="19050" dir="2700000" algn="tl" rotWithShape="0">
                    <a:prstClr val="black">
                      <a:alpha val="40000"/>
                    </a:prstClr>
                  </a:outerShdw>
                </a:effectLst>
                <a:latin typeface="Lato"/>
              </a:rPr>
              <a:t>Person</a:t>
            </a:r>
            <a:endParaRPr lang="en-US" sz="4400" dirty="0">
              <a:ln w="0"/>
              <a:solidFill>
                <a:prstClr val="white"/>
              </a:solidFill>
              <a:effectLst>
                <a:outerShdw blurRad="38100" dist="19050" dir="2700000" algn="tl" rotWithShape="0">
                  <a:prstClr val="black">
                    <a:alpha val="40000"/>
                  </a:prstClr>
                </a:outerShdw>
              </a:effectLst>
              <a:latin typeface="Lato"/>
            </a:endParaRPr>
          </a:p>
        </p:txBody>
      </p:sp>
      <p:pic>
        <p:nvPicPr>
          <p:cNvPr id="49" name="Graphic 9" descr="Man">
            <a:extLst>
              <a:ext uri="{FF2B5EF4-FFF2-40B4-BE49-F238E27FC236}">
                <a16:creationId xmlns:a16="http://schemas.microsoft.com/office/drawing/2014/main" id="{0EDBF762-07D3-40BE-865F-D10F9EFACAD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09694" y="5264467"/>
            <a:ext cx="914400" cy="914400"/>
          </a:xfrm>
          <a:prstGeom prst="rect">
            <a:avLst/>
          </a:prstGeom>
        </p:spPr>
      </p:pic>
    </p:spTree>
    <p:extLst>
      <p:ext uri="{BB962C8B-B14F-4D97-AF65-F5344CB8AC3E}">
        <p14:creationId xmlns:p14="http://schemas.microsoft.com/office/powerpoint/2010/main" val="3206078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errors (2018)</a:t>
            </a:r>
            <a:endParaRPr lang="en-US" dirty="0"/>
          </a:p>
        </p:txBody>
      </p:sp>
      <p:sp>
        <p:nvSpPr>
          <p:cNvPr id="6" name="Content Placeholder 4"/>
          <p:cNvSpPr>
            <a:spLocks noGrp="1"/>
          </p:cNvSpPr>
          <p:nvPr>
            <p:ph idx="1"/>
          </p:nvPr>
        </p:nvSpPr>
        <p:spPr>
          <a:xfrm>
            <a:off x="838200" y="3390062"/>
            <a:ext cx="10515600" cy="1426861"/>
          </a:xfrm>
        </p:spPr>
        <p:txBody>
          <a:bodyPr/>
          <a:lstStyle/>
          <a:p>
            <a:pPr marL="152396" indent="0" algn="ctr">
              <a:buNone/>
            </a:pPr>
            <a:r>
              <a:rPr lang="en-US" dirty="0" smtClean="0"/>
              <a:t>of all cases were about medication errors </a:t>
            </a:r>
          </a:p>
          <a:p>
            <a:pPr marL="152396" indent="0" algn="ctr">
              <a:buNone/>
            </a:pPr>
            <a:r>
              <a:rPr lang="en-US" dirty="0" smtClean="0"/>
              <a:t>(8,565 cases total)</a:t>
            </a:r>
            <a:endParaRPr lang="en-US" dirty="0"/>
          </a:p>
        </p:txBody>
      </p:sp>
      <p:sp>
        <p:nvSpPr>
          <p:cNvPr id="4" name="Rectangle 3"/>
          <p:cNvSpPr/>
          <p:nvPr/>
        </p:nvSpPr>
        <p:spPr>
          <a:xfrm>
            <a:off x="4148990" y="1122235"/>
            <a:ext cx="3894016" cy="2646878"/>
          </a:xfrm>
          <a:prstGeom prst="rect">
            <a:avLst/>
          </a:prstGeom>
          <a:noFill/>
        </p:spPr>
        <p:txBody>
          <a:bodyPr wrap="none" lIns="91440" tIns="45720" rIns="91440" bIns="45720">
            <a:spAutoFit/>
          </a:bodyPr>
          <a:lstStyle/>
          <a:p>
            <a:pPr algn="ctr"/>
            <a:r>
              <a:rPr lang="en-US" sz="16600" b="1" cap="none" spc="0"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13%</a:t>
            </a:r>
            <a:endParaRPr lang="en-US" sz="166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7" name="Rectangle 6"/>
          <p:cNvSpPr/>
          <p:nvPr/>
        </p:nvSpPr>
        <p:spPr>
          <a:xfrm>
            <a:off x="2318059" y="4729540"/>
            <a:ext cx="1957587" cy="1323439"/>
          </a:xfrm>
          <a:prstGeom prst="rect">
            <a:avLst/>
          </a:prstGeom>
          <a:noFill/>
        </p:spPr>
        <p:txBody>
          <a:bodyPr wrap="none" lIns="91440" tIns="45720" rIns="91440" bIns="45720">
            <a:spAutoFit/>
          </a:bodyPr>
          <a:lstStyle/>
          <a:p>
            <a:pPr algn="ctr"/>
            <a:r>
              <a:rPr lang="en-US" sz="8000" dirty="0" smtClean="0">
                <a:ln w="0"/>
                <a:solidFill>
                  <a:schemeClr val="accent1"/>
                </a:solidFill>
                <a:effectLst>
                  <a:outerShdw blurRad="38100" dist="25400" dir="5400000" algn="ctr" rotWithShape="0">
                    <a:srgbClr val="6E747A">
                      <a:alpha val="43000"/>
                    </a:srgbClr>
                  </a:outerShdw>
                </a:effectLst>
              </a:rPr>
              <a:t>17%</a:t>
            </a:r>
            <a:endParaRPr lang="en-US" sz="8000" dirty="0">
              <a:ln w="0"/>
              <a:solidFill>
                <a:schemeClr val="accent1"/>
              </a:solidFill>
              <a:effectLst>
                <a:outerShdw blurRad="38100" dist="25400" dir="5400000" algn="ctr" rotWithShape="0">
                  <a:srgbClr val="6E747A">
                    <a:alpha val="43000"/>
                  </a:srgbClr>
                </a:outerShdw>
              </a:effectLst>
            </a:endParaRPr>
          </a:p>
        </p:txBody>
      </p:sp>
      <p:sp>
        <p:nvSpPr>
          <p:cNvPr id="8" name="Rectangle 7"/>
          <p:cNvSpPr/>
          <p:nvPr/>
        </p:nvSpPr>
        <p:spPr>
          <a:xfrm>
            <a:off x="7412848" y="4729540"/>
            <a:ext cx="1957587" cy="1323439"/>
          </a:xfrm>
          <a:prstGeom prst="rect">
            <a:avLst/>
          </a:prstGeom>
          <a:noFill/>
        </p:spPr>
        <p:txBody>
          <a:bodyPr wrap="none" lIns="91440" tIns="45720" rIns="91440" bIns="45720">
            <a:spAutoFit/>
          </a:bodyPr>
          <a:lstStyle/>
          <a:p>
            <a:pPr algn="ctr"/>
            <a:r>
              <a:rPr lang="en-US" sz="8000" dirty="0" smtClean="0">
                <a:ln w="0"/>
                <a:solidFill>
                  <a:schemeClr val="accent1"/>
                </a:solidFill>
                <a:effectLst>
                  <a:outerShdw blurRad="38100" dist="25400" dir="5400000" algn="ctr" rotWithShape="0">
                    <a:srgbClr val="6E747A">
                      <a:alpha val="43000"/>
                    </a:srgbClr>
                  </a:outerShdw>
                </a:effectLst>
              </a:rPr>
              <a:t>26%</a:t>
            </a:r>
            <a:endParaRPr lang="en-US" sz="8000" dirty="0">
              <a:ln w="0"/>
              <a:solidFill>
                <a:schemeClr val="accent1"/>
              </a:solidFill>
              <a:effectLst>
                <a:outerShdw blurRad="38100" dist="25400" dir="5400000" algn="ctr" rotWithShape="0">
                  <a:srgbClr val="6E747A">
                    <a:alpha val="43000"/>
                  </a:srgbClr>
                </a:outerShdw>
              </a:effectLst>
            </a:endParaRPr>
          </a:p>
        </p:txBody>
      </p:sp>
      <p:sp>
        <p:nvSpPr>
          <p:cNvPr id="9" name="Content Placeholder 4"/>
          <p:cNvSpPr txBox="1">
            <a:spLocks/>
          </p:cNvSpPr>
          <p:nvPr/>
        </p:nvSpPr>
        <p:spPr>
          <a:xfrm>
            <a:off x="1498171" y="6010567"/>
            <a:ext cx="3196343" cy="655853"/>
          </a:xfrm>
          <a:prstGeom prst="rect">
            <a:avLst/>
          </a:prstGeom>
        </p:spPr>
        <p:txBody>
          <a:bodyPr vert="horz" lIns="91440" tIns="45720" rIns="91440" bIns="45720" rtlCol="0">
            <a:normAutofit fontScale="92500"/>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lgn="ctr">
              <a:buFont typeface="Arial" panose="020B0604020202020204" pitchFamily="34" charset="0"/>
              <a:buNone/>
            </a:pPr>
            <a:r>
              <a:rPr lang="en-US" dirty="0" smtClean="0"/>
              <a:t>in children &lt;6 years</a:t>
            </a:r>
            <a:endParaRPr lang="en-US" dirty="0"/>
          </a:p>
        </p:txBody>
      </p:sp>
      <p:sp>
        <p:nvSpPr>
          <p:cNvPr id="10" name="Content Placeholder 4"/>
          <p:cNvSpPr txBox="1">
            <a:spLocks/>
          </p:cNvSpPr>
          <p:nvPr/>
        </p:nvSpPr>
        <p:spPr>
          <a:xfrm>
            <a:off x="6614497" y="6052979"/>
            <a:ext cx="3554288" cy="655853"/>
          </a:xfrm>
          <a:prstGeom prst="rect">
            <a:avLst/>
          </a:prstGeom>
        </p:spPr>
        <p:txBody>
          <a:bodyPr vert="horz" lIns="91440" tIns="45720" rIns="91440" bIns="45720" rtlCol="0">
            <a:normAutofit/>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lgn="ctr">
              <a:buFont typeface="Arial" panose="020B0604020202020204" pitchFamily="34" charset="0"/>
              <a:buNone/>
            </a:pPr>
            <a:r>
              <a:rPr lang="en-US" sz="2600" dirty="0" smtClean="0"/>
              <a:t>in adults &gt;60 years</a:t>
            </a:r>
            <a:endParaRPr lang="en-US" sz="2600" dirty="0"/>
          </a:p>
        </p:txBody>
      </p:sp>
    </p:spTree>
    <p:extLst>
      <p:ext uri="{BB962C8B-B14F-4D97-AF65-F5344CB8AC3E}">
        <p14:creationId xmlns:p14="http://schemas.microsoft.com/office/powerpoint/2010/main" val="428721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1666373" y="4052949"/>
            <a:ext cx="3050174" cy="2639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86054" y="1461826"/>
            <a:ext cx="6134089" cy="26390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1734"/>
            <a:ext cx="11454114" cy="1325563"/>
          </a:xfrm>
        </p:spPr>
        <p:txBody>
          <a:bodyPr>
            <a:normAutofit/>
          </a:bodyPr>
          <a:lstStyle/>
          <a:p>
            <a:r>
              <a:rPr lang="en-US" sz="4000" dirty="0" smtClean="0"/>
              <a:t>2,259 medication errors cases in adults ≥60 (2018)</a:t>
            </a:r>
            <a:endParaRPr lang="en-US" sz="4000" dirty="0"/>
          </a:p>
        </p:txBody>
      </p:sp>
      <p:sp>
        <p:nvSpPr>
          <p:cNvPr id="21" name="Rectangle 20">
            <a:extLst>
              <a:ext uri="{FF2B5EF4-FFF2-40B4-BE49-F238E27FC236}">
                <a16:creationId xmlns:a16="http://schemas.microsoft.com/office/drawing/2014/main" id="{E7A7621C-025E-4E25-95C9-21691EB20892}"/>
              </a:ext>
            </a:extLst>
          </p:cNvPr>
          <p:cNvSpPr/>
          <p:nvPr/>
        </p:nvSpPr>
        <p:spPr>
          <a:xfrm>
            <a:off x="4939167" y="1581812"/>
            <a:ext cx="2615212" cy="2353413"/>
          </a:xfrm>
          <a:prstGeom prst="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22" name="Rectangle 21">
            <a:extLst>
              <a:ext uri="{FF2B5EF4-FFF2-40B4-BE49-F238E27FC236}">
                <a16:creationId xmlns:a16="http://schemas.microsoft.com/office/drawing/2014/main" id="{F9CF070A-EE97-4BED-87BA-576A46CC1991}"/>
              </a:ext>
            </a:extLst>
          </p:cNvPr>
          <p:cNvSpPr/>
          <p:nvPr/>
        </p:nvSpPr>
        <p:spPr>
          <a:xfrm>
            <a:off x="4885010" y="4182153"/>
            <a:ext cx="2733896" cy="2380623"/>
          </a:xfrm>
          <a:prstGeom prst="rect">
            <a:avLst/>
          </a:prstGeom>
          <a:solidFill>
            <a:schemeClr val="accent1"/>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26" name="Rectangle 25">
            <a:extLst>
              <a:ext uri="{FF2B5EF4-FFF2-40B4-BE49-F238E27FC236}">
                <a16:creationId xmlns:a16="http://schemas.microsoft.com/office/drawing/2014/main" id="{C9712161-F7AD-466C-91B0-91EE1EBDEE8A}"/>
              </a:ext>
            </a:extLst>
          </p:cNvPr>
          <p:cNvSpPr/>
          <p:nvPr/>
        </p:nvSpPr>
        <p:spPr>
          <a:xfrm>
            <a:off x="5181070" y="1865905"/>
            <a:ext cx="215933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Dose</a:t>
            </a:r>
          </a:p>
        </p:txBody>
      </p:sp>
      <p:sp>
        <p:nvSpPr>
          <p:cNvPr id="27" name="Rectangle 26">
            <a:extLst>
              <a:ext uri="{FF2B5EF4-FFF2-40B4-BE49-F238E27FC236}">
                <a16:creationId xmlns:a16="http://schemas.microsoft.com/office/drawing/2014/main" id="{823E4CE3-E35B-4B40-8047-D2A298384181}"/>
              </a:ext>
            </a:extLst>
          </p:cNvPr>
          <p:cNvSpPr/>
          <p:nvPr/>
        </p:nvSpPr>
        <p:spPr>
          <a:xfrm>
            <a:off x="4941946" y="4457124"/>
            <a:ext cx="261698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Time</a:t>
            </a:r>
          </a:p>
        </p:txBody>
      </p:sp>
      <p:pic>
        <p:nvPicPr>
          <p:cNvPr id="29" name="Graphic 52" descr="Clock">
            <a:extLst>
              <a:ext uri="{FF2B5EF4-FFF2-40B4-BE49-F238E27FC236}">
                <a16:creationId xmlns:a16="http://schemas.microsoft.com/office/drawing/2014/main" id="{31AECE44-D2F3-4F62-B303-F846D11B1B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829431" y="5253690"/>
            <a:ext cx="914400" cy="914400"/>
          </a:xfrm>
          <a:prstGeom prst="rect">
            <a:avLst/>
          </a:prstGeom>
        </p:spPr>
      </p:pic>
      <p:sp>
        <p:nvSpPr>
          <p:cNvPr id="31" name="TextBox 30">
            <a:extLst>
              <a:ext uri="{FF2B5EF4-FFF2-40B4-BE49-F238E27FC236}">
                <a16:creationId xmlns:a16="http://schemas.microsoft.com/office/drawing/2014/main" id="{B6933220-D974-412C-94EC-0640CDF923E8}"/>
              </a:ext>
            </a:extLst>
          </p:cNvPr>
          <p:cNvSpPr txBox="1"/>
          <p:nvPr/>
        </p:nvSpPr>
        <p:spPr>
          <a:xfrm>
            <a:off x="5789571" y="2532737"/>
            <a:ext cx="942335" cy="1200329"/>
          </a:xfrm>
          <a:prstGeom prst="rect">
            <a:avLst/>
          </a:prstGeom>
          <a:noFill/>
        </p:spPr>
        <p:txBody>
          <a:bodyPr wrap="square" rtlCol="0">
            <a:spAutoFit/>
          </a:bodyPr>
          <a:lstStyle/>
          <a:p>
            <a:pPr algn="ctr"/>
            <a:r>
              <a:rPr lang="en-US" sz="7200" b="1" dirty="0">
                <a:solidFill>
                  <a:prstClr val="white"/>
                </a:solidFill>
                <a:latin typeface="DINPro-Medium"/>
              </a:rPr>
              <a:t>#</a:t>
            </a:r>
          </a:p>
        </p:txBody>
      </p:sp>
      <p:grpSp>
        <p:nvGrpSpPr>
          <p:cNvPr id="32" name="Group 31">
            <a:extLst>
              <a:ext uri="{FF2B5EF4-FFF2-40B4-BE49-F238E27FC236}">
                <a16:creationId xmlns:a16="http://schemas.microsoft.com/office/drawing/2014/main" id="{83E90E92-1770-4600-98BD-8B49B29A8A3E}"/>
              </a:ext>
            </a:extLst>
          </p:cNvPr>
          <p:cNvGrpSpPr/>
          <p:nvPr/>
        </p:nvGrpSpPr>
        <p:grpSpPr>
          <a:xfrm>
            <a:off x="1730545" y="1597297"/>
            <a:ext cx="2955509" cy="2380623"/>
            <a:chOff x="581487" y="1624469"/>
            <a:chExt cx="2955509" cy="2380623"/>
          </a:xfrm>
        </p:grpSpPr>
        <p:sp>
          <p:nvSpPr>
            <p:cNvPr id="33" name="Rectangle 32">
              <a:extLst>
                <a:ext uri="{FF2B5EF4-FFF2-40B4-BE49-F238E27FC236}">
                  <a16:creationId xmlns:a16="http://schemas.microsoft.com/office/drawing/2014/main" id="{5E854568-05F6-465D-A008-2E343B164FF6}"/>
                </a:ext>
              </a:extLst>
            </p:cNvPr>
            <p:cNvSpPr/>
            <p:nvPr/>
          </p:nvSpPr>
          <p:spPr>
            <a:xfrm>
              <a:off x="659449" y="1624469"/>
              <a:ext cx="2733896" cy="2380623"/>
            </a:xfrm>
            <a:prstGeom prst="rect">
              <a:avLst/>
            </a:prstGeom>
            <a:solidFill>
              <a:sysClr val="window" lastClr="FFFFFF"/>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Lato"/>
                <a:ea typeface="+mn-ea"/>
                <a:cs typeface="+mn-cs"/>
              </a:endParaRPr>
            </a:p>
          </p:txBody>
        </p:sp>
        <p:sp>
          <p:nvSpPr>
            <p:cNvPr id="34" name="Rectangle 33">
              <a:extLst>
                <a:ext uri="{FF2B5EF4-FFF2-40B4-BE49-F238E27FC236}">
                  <a16:creationId xmlns:a16="http://schemas.microsoft.com/office/drawing/2014/main" id="{FCB99E3B-CC03-4686-92CD-02919EBACD97}"/>
                </a:ext>
              </a:extLst>
            </p:cNvPr>
            <p:cNvSpPr/>
            <p:nvPr/>
          </p:nvSpPr>
          <p:spPr>
            <a:xfrm>
              <a:off x="581487" y="2075869"/>
              <a:ext cx="2955509" cy="144655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50" normalizeH="0" baseline="0" noProof="0" dirty="0" smtClean="0">
                  <a:ln w="0"/>
                  <a:solidFill>
                    <a:prstClr val="black"/>
                  </a:solidFill>
                  <a:effectLst>
                    <a:innerShdw blurRad="63500" dist="50800" dir="13500000">
                      <a:srgbClr val="000000">
                        <a:alpha val="50000"/>
                      </a:srgbClr>
                    </a:innerShdw>
                  </a:effectLst>
                  <a:uLnTx/>
                  <a:uFillTx/>
                  <a:latin typeface="Lato" panose="020F0502020204030203" pitchFamily="34" charset="0"/>
                </a:rPr>
                <a:t>THE WRONG…</a:t>
              </a:r>
              <a:endParaRPr kumimoji="0" lang="en-US" sz="4400" b="0" i="0" u="none" strike="noStrike" kern="0" cap="none" spc="0" normalizeH="0" baseline="0" noProof="0" dirty="0" smtClean="0">
                <a:ln>
                  <a:noFill/>
                </a:ln>
                <a:solidFill>
                  <a:prstClr val="white"/>
                </a:solidFill>
                <a:effectLst/>
                <a:uLnTx/>
                <a:uFillTx/>
                <a:latin typeface="Lato" panose="020F0502020204030203" pitchFamily="34" charset="0"/>
              </a:endParaRPr>
            </a:p>
          </p:txBody>
        </p:sp>
      </p:grpSp>
      <p:sp>
        <p:nvSpPr>
          <p:cNvPr id="35" name="Rectangle 34"/>
          <p:cNvSpPr/>
          <p:nvPr/>
        </p:nvSpPr>
        <p:spPr>
          <a:xfrm>
            <a:off x="10044545" y="6040582"/>
            <a:ext cx="2147455"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4C4092B-E428-4A6E-9BB3-006382DF60A2}"/>
              </a:ext>
            </a:extLst>
          </p:cNvPr>
          <p:cNvSpPr/>
          <p:nvPr/>
        </p:nvSpPr>
        <p:spPr>
          <a:xfrm>
            <a:off x="7920107" y="4182152"/>
            <a:ext cx="2733896" cy="2380623"/>
          </a:xfrm>
          <a:prstGeom prst="rect">
            <a:avLst/>
          </a:prstGeom>
          <a:solidFill>
            <a:schemeClr val="accent1"/>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37" name="Rectangle 36">
            <a:extLst>
              <a:ext uri="{FF2B5EF4-FFF2-40B4-BE49-F238E27FC236}">
                <a16:creationId xmlns:a16="http://schemas.microsoft.com/office/drawing/2014/main" id="{0EF9576A-9A05-42B8-A475-03BCD9059697}"/>
              </a:ext>
            </a:extLst>
          </p:cNvPr>
          <p:cNvSpPr/>
          <p:nvPr/>
        </p:nvSpPr>
        <p:spPr>
          <a:xfrm>
            <a:off x="7920107" y="4457123"/>
            <a:ext cx="261698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Way</a:t>
            </a:r>
          </a:p>
        </p:txBody>
      </p:sp>
      <p:pic>
        <p:nvPicPr>
          <p:cNvPr id="38" name="Graphic 59" descr="Checklist">
            <a:extLst>
              <a:ext uri="{FF2B5EF4-FFF2-40B4-BE49-F238E27FC236}">
                <a16:creationId xmlns:a16="http://schemas.microsoft.com/office/drawing/2014/main" id="{8D63DEE7-025C-4CEE-9835-0C6D47F0F10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823579" y="5253690"/>
            <a:ext cx="914400" cy="914400"/>
          </a:xfrm>
          <a:prstGeom prst="rect">
            <a:avLst/>
          </a:prstGeom>
        </p:spPr>
      </p:pic>
      <p:sp>
        <p:nvSpPr>
          <p:cNvPr id="44" name="Rectangle 43">
            <a:extLst>
              <a:ext uri="{FF2B5EF4-FFF2-40B4-BE49-F238E27FC236}">
                <a16:creationId xmlns:a16="http://schemas.microsoft.com/office/drawing/2014/main" id="{C29439C3-2276-4B2A-B51B-5CF06980BB20}"/>
              </a:ext>
            </a:extLst>
          </p:cNvPr>
          <p:cNvSpPr/>
          <p:nvPr/>
        </p:nvSpPr>
        <p:spPr>
          <a:xfrm>
            <a:off x="7894676" y="1591029"/>
            <a:ext cx="2733896" cy="2380623"/>
          </a:xfrm>
          <a:prstGeom prst="rect">
            <a:avLst/>
          </a:prstGeom>
          <a:solidFill>
            <a:schemeClr val="accent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pic>
        <p:nvPicPr>
          <p:cNvPr id="45" name="Graphic 54" descr="Medicine">
            <a:extLst>
              <a:ext uri="{FF2B5EF4-FFF2-40B4-BE49-F238E27FC236}">
                <a16:creationId xmlns:a16="http://schemas.microsoft.com/office/drawing/2014/main" id="{195C7276-CC7C-4F1D-82DD-7710C0032B6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771580" y="2752372"/>
            <a:ext cx="914400" cy="914400"/>
          </a:xfrm>
          <a:prstGeom prst="rect">
            <a:avLst/>
          </a:prstGeom>
        </p:spPr>
      </p:pic>
      <p:sp>
        <p:nvSpPr>
          <p:cNvPr id="46" name="Rectangle 45">
            <a:extLst>
              <a:ext uri="{FF2B5EF4-FFF2-40B4-BE49-F238E27FC236}">
                <a16:creationId xmlns:a16="http://schemas.microsoft.com/office/drawing/2014/main" id="{DCCD35DC-DB52-479C-AF78-57A6FE754CD9}"/>
              </a:ext>
            </a:extLst>
          </p:cNvPr>
          <p:cNvSpPr/>
          <p:nvPr/>
        </p:nvSpPr>
        <p:spPr>
          <a:xfrm>
            <a:off x="7976080" y="1866000"/>
            <a:ext cx="261698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Medicine</a:t>
            </a:r>
          </a:p>
        </p:txBody>
      </p:sp>
      <p:sp>
        <p:nvSpPr>
          <p:cNvPr id="47" name="Rectangle 46">
            <a:extLst>
              <a:ext uri="{FF2B5EF4-FFF2-40B4-BE49-F238E27FC236}">
                <a16:creationId xmlns:a16="http://schemas.microsoft.com/office/drawing/2014/main" id="{C8926037-A0AB-494C-A5F2-2FD39AF3E50C}"/>
              </a:ext>
            </a:extLst>
          </p:cNvPr>
          <p:cNvSpPr/>
          <p:nvPr/>
        </p:nvSpPr>
        <p:spPr>
          <a:xfrm>
            <a:off x="1808507" y="4184697"/>
            <a:ext cx="2733896" cy="2380623"/>
          </a:xfrm>
          <a:prstGeom prst="rect">
            <a:avLst/>
          </a:prstGeom>
          <a:solidFill>
            <a:srgbClr val="E74536"/>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a:ea typeface="+mn-ea"/>
              <a:cs typeface="+mn-cs"/>
            </a:endParaRPr>
          </a:p>
        </p:txBody>
      </p:sp>
      <p:sp>
        <p:nvSpPr>
          <p:cNvPr id="48" name="Rectangle 47">
            <a:extLst>
              <a:ext uri="{FF2B5EF4-FFF2-40B4-BE49-F238E27FC236}">
                <a16:creationId xmlns:a16="http://schemas.microsoft.com/office/drawing/2014/main" id="{5A60BA83-F30D-4794-986F-C257D585FF1D}"/>
              </a:ext>
            </a:extLst>
          </p:cNvPr>
          <p:cNvSpPr/>
          <p:nvPr/>
        </p:nvSpPr>
        <p:spPr>
          <a:xfrm>
            <a:off x="2063457" y="4411704"/>
            <a:ext cx="2159339" cy="769441"/>
          </a:xfrm>
          <a:prstGeom prst="rect">
            <a:avLst/>
          </a:prstGeom>
        </p:spPr>
        <p:txBody>
          <a:bodyPr wrap="square">
            <a:spAutoFit/>
          </a:bodyPr>
          <a:lstStyle/>
          <a:p>
            <a:pPr algn="ctr"/>
            <a:r>
              <a:rPr lang="en-US" sz="4400" dirty="0">
                <a:ln w="0"/>
                <a:solidFill>
                  <a:prstClr val="white"/>
                </a:solidFill>
                <a:effectLst>
                  <a:outerShdw blurRad="38100" dist="19050" dir="2700000" algn="tl" rotWithShape="0">
                    <a:prstClr val="black">
                      <a:alpha val="40000"/>
                    </a:prstClr>
                  </a:outerShdw>
                </a:effectLst>
                <a:latin typeface="Lato"/>
              </a:rPr>
              <a:t>Person</a:t>
            </a:r>
          </a:p>
        </p:txBody>
      </p:sp>
      <p:pic>
        <p:nvPicPr>
          <p:cNvPr id="49" name="Graphic 9" descr="Man">
            <a:extLst>
              <a:ext uri="{FF2B5EF4-FFF2-40B4-BE49-F238E27FC236}">
                <a16:creationId xmlns:a16="http://schemas.microsoft.com/office/drawing/2014/main" id="{0EDBF762-07D3-40BE-865F-D10F9EFACAD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09694" y="5264467"/>
            <a:ext cx="914400" cy="914400"/>
          </a:xfrm>
          <a:prstGeom prst="rect">
            <a:avLst/>
          </a:prstGeom>
        </p:spPr>
      </p:pic>
    </p:spTree>
    <p:extLst>
      <p:ext uri="{BB962C8B-B14F-4D97-AF65-F5344CB8AC3E}">
        <p14:creationId xmlns:p14="http://schemas.microsoft.com/office/powerpoint/2010/main" val="31791475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1734"/>
            <a:ext cx="11353800" cy="1325563"/>
          </a:xfrm>
        </p:spPr>
        <p:txBody>
          <a:bodyPr/>
          <a:lstStyle/>
          <a:p>
            <a:r>
              <a:rPr lang="en-US" dirty="0" smtClean="0"/>
              <a:t>Type of medication error in adults ≥ 60 (2018)</a:t>
            </a:r>
            <a:endParaRPr lang="en-US" dirty="0"/>
          </a:p>
        </p:txBody>
      </p:sp>
      <p:graphicFrame>
        <p:nvGraphicFramePr>
          <p:cNvPr id="5" name="Chart 4"/>
          <p:cNvGraphicFramePr/>
          <p:nvPr>
            <p:extLst>
              <p:ext uri="{D42A27DB-BD31-4B8C-83A1-F6EECF244321}">
                <p14:modId xmlns:p14="http://schemas.microsoft.com/office/powerpoint/2010/main" val="1380471290"/>
              </p:ext>
            </p:extLst>
          </p:nvPr>
        </p:nvGraphicFramePr>
        <p:xfrm>
          <a:off x="654146" y="1302326"/>
          <a:ext cx="9381105" cy="55556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5071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1734"/>
            <a:ext cx="11222620" cy="1325563"/>
          </a:xfrm>
        </p:spPr>
        <p:txBody>
          <a:bodyPr/>
          <a:lstStyle/>
          <a:p>
            <a:r>
              <a:rPr lang="en-US" dirty="0" smtClean="0"/>
              <a:t>Medication errors are increasingly common</a:t>
            </a:r>
            <a:endParaRPr lang="en-US" dirty="0"/>
          </a:p>
        </p:txBody>
      </p:sp>
      <p:sp>
        <p:nvSpPr>
          <p:cNvPr id="4" name="Content Placeholder 3"/>
          <p:cNvSpPr>
            <a:spLocks noGrp="1"/>
          </p:cNvSpPr>
          <p:nvPr>
            <p:ph idx="1"/>
          </p:nvPr>
        </p:nvSpPr>
        <p:spPr>
          <a:xfrm>
            <a:off x="838200" y="1825625"/>
            <a:ext cx="4495800" cy="4351338"/>
          </a:xfrm>
        </p:spPr>
        <p:txBody>
          <a:bodyPr/>
          <a:lstStyle/>
          <a:p>
            <a:pPr marL="152396" indent="0">
              <a:buNone/>
            </a:pPr>
            <a:r>
              <a:rPr lang="en-US" dirty="0" smtClean="0"/>
              <a:t>In adults 60+:</a:t>
            </a:r>
          </a:p>
          <a:p>
            <a:r>
              <a:rPr lang="en-US" dirty="0" smtClean="0"/>
              <a:t>Population growth</a:t>
            </a:r>
          </a:p>
          <a:p>
            <a:r>
              <a:rPr lang="en-US" dirty="0" smtClean="0"/>
              <a:t>Medication use increasing </a:t>
            </a:r>
          </a:p>
          <a:p>
            <a:r>
              <a:rPr lang="en-US" dirty="0" smtClean="0"/>
              <a:t>Age-related challenges </a:t>
            </a:r>
          </a:p>
          <a:p>
            <a:r>
              <a:rPr lang="en-US" dirty="0" smtClean="0"/>
              <a:t>More susceptible to consequences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5358" y="1825625"/>
            <a:ext cx="6259982" cy="4178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3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error scenario: wrong dose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701469"/>
            <a:ext cx="3599925" cy="4775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878201" y="1863019"/>
            <a:ext cx="7006281" cy="1569660"/>
          </a:xfrm>
          <a:prstGeom prst="rect">
            <a:avLst/>
          </a:prstGeom>
          <a:noFill/>
        </p:spPr>
        <p:txBody>
          <a:bodyPr wrap="square" rtlCol="0">
            <a:spAutoFit/>
          </a:bodyPr>
          <a:lstStyle/>
          <a:p>
            <a:r>
              <a:rPr lang="en-US" sz="3200" b="1" dirty="0" smtClean="0">
                <a:latin typeface="Lato" panose="020F0502020204030203" pitchFamily="34" charset="0"/>
              </a:rPr>
              <a:t>Scenario: </a:t>
            </a:r>
            <a:br>
              <a:rPr lang="en-US" sz="3200" b="1" dirty="0" smtClean="0">
                <a:latin typeface="Lato" panose="020F0502020204030203" pitchFamily="34" charset="0"/>
              </a:rPr>
            </a:br>
            <a:r>
              <a:rPr lang="en-US" sz="3200" dirty="0" smtClean="0">
                <a:latin typeface="Lato" panose="020F0502020204030203" pitchFamily="34" charset="0"/>
              </a:rPr>
              <a:t>Charles can’t remember if he already took his morning medication. </a:t>
            </a:r>
          </a:p>
        </p:txBody>
      </p:sp>
    </p:spTree>
    <p:extLst>
      <p:ext uri="{BB962C8B-B14F-4D97-AF65-F5344CB8AC3E}">
        <p14:creationId xmlns:p14="http://schemas.microsoft.com/office/powerpoint/2010/main" val="2991223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7"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8" name="Rectangle 7">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9" name="Rectangle 8">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0" name="Rectangle 9">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7144508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Today’s discussion topics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461" y="1534717"/>
            <a:ext cx="1743739" cy="5020979"/>
          </a:xfrm>
          <a:prstGeom prst="rect">
            <a:avLst/>
          </a:prstGeom>
        </p:spPr>
      </p:pic>
      <p:graphicFrame>
        <p:nvGraphicFramePr>
          <p:cNvPr id="7" name="Diagram 6"/>
          <p:cNvGraphicFramePr/>
          <p:nvPr>
            <p:extLst>
              <p:ext uri="{D42A27DB-BD31-4B8C-83A1-F6EECF244321}">
                <p14:modId xmlns:p14="http://schemas.microsoft.com/office/powerpoint/2010/main" val="3709001821"/>
              </p:ext>
            </p:extLst>
          </p:nvPr>
        </p:nvGraphicFramePr>
        <p:xfrm>
          <a:off x="1868891" y="1642248"/>
          <a:ext cx="5988570" cy="4805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6397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93" y="55383"/>
            <a:ext cx="11708757" cy="1325563"/>
          </a:xfrm>
        </p:spPr>
        <p:txBody>
          <a:bodyPr>
            <a:normAutofit/>
          </a:bodyPr>
          <a:lstStyle/>
          <a:p>
            <a:pPr marL="152396"/>
            <a:r>
              <a:rPr lang="en-US" sz="4000" dirty="0"/>
              <a:t>Create a system to know when you have taken your </a:t>
            </a:r>
            <a:r>
              <a:rPr lang="en-US" sz="4000" dirty="0" smtClean="0"/>
              <a:t>medication</a:t>
            </a:r>
            <a:endParaRPr lang="en-US" sz="4000" dirty="0"/>
          </a:p>
        </p:txBody>
      </p:sp>
      <p:sp>
        <p:nvSpPr>
          <p:cNvPr id="3" name="Content Placeholder 2"/>
          <p:cNvSpPr>
            <a:spLocks noGrp="1"/>
          </p:cNvSpPr>
          <p:nvPr>
            <p:ph idx="1"/>
          </p:nvPr>
        </p:nvSpPr>
        <p:spPr>
          <a:xfrm>
            <a:off x="652523" y="1716506"/>
            <a:ext cx="10886954" cy="674507"/>
          </a:xfrm>
        </p:spPr>
        <p:txBody>
          <a:bodyPr/>
          <a:lstStyle/>
          <a:p>
            <a:pPr marL="152396" indent="0" algn="ctr">
              <a:buNone/>
            </a:pPr>
            <a:r>
              <a:rPr lang="en-US" dirty="0" smtClean="0"/>
              <a:t>Use a medication calendar</a:t>
            </a:r>
            <a:endParaRPr lang="en-US" dirty="0"/>
          </a:p>
        </p:txBody>
      </p:sp>
      <p:pic>
        <p:nvPicPr>
          <p:cNvPr id="4" name="Picture 3"/>
          <p:cNvPicPr>
            <a:picLocks noChangeAspect="1"/>
          </p:cNvPicPr>
          <p:nvPr/>
        </p:nvPicPr>
        <p:blipFill>
          <a:blip r:embed="rId3"/>
          <a:stretch>
            <a:fillRect/>
          </a:stretch>
        </p:blipFill>
        <p:spPr>
          <a:xfrm>
            <a:off x="493701" y="2726573"/>
            <a:ext cx="3873085" cy="2992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0641" t="6743" r="15880" b="7017"/>
          <a:stretch/>
        </p:blipFill>
        <p:spPr>
          <a:xfrm>
            <a:off x="4710896" y="2726573"/>
            <a:ext cx="3780750" cy="2958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5756" y="2944810"/>
            <a:ext cx="2889398" cy="2463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7396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0295" y="1733027"/>
            <a:ext cx="3930570" cy="813403"/>
          </a:xfrm>
        </p:spPr>
        <p:txBody>
          <a:bodyPr/>
          <a:lstStyle/>
          <a:p>
            <a:pPr marL="152396" indent="0" algn="ctr">
              <a:buNone/>
            </a:pPr>
            <a:r>
              <a:rPr lang="en-US" dirty="0" smtClean="0"/>
              <a:t>Use a pill organizer </a:t>
            </a:r>
            <a:endParaRPr lang="en-US" dirty="0"/>
          </a:p>
        </p:txBody>
      </p:sp>
      <p:sp>
        <p:nvSpPr>
          <p:cNvPr id="4" name="Title 1"/>
          <p:cNvSpPr>
            <a:spLocks noGrp="1"/>
          </p:cNvSpPr>
          <p:nvPr>
            <p:ph type="title"/>
          </p:nvPr>
        </p:nvSpPr>
        <p:spPr>
          <a:xfrm>
            <a:off x="155293" y="55383"/>
            <a:ext cx="11708757" cy="1325563"/>
          </a:xfrm>
        </p:spPr>
        <p:txBody>
          <a:bodyPr>
            <a:normAutofit/>
          </a:bodyPr>
          <a:lstStyle/>
          <a:p>
            <a:pPr marL="152396"/>
            <a:r>
              <a:rPr lang="en-US" sz="4000" dirty="0"/>
              <a:t>Create a system to know when you have taken your </a:t>
            </a:r>
            <a:r>
              <a:rPr lang="en-US" sz="4000" dirty="0" smtClean="0"/>
              <a:t>medication</a:t>
            </a:r>
            <a:endParaRPr lang="en-US" sz="4000" dirty="0"/>
          </a:p>
        </p:txBody>
      </p:sp>
      <p:pic>
        <p:nvPicPr>
          <p:cNvPr id="5" name="Picture 4" descr="A picture containing object, indoor, bunch&#10;&#10;Description automatically generated">
            <a:extLst>
              <a:ext uri="{FF2B5EF4-FFF2-40B4-BE49-F238E27FC236}">
                <a16:creationId xmlns:a16="http://schemas.microsoft.com/office/drawing/2014/main" id="{9B3453CE-F6B5-475C-9DB6-C8FF61548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7" t="8613" r="2935" b="6568"/>
          <a:stretch/>
        </p:blipFill>
        <p:spPr>
          <a:xfrm>
            <a:off x="7549464" y="2932298"/>
            <a:ext cx="4314586" cy="2241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LiveFine Automatic Pill Dispenser, 28-Day Electronic Medication Organizer with Alarm Reminders, Flashing Light and Safety Lock - Dispenses Prescriptions Up To 6 Times Per Day - Clear L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256" y="2729449"/>
            <a:ext cx="2647179" cy="2647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C395541-3DAA-4E32-AEA6-67CF2A664279}"/>
              </a:ext>
            </a:extLst>
          </p:cNvPr>
          <p:cNvPicPr>
            <a:picLocks noChangeAspect="1"/>
          </p:cNvPicPr>
          <p:nvPr/>
        </p:nvPicPr>
        <p:blipFill>
          <a:blip r:embed="rId5"/>
          <a:stretch>
            <a:fillRect/>
          </a:stretch>
        </p:blipFill>
        <p:spPr>
          <a:xfrm>
            <a:off x="308415" y="2765113"/>
            <a:ext cx="3865812" cy="25758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92693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error scenario: wrong medicine</a:t>
            </a:r>
            <a:endParaRPr lang="en-US" dirty="0"/>
          </a:p>
        </p:txBody>
      </p:sp>
      <p:sp>
        <p:nvSpPr>
          <p:cNvPr id="3" name="Content Placeholder 2"/>
          <p:cNvSpPr>
            <a:spLocks noGrp="1"/>
          </p:cNvSpPr>
          <p:nvPr>
            <p:ph idx="1"/>
          </p:nvPr>
        </p:nvSpPr>
        <p:spPr>
          <a:xfrm>
            <a:off x="6389225" y="1825625"/>
            <a:ext cx="5802775" cy="2989443"/>
          </a:xfrm>
        </p:spPr>
        <p:txBody>
          <a:bodyPr/>
          <a:lstStyle/>
          <a:p>
            <a:pPr marL="152396" indent="0">
              <a:buNone/>
            </a:pPr>
            <a:r>
              <a:rPr lang="en-US" b="1" dirty="0" smtClean="0"/>
              <a:t>Scenario: </a:t>
            </a:r>
          </a:p>
          <a:p>
            <a:pPr marL="152396" indent="0">
              <a:buNone/>
            </a:pPr>
            <a:r>
              <a:rPr lang="en-US" dirty="0" smtClean="0"/>
              <a:t>Cynthia took an old prescription.  </a:t>
            </a:r>
            <a:endParaRPr lang="en-US" b="1"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924"/>
          <a:stretch/>
        </p:blipFill>
        <p:spPr>
          <a:xfrm>
            <a:off x="838200" y="1825625"/>
            <a:ext cx="5270706" cy="4035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815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7"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8" name="Rectangle 7">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9" name="Rectangle 8">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0" name="Rectangle 9">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2830644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1672" y="147043"/>
            <a:ext cx="4350327" cy="1325563"/>
          </a:xfrm>
        </p:spPr>
        <p:txBody>
          <a:bodyPr>
            <a:normAutofit/>
          </a:bodyPr>
          <a:lstStyle/>
          <a:p>
            <a:r>
              <a:rPr lang="en-US" sz="3200" dirty="0" smtClean="0"/>
              <a:t>Don’t hang on to meds</a:t>
            </a:r>
            <a:endParaRPr lang="en-US" sz="3200" dirty="0"/>
          </a:p>
        </p:txBody>
      </p:sp>
      <p:pic>
        <p:nvPicPr>
          <p:cNvPr id="7" name="Picture 6"/>
          <p:cNvPicPr>
            <a:picLocks noChangeAspect="1"/>
          </p:cNvPicPr>
          <p:nvPr/>
        </p:nvPicPr>
        <p:blipFill>
          <a:blip r:embed="rId3"/>
          <a:stretch>
            <a:fillRect/>
          </a:stretch>
        </p:blipFill>
        <p:spPr>
          <a:xfrm>
            <a:off x="0" y="0"/>
            <a:ext cx="7687541" cy="3820157"/>
          </a:xfrm>
          <a:prstGeom prst="rect">
            <a:avLst/>
          </a:prstGeom>
        </p:spPr>
      </p:pic>
      <p:pic>
        <p:nvPicPr>
          <p:cNvPr id="9" name="Picture 8"/>
          <p:cNvPicPr>
            <a:picLocks noChangeAspect="1"/>
          </p:cNvPicPr>
          <p:nvPr/>
        </p:nvPicPr>
        <p:blipFill>
          <a:blip r:embed="rId4"/>
          <a:stretch>
            <a:fillRect/>
          </a:stretch>
        </p:blipFill>
        <p:spPr>
          <a:xfrm>
            <a:off x="4504458" y="3365870"/>
            <a:ext cx="7687541" cy="3870098"/>
          </a:xfrm>
          <a:prstGeom prst="rect">
            <a:avLst/>
          </a:prstGeom>
        </p:spPr>
      </p:pic>
    </p:spTree>
    <p:extLst>
      <p:ext uri="{BB962C8B-B14F-4D97-AF65-F5344CB8AC3E}">
        <p14:creationId xmlns:p14="http://schemas.microsoft.com/office/powerpoint/2010/main" val="4043950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Take </a:t>
            </a:r>
            <a:r>
              <a:rPr lang="en-US" dirty="0" smtClean="0"/>
              <a:t>Back locations near you</a:t>
            </a:r>
            <a:endParaRPr lang="en-US" dirty="0"/>
          </a:p>
        </p:txBody>
      </p:sp>
      <p:sp>
        <p:nvSpPr>
          <p:cNvPr id="3" name="Content Placeholder 2"/>
          <p:cNvSpPr>
            <a:spLocks noGrp="1"/>
          </p:cNvSpPr>
          <p:nvPr>
            <p:ph idx="1"/>
          </p:nvPr>
        </p:nvSpPr>
        <p:spPr>
          <a:xfrm>
            <a:off x="7467600" y="1825624"/>
            <a:ext cx="4294909" cy="4351338"/>
          </a:xfrm>
        </p:spPr>
        <p:txBody>
          <a:bodyPr/>
          <a:lstStyle/>
          <a:p>
            <a:pPr marL="152396" indent="0">
              <a:buNone/>
            </a:pPr>
            <a:endParaRPr lang="en-US" dirty="0" smtClean="0"/>
          </a:p>
          <a:p>
            <a:pPr marL="152396" indent="0">
              <a:buNone/>
            </a:pPr>
            <a:r>
              <a:rPr lang="en-US" dirty="0">
                <a:solidFill>
                  <a:srgbClr val="FF0000"/>
                </a:solidFill>
              </a:rPr>
              <a:t>t</a:t>
            </a:r>
            <a:r>
              <a:rPr lang="en-US" dirty="0" smtClean="0">
                <a:solidFill>
                  <a:srgbClr val="FF0000"/>
                </a:solidFill>
              </a:rPr>
              <a:t>akebackyourmeds.org</a:t>
            </a:r>
            <a:endParaRPr lang="en-US" dirty="0">
              <a:solidFill>
                <a:srgbClr val="FF0000"/>
              </a:solidFill>
            </a:endParaRPr>
          </a:p>
        </p:txBody>
      </p:sp>
      <p:pic>
        <p:nvPicPr>
          <p:cNvPr id="4" name="Picture 3"/>
          <p:cNvPicPr>
            <a:picLocks noChangeAspect="1"/>
          </p:cNvPicPr>
          <p:nvPr/>
        </p:nvPicPr>
        <p:blipFill rotWithShape="1">
          <a:blip r:embed="rId3"/>
          <a:srcRect l="22598"/>
          <a:stretch/>
        </p:blipFill>
        <p:spPr>
          <a:xfrm>
            <a:off x="838200" y="1825624"/>
            <a:ext cx="6296891" cy="4597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4007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44545" y="6040582"/>
            <a:ext cx="2147455"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Disposal by mail</a:t>
            </a:r>
            <a:endParaRPr lang="en-US" dirty="0"/>
          </a:p>
        </p:txBody>
      </p:sp>
      <p:sp>
        <p:nvSpPr>
          <p:cNvPr id="3" name="Content Placeholder 2"/>
          <p:cNvSpPr>
            <a:spLocks noGrp="1"/>
          </p:cNvSpPr>
          <p:nvPr>
            <p:ph idx="1"/>
          </p:nvPr>
        </p:nvSpPr>
        <p:spPr>
          <a:xfrm>
            <a:off x="838200" y="1597297"/>
            <a:ext cx="6366164" cy="4817358"/>
          </a:xfrm>
        </p:spPr>
        <p:txBody>
          <a:bodyPr>
            <a:normAutofit lnSpcReduction="10000"/>
          </a:bodyPr>
          <a:lstStyle/>
          <a:p>
            <a:r>
              <a:rPr lang="en-US" dirty="0"/>
              <a:t>For differentially-abled and/or homebound residents, upon </a:t>
            </a:r>
            <a:r>
              <a:rPr lang="en-US" dirty="0" smtClean="0"/>
              <a:t>request</a:t>
            </a:r>
            <a:endParaRPr lang="en-US" dirty="0"/>
          </a:p>
          <a:p>
            <a:r>
              <a:rPr lang="en-US" dirty="0" smtClean="0"/>
              <a:t>Not all substances are accepted (no vitamins/supplements, illicit drugs, and more) </a:t>
            </a:r>
          </a:p>
          <a:p>
            <a:r>
              <a:rPr lang="en-US" dirty="0" smtClean="0"/>
              <a:t>Additionally offer mail-back services for inhalers and injectors</a:t>
            </a:r>
          </a:p>
          <a:p>
            <a:pPr marL="152396" indent="0">
              <a:buNone/>
            </a:pPr>
            <a:endParaRPr lang="en-US" dirty="0" smtClean="0"/>
          </a:p>
          <a:p>
            <a:pPr marL="152396" indent="0">
              <a:buNone/>
            </a:pPr>
            <a:r>
              <a:rPr lang="en-US" dirty="0" smtClean="0">
                <a:solidFill>
                  <a:srgbClr val="FF0000"/>
                </a:solidFill>
              </a:rPr>
              <a:t>med-project.org</a:t>
            </a:r>
            <a:endParaRPr lang="en-US" dirty="0">
              <a:solidFill>
                <a:srgbClr val="FF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5530"/>
          <a:stretch/>
        </p:blipFill>
        <p:spPr>
          <a:xfrm>
            <a:off x="7847004" y="1444896"/>
            <a:ext cx="3506796" cy="4969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05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 medication list</a:t>
            </a:r>
            <a:endParaRPr lang="en-US" dirty="0"/>
          </a:p>
        </p:txBody>
      </p:sp>
      <p:sp>
        <p:nvSpPr>
          <p:cNvPr id="3" name="Content Placeholder 2"/>
          <p:cNvSpPr>
            <a:spLocks noGrp="1"/>
          </p:cNvSpPr>
          <p:nvPr>
            <p:ph idx="1"/>
          </p:nvPr>
        </p:nvSpPr>
        <p:spPr>
          <a:xfrm>
            <a:off x="685799" y="1597297"/>
            <a:ext cx="6241473" cy="5025176"/>
          </a:xfrm>
        </p:spPr>
        <p:txBody>
          <a:bodyPr>
            <a:normAutofit lnSpcReduction="10000"/>
          </a:bodyPr>
          <a:lstStyle/>
          <a:p>
            <a:r>
              <a:rPr lang="en-US" dirty="0" smtClean="0"/>
              <a:t>Include prescriptions, </a:t>
            </a:r>
            <a:br>
              <a:rPr lang="en-US" dirty="0" smtClean="0"/>
            </a:br>
            <a:r>
              <a:rPr lang="en-US" dirty="0" smtClean="0"/>
              <a:t>over-the-counter medications, vitamins/supplements, &amp; any other substances</a:t>
            </a:r>
            <a:endParaRPr lang="en-US" dirty="0"/>
          </a:p>
          <a:p>
            <a:r>
              <a:rPr lang="en-US" dirty="0" smtClean="0"/>
              <a:t>Minimum information:</a:t>
            </a:r>
          </a:p>
          <a:p>
            <a:pPr lvl="1"/>
            <a:r>
              <a:rPr lang="en-US" dirty="0" smtClean="0"/>
              <a:t>Name</a:t>
            </a:r>
          </a:p>
          <a:p>
            <a:pPr lvl="1"/>
            <a:r>
              <a:rPr lang="en-US" dirty="0" smtClean="0"/>
              <a:t>Dose</a:t>
            </a:r>
          </a:p>
          <a:p>
            <a:pPr lvl="1"/>
            <a:r>
              <a:rPr lang="en-US" dirty="0" smtClean="0"/>
              <a:t>Time</a:t>
            </a:r>
          </a:p>
          <a:p>
            <a:pPr lvl="1"/>
            <a:r>
              <a:rPr lang="en-US" dirty="0" smtClean="0"/>
              <a:t>Special instructions</a:t>
            </a:r>
          </a:p>
          <a:p>
            <a:r>
              <a:rPr lang="en-US" dirty="0"/>
              <a:t>Take to every healthcare </a:t>
            </a:r>
            <a:r>
              <a:rPr lang="en-US" dirty="0" smtClean="0"/>
              <a:t>appointment</a:t>
            </a:r>
          </a:p>
          <a:p>
            <a:pPr marL="152396" indent="0">
              <a:buNone/>
            </a:pPr>
            <a:endParaRPr lang="en-US" dirty="0"/>
          </a:p>
          <a:p>
            <a:pPr marL="152396" indent="0">
              <a:buNone/>
            </a:pPr>
            <a:endParaRPr lang="en-US" dirty="0"/>
          </a:p>
        </p:txBody>
      </p:sp>
      <p:pic>
        <p:nvPicPr>
          <p:cNvPr id="4" name="Picture 3">
            <a:extLst>
              <a:ext uri="{FF2B5EF4-FFF2-40B4-BE49-F238E27FC236}">
                <a16:creationId xmlns:a16="http://schemas.microsoft.com/office/drawing/2014/main" id="{09DBCA7E-92F6-415C-A8BD-F2A791094DC3}"/>
              </a:ext>
            </a:extLst>
          </p:cNvPr>
          <p:cNvPicPr>
            <a:picLocks noChangeAspect="1"/>
          </p:cNvPicPr>
          <p:nvPr/>
        </p:nvPicPr>
        <p:blipFill>
          <a:blip r:embed="rId3"/>
          <a:stretch>
            <a:fillRect/>
          </a:stretch>
        </p:blipFill>
        <p:spPr>
          <a:xfrm>
            <a:off x="7079673" y="1836330"/>
            <a:ext cx="4620491" cy="3555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0410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error scenario: wrong person</a:t>
            </a:r>
            <a:endParaRPr lang="en-US" dirty="0"/>
          </a:p>
        </p:txBody>
      </p:sp>
      <p:sp>
        <p:nvSpPr>
          <p:cNvPr id="3" name="Content Placeholder 2"/>
          <p:cNvSpPr>
            <a:spLocks noGrp="1"/>
          </p:cNvSpPr>
          <p:nvPr>
            <p:ph idx="1"/>
          </p:nvPr>
        </p:nvSpPr>
        <p:spPr>
          <a:xfrm>
            <a:off x="6146158" y="1825625"/>
            <a:ext cx="5207642" cy="4351338"/>
          </a:xfrm>
        </p:spPr>
        <p:txBody>
          <a:bodyPr/>
          <a:lstStyle/>
          <a:p>
            <a:pPr marL="152396" indent="0">
              <a:buNone/>
            </a:pPr>
            <a:r>
              <a:rPr lang="en-US" b="1" dirty="0" smtClean="0"/>
              <a:t>Scenario: </a:t>
            </a:r>
          </a:p>
          <a:p>
            <a:pPr marL="152396" indent="0">
              <a:buNone/>
            </a:pPr>
            <a:r>
              <a:rPr lang="en-US" dirty="0" smtClean="0"/>
              <a:t>Jackie took one of her husband’s medications. </a:t>
            </a:r>
            <a:endParaRPr lang="en-US"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254" y="1976209"/>
            <a:ext cx="5550712" cy="4050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9539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7"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8" name="Rectangle 7">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9" name="Rectangle 8">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0" name="Rectangle 9">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317293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a:t>
            </a:r>
            <a:r>
              <a:rPr lang="en-US" dirty="0" err="1" smtClean="0"/>
              <a:t>Wasington</a:t>
            </a:r>
            <a:r>
              <a:rPr lang="en-US" dirty="0" smtClean="0"/>
              <a:t> Poison Center</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90362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4000" dirty="0" smtClean="0"/>
              <a:t>Store medications separate from those of other household members &amp; pets</a:t>
            </a:r>
            <a:endParaRPr lang="en-US" sz="4000" dirty="0"/>
          </a:p>
        </p:txBody>
      </p:sp>
      <p:sp>
        <p:nvSpPr>
          <p:cNvPr id="3" name="Content Placeholder 2"/>
          <p:cNvSpPr>
            <a:spLocks noGrp="1"/>
          </p:cNvSpPr>
          <p:nvPr>
            <p:ph idx="1"/>
          </p:nvPr>
        </p:nvSpPr>
        <p:spPr>
          <a:xfrm>
            <a:off x="838200" y="1825625"/>
            <a:ext cx="10515600" cy="801828"/>
          </a:xfrm>
        </p:spPr>
        <p:txBody>
          <a:bodyPr/>
          <a:lstStyle/>
          <a:p>
            <a:pPr marL="152396" indent="0" algn="ctr">
              <a:buNone/>
            </a:pPr>
            <a:r>
              <a:rPr lang="en-US" dirty="0" smtClean="0"/>
              <a:t>OR, use colored identification bands or pill organizers</a:t>
            </a:r>
            <a:endParaRPr lang="en-US" dirty="0"/>
          </a:p>
        </p:txBody>
      </p:sp>
      <p:pic>
        <p:nvPicPr>
          <p:cNvPr id="4" name="Picture 3" descr="A picture containing cup, table, plastic, indoor&#10;&#10;Description automatically generated">
            <a:extLst>
              <a:ext uri="{FF2B5EF4-FFF2-40B4-BE49-F238E27FC236}">
                <a16:creationId xmlns:a16="http://schemas.microsoft.com/office/drawing/2014/main" id="{987249B0-7EAB-46AB-9DB7-99F556C82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5046" y="2996699"/>
            <a:ext cx="2926657" cy="292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6066537" y="3009611"/>
            <a:ext cx="3415959" cy="29377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7997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Safely store medications</a:t>
            </a:r>
            <a:endParaRPr lang="en-US" dirty="0"/>
          </a:p>
        </p:txBody>
      </p:sp>
      <p:sp>
        <p:nvSpPr>
          <p:cNvPr id="3" name="Content Placeholder 2"/>
          <p:cNvSpPr>
            <a:spLocks noGrp="1"/>
          </p:cNvSpPr>
          <p:nvPr>
            <p:ph idx="1"/>
          </p:nvPr>
        </p:nvSpPr>
        <p:spPr>
          <a:xfrm>
            <a:off x="838201" y="1825624"/>
            <a:ext cx="5673436" cy="4783519"/>
          </a:xfrm>
        </p:spPr>
        <p:txBody>
          <a:bodyPr>
            <a:normAutofit/>
          </a:bodyPr>
          <a:lstStyle/>
          <a:p>
            <a:r>
              <a:rPr lang="en-US" dirty="0"/>
              <a:t>Keep </a:t>
            </a:r>
            <a:r>
              <a:rPr lang="en-US" dirty="0" smtClean="0"/>
              <a:t>medications out </a:t>
            </a:r>
            <a:r>
              <a:rPr lang="en-US" dirty="0"/>
              <a:t>of </a:t>
            </a:r>
            <a:r>
              <a:rPr lang="en-US" dirty="0" smtClean="0"/>
              <a:t>reach and </a:t>
            </a:r>
            <a:r>
              <a:rPr lang="en-US" dirty="0"/>
              <a:t>out of </a:t>
            </a:r>
            <a:r>
              <a:rPr lang="en-US" dirty="0" smtClean="0"/>
              <a:t>sight</a:t>
            </a:r>
          </a:p>
          <a:p>
            <a:r>
              <a:rPr lang="en-US" dirty="0" smtClean="0"/>
              <a:t>Lock up medications</a:t>
            </a:r>
          </a:p>
          <a:p>
            <a:pPr lvl="1"/>
            <a:r>
              <a:rPr lang="en-US" dirty="0" smtClean="0"/>
              <a:t>Especially “high alert” medications (opioids</a:t>
            </a:r>
            <a:r>
              <a:rPr lang="en-US" dirty="0"/>
              <a:t>, cannabis, sedatives, </a:t>
            </a:r>
            <a:r>
              <a:rPr lang="en-US" dirty="0" smtClean="0"/>
              <a:t/>
            </a:r>
            <a:br>
              <a:rPr lang="en-US" dirty="0" smtClean="0"/>
            </a:br>
            <a:r>
              <a:rPr lang="en-US" dirty="0" smtClean="0"/>
              <a:t>anti-depressants)</a:t>
            </a:r>
            <a:endParaRPr lang="en-US" dirty="0"/>
          </a:p>
          <a:p>
            <a:pPr lvl="1"/>
            <a:r>
              <a:rPr lang="en-US" dirty="0"/>
              <a:t>High risk with accidental and intentional use by </a:t>
            </a:r>
            <a:r>
              <a:rPr lang="en-US" dirty="0" smtClean="0"/>
              <a:t>others</a:t>
            </a:r>
            <a:endParaRPr lang="en-US" dirty="0"/>
          </a:p>
        </p:txBody>
      </p:sp>
      <p:pic>
        <p:nvPicPr>
          <p:cNvPr id="4" name="Picture 3"/>
          <p:cNvPicPr>
            <a:picLocks noChangeAspect="1"/>
          </p:cNvPicPr>
          <p:nvPr/>
        </p:nvPicPr>
        <p:blipFill>
          <a:blip r:embed="rId3"/>
          <a:stretch>
            <a:fillRect/>
          </a:stretch>
        </p:blipFill>
        <p:spPr>
          <a:xfrm>
            <a:off x="6691745" y="1825624"/>
            <a:ext cx="5058208" cy="3372138"/>
          </a:xfrm>
          <a:prstGeom prst="rect">
            <a:avLst/>
          </a:prstGeom>
        </p:spPr>
      </p:pic>
    </p:spTree>
    <p:extLst>
      <p:ext uri="{BB962C8B-B14F-4D97-AF65-F5344CB8AC3E}">
        <p14:creationId xmlns:p14="http://schemas.microsoft.com/office/powerpoint/2010/main" val="2893641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Opioids</a:t>
            </a:r>
            <a:endParaRPr lang="en-US" dirty="0"/>
          </a:p>
        </p:txBody>
      </p:sp>
      <p:pic>
        <p:nvPicPr>
          <p:cNvPr id="4" name="Picture 3"/>
          <p:cNvPicPr>
            <a:picLocks noChangeAspect="1"/>
          </p:cNvPicPr>
          <p:nvPr/>
        </p:nvPicPr>
        <p:blipFill>
          <a:blip r:embed="rId3"/>
          <a:stretch>
            <a:fillRect/>
          </a:stretch>
        </p:blipFill>
        <p:spPr>
          <a:xfrm>
            <a:off x="83130" y="1680159"/>
            <a:ext cx="7999928" cy="4051028"/>
          </a:xfrm>
          <a:prstGeom prst="rect">
            <a:avLst/>
          </a:prstGeom>
        </p:spPr>
      </p:pic>
      <p:pic>
        <p:nvPicPr>
          <p:cNvPr id="5" name="Picture 4"/>
          <p:cNvPicPr>
            <a:picLocks noChangeAspect="1"/>
          </p:cNvPicPr>
          <p:nvPr/>
        </p:nvPicPr>
        <p:blipFill>
          <a:blip r:embed="rId4"/>
          <a:stretch>
            <a:fillRect/>
          </a:stretch>
        </p:blipFill>
        <p:spPr>
          <a:xfrm>
            <a:off x="8077204" y="1763021"/>
            <a:ext cx="4037178" cy="3968166"/>
          </a:xfrm>
          <a:prstGeom prst="rect">
            <a:avLst/>
          </a:prstGeom>
        </p:spPr>
      </p:pic>
    </p:spTree>
    <p:extLst>
      <p:ext uri="{BB962C8B-B14F-4D97-AF65-F5344CB8AC3E}">
        <p14:creationId xmlns:p14="http://schemas.microsoft.com/office/powerpoint/2010/main" val="42230360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lockboxes</a:t>
            </a:r>
            <a:endParaRPr lang="en-US" dirty="0"/>
          </a:p>
        </p:txBody>
      </p:sp>
      <p:pic>
        <p:nvPicPr>
          <p:cNvPr id="4" name="Picture 3" descr="A picture containing appliance, indoor&#10;&#10;Description automatically generated">
            <a:extLst>
              <a:ext uri="{FF2B5EF4-FFF2-40B4-BE49-F238E27FC236}">
                <a16:creationId xmlns:a16="http://schemas.microsoft.com/office/drawing/2014/main" id="{54F186BF-BBE2-4094-ABB0-CD2FA9760150}"/>
              </a:ext>
            </a:extLst>
          </p:cNvPr>
          <p:cNvPicPr>
            <a:picLocks noChangeAspect="1"/>
          </p:cNvPicPr>
          <p:nvPr/>
        </p:nvPicPr>
        <p:blipFill rotWithShape="1">
          <a:blip r:embed="rId2">
            <a:extLst>
              <a:ext uri="{28A0092B-C50C-407E-A947-70E740481C1C}">
                <a14:useLocalDpi xmlns:a14="http://schemas.microsoft.com/office/drawing/2010/main" val="0"/>
              </a:ext>
            </a:extLst>
          </a:blip>
          <a:srcRect t="12235" b="6369"/>
          <a:stretch/>
        </p:blipFill>
        <p:spPr>
          <a:xfrm>
            <a:off x="455456" y="1596649"/>
            <a:ext cx="3714761" cy="3023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4524374" y="2528109"/>
            <a:ext cx="3960669" cy="3025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0113818" y="5846618"/>
            <a:ext cx="2078182" cy="1011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350" r="7431" b="4476"/>
          <a:stretch/>
        </p:blipFill>
        <p:spPr>
          <a:xfrm>
            <a:off x="8839200" y="1596649"/>
            <a:ext cx="3089564" cy="50258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37695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 accidental poisonings in kids</a:t>
            </a:r>
            <a:endParaRPr lang="en-US" dirty="0"/>
          </a:p>
        </p:txBody>
      </p:sp>
      <p:sp>
        <p:nvSpPr>
          <p:cNvPr id="3" name="Content Placeholder 2"/>
          <p:cNvSpPr>
            <a:spLocks noGrp="1"/>
          </p:cNvSpPr>
          <p:nvPr>
            <p:ph idx="1"/>
          </p:nvPr>
        </p:nvSpPr>
        <p:spPr>
          <a:xfrm>
            <a:off x="6621254" y="1825625"/>
            <a:ext cx="5289095" cy="4351338"/>
          </a:xfrm>
        </p:spPr>
        <p:txBody>
          <a:bodyPr>
            <a:normAutofit/>
          </a:bodyPr>
          <a:lstStyle/>
          <a:p>
            <a:r>
              <a:rPr lang="en-US" dirty="0"/>
              <a:t>Do not take medication in front of children</a:t>
            </a:r>
          </a:p>
          <a:p>
            <a:r>
              <a:rPr lang="en-US" dirty="0" smtClean="0"/>
              <a:t>Keep </a:t>
            </a:r>
            <a:r>
              <a:rPr lang="en-US" dirty="0"/>
              <a:t>medications out of sight and out of reach</a:t>
            </a:r>
          </a:p>
          <a:p>
            <a:r>
              <a:rPr lang="en-US" dirty="0" smtClean="0"/>
              <a:t>Check </a:t>
            </a:r>
            <a:r>
              <a:rPr lang="en-US" dirty="0"/>
              <a:t>carpet/floors for dropped </a:t>
            </a:r>
            <a:r>
              <a:rPr lang="en-US" dirty="0" smtClean="0"/>
              <a:t>medication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05" y="2013280"/>
            <a:ext cx="5990105" cy="3976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02430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4673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Look-a-likes</a:t>
            </a:r>
            <a:endParaRPr lang="en-US" dirty="0"/>
          </a:p>
        </p:txBody>
      </p:sp>
      <p:grpSp>
        <p:nvGrpSpPr>
          <p:cNvPr id="6" name="Group 5"/>
          <p:cNvGrpSpPr/>
          <p:nvPr/>
        </p:nvGrpSpPr>
        <p:grpSpPr>
          <a:xfrm>
            <a:off x="3542123" y="4456740"/>
            <a:ext cx="5194473" cy="1888953"/>
            <a:chOff x="3330090" y="4593065"/>
            <a:chExt cx="5194473" cy="1888953"/>
          </a:xfrm>
        </p:grpSpPr>
        <p:pic>
          <p:nvPicPr>
            <p:cNvPr id="7" name="irc_mi" descr="http://pics.drugstore.com/prodimg/369223/220.jpg"/>
            <p:cNvPicPr/>
            <p:nvPr/>
          </p:nvPicPr>
          <p:blipFill rotWithShape="1">
            <a:blip r:embed="rId3">
              <a:extLst>
                <a:ext uri="{28A0092B-C50C-407E-A947-70E740481C1C}">
                  <a14:useLocalDpi xmlns:a14="http://schemas.microsoft.com/office/drawing/2010/main" val="0"/>
                </a:ext>
              </a:extLst>
            </a:blip>
            <a:srcRect l="26190" r="29762"/>
            <a:stretch/>
          </p:blipFill>
          <p:spPr bwMode="auto">
            <a:xfrm>
              <a:off x="3330090" y="4610867"/>
              <a:ext cx="753817" cy="1845601"/>
            </a:xfrm>
            <a:prstGeom prst="rect">
              <a:avLst/>
            </a:prstGeom>
            <a:noFill/>
            <a:ln>
              <a:noFill/>
            </a:ln>
            <a:extLst>
              <a:ext uri="{53640926-AAD7-44D8-BBD7-CCE9431645EC}">
                <a14:shadowObscured xmlns:a14="http://schemas.microsoft.com/office/drawing/2010/main"/>
              </a:ext>
            </a:extLst>
          </p:spPr>
        </p:pic>
        <p:pic>
          <p:nvPicPr>
            <p:cNvPr id="8" name="irc_mi" descr="http://web.tradekorea.com/upload_file2/sell/95/S00042795/Eyelahs_glue.jpg"/>
            <p:cNvPicPr/>
            <p:nvPr/>
          </p:nvPicPr>
          <p:blipFill rotWithShape="1">
            <a:blip r:embed="rId4" cstate="print">
              <a:extLst>
                <a:ext uri="{28A0092B-C50C-407E-A947-70E740481C1C}">
                  <a14:useLocalDpi xmlns:a14="http://schemas.microsoft.com/office/drawing/2010/main" val="0"/>
                </a:ext>
              </a:extLst>
            </a:blip>
            <a:srcRect l="10860" r="5869"/>
            <a:stretch/>
          </p:blipFill>
          <p:spPr bwMode="auto">
            <a:xfrm>
              <a:off x="4198441" y="4943799"/>
              <a:ext cx="563416" cy="1508373"/>
            </a:xfrm>
            <a:prstGeom prst="rect">
              <a:avLst/>
            </a:prstGeom>
            <a:noFill/>
            <a:ln>
              <a:noFill/>
            </a:ln>
            <a:extLst>
              <a:ext uri="{53640926-AAD7-44D8-BBD7-CCE9431645EC}">
                <a14:shadowObscured xmlns:a14="http://schemas.microsoft.com/office/drawing/2010/main"/>
              </a:ext>
            </a:extLst>
          </p:spPr>
        </p:pic>
        <p:pic>
          <p:nvPicPr>
            <p:cNvPr id="9" name="Picture 8" descr="https://encrypted-tbn3.gstatic.com/images?q=tbn:ANd9GcT2Ys858d0AVGb4E86bjqAENJv9KOSKdSZ4p1BL5cW-xpSDoL0INg"/>
            <p:cNvPicPr/>
            <p:nvPr/>
          </p:nvPicPr>
          <p:blipFill rotWithShape="1">
            <a:blip r:embed="rId5">
              <a:extLst>
                <a:ext uri="{28A0092B-C50C-407E-A947-70E740481C1C}">
                  <a14:useLocalDpi xmlns:a14="http://schemas.microsoft.com/office/drawing/2010/main" val="0"/>
                </a:ext>
              </a:extLst>
            </a:blip>
            <a:srcRect l="33496" r="31067"/>
            <a:stretch/>
          </p:blipFill>
          <p:spPr bwMode="auto">
            <a:xfrm>
              <a:off x="4950267" y="4943797"/>
              <a:ext cx="495467" cy="1508373"/>
            </a:xfrm>
            <a:prstGeom prst="rect">
              <a:avLst/>
            </a:prstGeom>
            <a:noFill/>
            <a:ln>
              <a:noFill/>
            </a:ln>
            <a:extLst>
              <a:ext uri="{53640926-AAD7-44D8-BBD7-CCE9431645EC}">
                <a14:shadowObscured xmlns:a14="http://schemas.microsoft.com/office/drawing/2010/main"/>
              </a:ext>
            </a:extLst>
          </p:spPr>
        </p:pic>
        <p:pic>
          <p:nvPicPr>
            <p:cNvPr id="10" name="irc_mi" descr="http://coolspotters.com/files/photos/693294/bausch-and-lomb-advanced-eye-relief-dry-eye-environmental-lubricant-eye-drops-profile.jpg"/>
            <p:cNvPicPr/>
            <p:nvPr/>
          </p:nvPicPr>
          <p:blipFill rotWithShape="1">
            <a:blip r:embed="rId6" cstate="print">
              <a:extLst>
                <a:ext uri="{28A0092B-C50C-407E-A947-70E740481C1C}">
                  <a14:useLocalDpi xmlns:a14="http://schemas.microsoft.com/office/drawing/2010/main" val="0"/>
                </a:ext>
              </a:extLst>
            </a:blip>
            <a:srcRect l="21876" r="19370"/>
            <a:stretch/>
          </p:blipFill>
          <p:spPr bwMode="auto">
            <a:xfrm>
              <a:off x="5624988" y="4782142"/>
              <a:ext cx="617918" cy="1699876"/>
            </a:xfrm>
            <a:prstGeom prst="rect">
              <a:avLst/>
            </a:prstGeom>
            <a:noFill/>
            <a:ln>
              <a:noFill/>
            </a:ln>
            <a:extLst>
              <a:ext uri="{53640926-AAD7-44D8-BBD7-CCE9431645EC}">
                <a14:shadowObscured xmlns:a14="http://schemas.microsoft.com/office/drawing/2010/main"/>
              </a:ext>
            </a:extLst>
          </p:spPr>
        </p:pic>
        <p:pic>
          <p:nvPicPr>
            <p:cNvPr id="11" name="irc_mi" descr="http://i.walmartimages.com/i/p/00/60/53/88/66/0060538866113_500X500.jpg"/>
            <p:cNvPicPr/>
            <p:nvPr/>
          </p:nvPicPr>
          <p:blipFill rotWithShape="1">
            <a:blip r:embed="rId7" cstate="print">
              <a:extLst>
                <a:ext uri="{28A0092B-C50C-407E-A947-70E740481C1C}">
                  <a14:useLocalDpi xmlns:a14="http://schemas.microsoft.com/office/drawing/2010/main" val="0"/>
                </a:ext>
              </a:extLst>
            </a:blip>
            <a:srcRect l="31982" r="29200"/>
            <a:stretch/>
          </p:blipFill>
          <p:spPr bwMode="auto">
            <a:xfrm>
              <a:off x="6331377" y="4654728"/>
              <a:ext cx="658263" cy="1827290"/>
            </a:xfrm>
            <a:prstGeom prst="rect">
              <a:avLst/>
            </a:prstGeom>
            <a:noFill/>
            <a:ln>
              <a:noFill/>
            </a:ln>
            <a:extLst>
              <a:ext uri="{53640926-AAD7-44D8-BBD7-CCE9431645EC}">
                <a14:shadowObscured xmlns:a14="http://schemas.microsoft.com/office/drawing/2010/main"/>
              </a:ext>
            </a:extLst>
          </p:spPr>
        </p:pic>
        <p:pic>
          <p:nvPicPr>
            <p:cNvPr id="12" name="Picture 11" descr="Eurotool Super New Glue - Heavy Duty Adhesive - 3 Gram Bottle"/>
            <p:cNvPicPr/>
            <p:nvPr/>
          </p:nvPicPr>
          <p:blipFill rotWithShape="1">
            <a:blip r:embed="rId8" cstate="print">
              <a:extLst>
                <a:ext uri="{28A0092B-C50C-407E-A947-70E740481C1C}">
                  <a14:useLocalDpi xmlns:a14="http://schemas.microsoft.com/office/drawing/2010/main" val="0"/>
                </a:ext>
              </a:extLst>
            </a:blip>
            <a:srcRect l="28023" r="34709"/>
            <a:stretch/>
          </p:blipFill>
          <p:spPr bwMode="auto">
            <a:xfrm>
              <a:off x="7123217" y="4856912"/>
              <a:ext cx="535812" cy="1550336"/>
            </a:xfrm>
            <a:prstGeom prst="rect">
              <a:avLst/>
            </a:prstGeom>
            <a:noFill/>
            <a:ln>
              <a:noFill/>
            </a:ln>
            <a:extLst>
              <a:ext uri="{53640926-AAD7-44D8-BBD7-CCE9431645EC}">
                <a14:shadowObscured xmlns:a14="http://schemas.microsoft.com/office/drawing/2010/main"/>
              </a:ext>
            </a:extLst>
          </p:spPr>
        </p:pic>
        <p:pic>
          <p:nvPicPr>
            <p:cNvPr id="13" name="Picture 12" descr="C:\Users\mmurray\Desktop\ecig flavor.jpg"/>
            <p:cNvPicPr/>
            <p:nvPr/>
          </p:nvPicPr>
          <p:blipFill rotWithShape="1">
            <a:blip r:embed="rId9" cstate="print">
              <a:extLst>
                <a:ext uri="{28A0092B-C50C-407E-A947-70E740481C1C}">
                  <a14:useLocalDpi xmlns:a14="http://schemas.microsoft.com/office/drawing/2010/main" val="0"/>
                </a:ext>
              </a:extLst>
            </a:blip>
            <a:srcRect l="24163" t="4777" r="17649" b="5096"/>
            <a:stretch/>
          </p:blipFill>
          <p:spPr bwMode="auto">
            <a:xfrm>
              <a:off x="7823832" y="4593065"/>
              <a:ext cx="700731" cy="1811268"/>
            </a:xfrm>
            <a:prstGeom prst="rect">
              <a:avLst/>
            </a:prstGeom>
            <a:noFill/>
            <a:ln>
              <a:noFill/>
            </a:ln>
            <a:extLst>
              <a:ext uri="{53640926-AAD7-44D8-BBD7-CCE9431645EC}">
                <a14:shadowObscured xmlns:a14="http://schemas.microsoft.com/office/drawing/2010/main"/>
              </a:ext>
            </a:extLst>
          </p:spPr>
        </p:pic>
      </p:grpSp>
      <p:grpSp>
        <p:nvGrpSpPr>
          <p:cNvPr id="14" name="Group 13"/>
          <p:cNvGrpSpPr/>
          <p:nvPr/>
        </p:nvGrpSpPr>
        <p:grpSpPr>
          <a:xfrm>
            <a:off x="2189603" y="1710486"/>
            <a:ext cx="7899513" cy="2233948"/>
            <a:chOff x="2479219" y="1772594"/>
            <a:chExt cx="7899513" cy="2233948"/>
          </a:xfrm>
        </p:grpSpPr>
        <p:pic>
          <p:nvPicPr>
            <p:cNvPr id="15" name="Picture 14" descr="Crest 3D White Vivid Toothpaste, Radiant Mint, 4.0 oz"/>
            <p:cNvPicPr/>
            <p:nvPr/>
          </p:nvPicPr>
          <p:blipFill rotWithShape="1">
            <a:blip r:embed="rId10" cstate="print">
              <a:extLst>
                <a:ext uri="{28A0092B-C50C-407E-A947-70E740481C1C}">
                  <a14:useLocalDpi xmlns:a14="http://schemas.microsoft.com/office/drawing/2010/main" val="0"/>
                </a:ext>
              </a:extLst>
            </a:blip>
            <a:srcRect t="31084" b="31566"/>
            <a:stretch/>
          </p:blipFill>
          <p:spPr bwMode="auto">
            <a:xfrm rot="5400000">
              <a:off x="1907019" y="2475279"/>
              <a:ext cx="1750994" cy="606593"/>
            </a:xfrm>
            <a:prstGeom prst="rect">
              <a:avLst/>
            </a:prstGeom>
            <a:noFill/>
            <a:ln>
              <a:noFill/>
            </a:ln>
            <a:extLst>
              <a:ext uri="{53640926-AAD7-44D8-BBD7-CCE9431645EC}">
                <a14:shadowObscured xmlns:a14="http://schemas.microsoft.com/office/drawing/2010/main"/>
              </a:ext>
            </a:extLst>
          </p:spPr>
        </p:pic>
        <p:pic>
          <p:nvPicPr>
            <p:cNvPr id="16" name="irc_mi" descr="http://c4.soap.com/images/products/p/jj/jj-1406_2z.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2593" y="2177080"/>
              <a:ext cx="481310" cy="1493876"/>
            </a:xfrm>
            <a:prstGeom prst="rect">
              <a:avLst/>
            </a:prstGeom>
            <a:noFill/>
            <a:ln>
              <a:noFill/>
            </a:ln>
          </p:spPr>
        </p:pic>
        <p:pic>
          <p:nvPicPr>
            <p:cNvPr id="17" name="Picture 16" descr="Equate: Antifungal Cream Athlete's Foot Cream, 1 oz"/>
            <p:cNvPicPr/>
            <p:nvPr/>
          </p:nvPicPr>
          <p:blipFill rotWithShape="1">
            <a:blip r:embed="rId12" cstate="print">
              <a:extLst>
                <a:ext uri="{28A0092B-C50C-407E-A947-70E740481C1C}">
                  <a14:useLocalDpi xmlns:a14="http://schemas.microsoft.com/office/drawing/2010/main" val="0"/>
                </a:ext>
              </a:extLst>
            </a:blip>
            <a:srcRect l="32924" r="33415"/>
            <a:stretch/>
          </p:blipFill>
          <p:spPr bwMode="auto">
            <a:xfrm>
              <a:off x="3764938" y="2063522"/>
              <a:ext cx="518824" cy="1661728"/>
            </a:xfrm>
            <a:prstGeom prst="rect">
              <a:avLst/>
            </a:prstGeom>
            <a:noFill/>
            <a:ln>
              <a:noFill/>
            </a:ln>
            <a:extLst>
              <a:ext uri="{53640926-AAD7-44D8-BBD7-CCE9431645EC}">
                <a14:shadowObscured xmlns:a14="http://schemas.microsoft.com/office/drawing/2010/main"/>
              </a:ext>
            </a:extLst>
          </p:spPr>
        </p:pic>
        <p:pic>
          <p:nvPicPr>
            <p:cNvPr id="18" name="Picture 17" descr="https://encrypted-tbn1.gstatic.com/shopping?q=tbn:ANd9GcSSWD39ypZpTK1VY-J8lwZSU0N-yOQ9Msfti9LCc82kMb4bqOnOnRXRj0xNSEHikoswScA2V2xA&amp;usqp=CAE"/>
            <p:cNvPicPr/>
            <p:nvPr/>
          </p:nvPicPr>
          <p:blipFill rotWithShape="1">
            <a:blip r:embed="rId13">
              <a:extLst>
                <a:ext uri="{28A0092B-C50C-407E-A947-70E740481C1C}">
                  <a14:useLocalDpi xmlns:a14="http://schemas.microsoft.com/office/drawing/2010/main" val="0"/>
                </a:ext>
              </a:extLst>
            </a:blip>
            <a:srcRect l="27451" r="28235"/>
            <a:stretch/>
          </p:blipFill>
          <p:spPr bwMode="auto">
            <a:xfrm>
              <a:off x="7647937" y="1878469"/>
              <a:ext cx="767265" cy="1867727"/>
            </a:xfrm>
            <a:prstGeom prst="rect">
              <a:avLst/>
            </a:prstGeom>
            <a:noFill/>
            <a:ln>
              <a:noFill/>
            </a:ln>
            <a:extLst>
              <a:ext uri="{53640926-AAD7-44D8-BBD7-CCE9431645EC}">
                <a14:shadowObscured xmlns:a14="http://schemas.microsoft.com/office/drawing/2010/main"/>
              </a:ext>
            </a:extLst>
          </p:spPr>
        </p:pic>
        <p:pic>
          <p:nvPicPr>
            <p:cNvPr id="19" name="irc_mi" descr="https://www.theeasymarket.com/image/cache/data/0007800000034-500x500.jpg"/>
            <p:cNvPicPr/>
            <p:nvPr/>
          </p:nvPicPr>
          <p:blipFill rotWithShape="1">
            <a:blip r:embed="rId14" cstate="print">
              <a:extLst>
                <a:ext uri="{28A0092B-C50C-407E-A947-70E740481C1C}">
                  <a14:useLocalDpi xmlns:a14="http://schemas.microsoft.com/office/drawing/2010/main" val="0"/>
                </a:ext>
              </a:extLst>
            </a:blip>
            <a:srcRect l="29932" r="29932"/>
            <a:stretch/>
          </p:blipFill>
          <p:spPr bwMode="auto">
            <a:xfrm>
              <a:off x="8615198" y="1791492"/>
              <a:ext cx="724797" cy="1947838"/>
            </a:xfrm>
            <a:prstGeom prst="rect">
              <a:avLst/>
            </a:prstGeom>
            <a:noFill/>
            <a:ln>
              <a:noFill/>
            </a:ln>
            <a:extLst>
              <a:ext uri="{53640926-AAD7-44D8-BBD7-CCE9431645EC}">
                <a14:shadowObscured xmlns:a14="http://schemas.microsoft.com/office/drawing/2010/main"/>
              </a:ext>
            </a:extLst>
          </p:spPr>
        </p:pic>
        <p:pic>
          <p:nvPicPr>
            <p:cNvPr id="20" name="irc_mi" descr="https://www.theeasymarket.com/image/cache/data/0003700016352-500x500.jpg"/>
            <p:cNvPicPr/>
            <p:nvPr/>
          </p:nvPicPr>
          <p:blipFill rotWithShape="1">
            <a:blip r:embed="rId15" cstate="print">
              <a:extLst>
                <a:ext uri="{28A0092B-C50C-407E-A947-70E740481C1C}">
                  <a14:useLocalDpi xmlns:a14="http://schemas.microsoft.com/office/drawing/2010/main" val="0"/>
                </a:ext>
              </a:extLst>
            </a:blip>
            <a:srcRect l="23780" r="23171"/>
            <a:stretch/>
          </p:blipFill>
          <p:spPr bwMode="auto">
            <a:xfrm>
              <a:off x="9455041" y="1838972"/>
              <a:ext cx="923691" cy="1876883"/>
            </a:xfrm>
            <a:prstGeom prst="rect">
              <a:avLst/>
            </a:prstGeom>
            <a:noFill/>
            <a:ln>
              <a:noFill/>
            </a:ln>
            <a:extLst>
              <a:ext uri="{53640926-AAD7-44D8-BBD7-CCE9431645EC}">
                <a14:shadowObscured xmlns:a14="http://schemas.microsoft.com/office/drawing/2010/main"/>
              </a:ext>
            </a:extLst>
          </p:spPr>
        </p:pic>
        <p:pic>
          <p:nvPicPr>
            <p:cNvPr id="21" name="Picture 20" descr="GENERIC 261-522 Old English Lemon Oil Furniture Polish"/>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83541" y="1772594"/>
              <a:ext cx="2072466" cy="2233948"/>
            </a:xfrm>
            <a:prstGeom prst="rect">
              <a:avLst/>
            </a:prstGeom>
            <a:noFill/>
            <a:ln>
              <a:noFill/>
            </a:ln>
          </p:spPr>
        </p:pic>
        <p:pic>
          <p:nvPicPr>
            <p:cNvPr id="22" name="irc_mi" descr="http://www.minutemaid.com/images/products/varietyJuices/01_01_full.jpg"/>
            <p:cNvPicPr/>
            <p:nvPr/>
          </p:nvPicPr>
          <p:blipFill rotWithShape="1">
            <a:blip r:embed="rId17">
              <a:extLst>
                <a:ext uri="{28A0092B-C50C-407E-A947-70E740481C1C}">
                  <a14:useLocalDpi xmlns:a14="http://schemas.microsoft.com/office/drawing/2010/main" val="0"/>
                </a:ext>
              </a:extLst>
            </a:blip>
            <a:srcRect l="30737" r="31592" b="15672"/>
            <a:stretch/>
          </p:blipFill>
          <p:spPr bwMode="auto">
            <a:xfrm>
              <a:off x="5070251" y="1851179"/>
              <a:ext cx="961205" cy="2155363"/>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686367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Accidents scenario</a:t>
            </a:r>
            <a:endParaRPr lang="en-US" dirty="0"/>
          </a:p>
        </p:txBody>
      </p:sp>
      <p:sp>
        <p:nvSpPr>
          <p:cNvPr id="3" name="Content Placeholder 2"/>
          <p:cNvSpPr>
            <a:spLocks noGrp="1"/>
          </p:cNvSpPr>
          <p:nvPr>
            <p:ph idx="1"/>
          </p:nvPr>
        </p:nvSpPr>
        <p:spPr>
          <a:xfrm>
            <a:off x="2108434" y="5519358"/>
            <a:ext cx="7842813" cy="748436"/>
          </a:xfrm>
        </p:spPr>
        <p:txBody>
          <a:bodyPr/>
          <a:lstStyle/>
          <a:p>
            <a:pPr marL="152396" indent="0">
              <a:buNone/>
            </a:pPr>
            <a:r>
              <a:rPr lang="en-US" b="1" dirty="0" smtClean="0"/>
              <a:t>Scenario: </a:t>
            </a:r>
            <a:r>
              <a:rPr lang="en-US" dirty="0" smtClean="0"/>
              <a:t>Jordan used glue instead of eye drops. </a:t>
            </a:r>
            <a:endParaRPr lang="en-US" b="1"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760" r="26614"/>
          <a:stretch/>
        </p:blipFill>
        <p:spPr>
          <a:xfrm>
            <a:off x="6853030" y="1716172"/>
            <a:ext cx="1543832" cy="33837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6966" y="1616785"/>
            <a:ext cx="1326525" cy="3484339"/>
          </a:xfrm>
          <a:prstGeom prst="rect">
            <a:avLst/>
          </a:prstGeom>
        </p:spPr>
      </p:pic>
      <p:sp>
        <p:nvSpPr>
          <p:cNvPr id="7" name="TextBox 6"/>
          <p:cNvSpPr txBox="1"/>
          <p:nvPr/>
        </p:nvSpPr>
        <p:spPr>
          <a:xfrm>
            <a:off x="5015927" y="1954036"/>
            <a:ext cx="2160145" cy="3939540"/>
          </a:xfrm>
          <a:prstGeom prst="rect">
            <a:avLst/>
          </a:prstGeom>
          <a:noFill/>
        </p:spPr>
        <p:txBody>
          <a:bodyPr wrap="square" rtlCol="0">
            <a:spAutoFit/>
          </a:bodyPr>
          <a:lstStyle/>
          <a:p>
            <a:r>
              <a:rPr lang="en-US" sz="25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Lato" panose="020F0502020204030203" pitchFamily="34" charset="0"/>
              </a:rPr>
              <a:t>≠</a:t>
            </a:r>
            <a:endParaRPr lang="en-US" sz="25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Lato" panose="020F0502020204030203" pitchFamily="34" charset="0"/>
            </a:endParaRPr>
          </a:p>
        </p:txBody>
      </p:sp>
    </p:spTree>
    <p:extLst>
      <p:ext uri="{BB962C8B-B14F-4D97-AF65-F5344CB8AC3E}">
        <p14:creationId xmlns:p14="http://schemas.microsoft.com/office/powerpoint/2010/main" val="2333814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7"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8" name="Rectangle 7">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9" name="Rectangle 8">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0" name="Rectangle 9">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22125102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71734"/>
            <a:ext cx="11187896" cy="1325563"/>
          </a:xfrm>
        </p:spPr>
        <p:txBody>
          <a:bodyPr/>
          <a:lstStyle/>
          <a:p>
            <a:r>
              <a:rPr lang="en-US" dirty="0" smtClean="0"/>
              <a:t>Store medications separate from look-a-likes</a:t>
            </a:r>
            <a:endParaRPr lang="en-US" dirty="0"/>
          </a:p>
        </p:txBody>
      </p:sp>
      <p:sp>
        <p:nvSpPr>
          <p:cNvPr id="5" name="Content Placeholder 4"/>
          <p:cNvSpPr>
            <a:spLocks noGrp="1"/>
          </p:cNvSpPr>
          <p:nvPr>
            <p:ph idx="1"/>
          </p:nvPr>
        </p:nvSpPr>
        <p:spPr>
          <a:xfrm>
            <a:off x="838200" y="1994651"/>
            <a:ext cx="6060311" cy="4351338"/>
          </a:xfrm>
        </p:spPr>
        <p:txBody>
          <a:bodyPr/>
          <a:lstStyle/>
          <a:p>
            <a:r>
              <a:rPr lang="en-US" dirty="0" smtClean="0"/>
              <a:t>Turn on the lights &amp; put on glasses</a:t>
            </a:r>
          </a:p>
          <a:p>
            <a:r>
              <a:rPr lang="en-US" dirty="0" smtClean="0"/>
              <a:t>Use Mr. Yuk stickers </a:t>
            </a:r>
          </a:p>
          <a:p>
            <a:pPr marL="152396"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708" y="1994651"/>
            <a:ext cx="3803014" cy="3803014"/>
          </a:xfrm>
          <a:prstGeom prst="rect">
            <a:avLst/>
          </a:prstGeom>
        </p:spPr>
      </p:pic>
    </p:spTree>
    <p:extLst>
      <p:ext uri="{BB962C8B-B14F-4D97-AF65-F5344CB8AC3E}">
        <p14:creationId xmlns:p14="http://schemas.microsoft.com/office/powerpoint/2010/main" val="4005818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Washington Poison Center</a:t>
            </a:r>
            <a:endParaRPr lang="en-US" dirty="0"/>
          </a:p>
        </p:txBody>
      </p:sp>
      <p:sp>
        <p:nvSpPr>
          <p:cNvPr id="3" name="Content Placeholder 2"/>
          <p:cNvSpPr>
            <a:spLocks noGrp="1"/>
          </p:cNvSpPr>
          <p:nvPr>
            <p:ph idx="1"/>
          </p:nvPr>
        </p:nvSpPr>
        <p:spPr>
          <a:xfrm>
            <a:off x="2830427" y="4987644"/>
            <a:ext cx="6531145" cy="1496284"/>
          </a:xfrm>
        </p:spPr>
        <p:txBody>
          <a:bodyPr>
            <a:normAutofit/>
          </a:bodyPr>
          <a:lstStyle/>
          <a:p>
            <a:r>
              <a:rPr lang="en-US" dirty="0" smtClean="0"/>
              <a:t>Public </a:t>
            </a:r>
            <a:r>
              <a:rPr lang="en-US" dirty="0"/>
              <a:t>Health Education</a:t>
            </a:r>
          </a:p>
          <a:p>
            <a:r>
              <a:rPr lang="en-US" dirty="0"/>
              <a:t>Poison Center Telephone Helpline</a:t>
            </a:r>
          </a:p>
          <a:p>
            <a:pPr marL="152396" indent="0">
              <a:buNone/>
            </a:pPr>
            <a:endParaRPr lang="en-US" dirty="0"/>
          </a:p>
          <a:p>
            <a:endParaRPr lang="en-US" dirty="0"/>
          </a:p>
          <a:p>
            <a:endParaRPr lang="en-US" dirty="0"/>
          </a:p>
        </p:txBody>
      </p:sp>
      <p:grpSp>
        <p:nvGrpSpPr>
          <p:cNvPr id="5" name="Group 4">
            <a:extLst>
              <a:ext uri="{FF2B5EF4-FFF2-40B4-BE49-F238E27FC236}">
                <a16:creationId xmlns:a16="http://schemas.microsoft.com/office/drawing/2014/main" id="{47F165AF-6229-4BD0-84E6-9238C4FE1942}"/>
              </a:ext>
            </a:extLst>
          </p:cNvPr>
          <p:cNvGrpSpPr/>
          <p:nvPr/>
        </p:nvGrpSpPr>
        <p:grpSpPr>
          <a:xfrm>
            <a:off x="105379" y="2449799"/>
            <a:ext cx="2261931" cy="2022865"/>
            <a:chOff x="387863" y="1825148"/>
            <a:chExt cx="2261931" cy="2022865"/>
          </a:xfrm>
        </p:grpSpPr>
        <p:sp>
          <p:nvSpPr>
            <p:cNvPr id="6" name="Rectangle 5">
              <a:extLst>
                <a:ext uri="{FF2B5EF4-FFF2-40B4-BE49-F238E27FC236}">
                  <a16:creationId xmlns:a16="http://schemas.microsoft.com/office/drawing/2014/main" id="{6C34BED7-791A-4059-B6FD-D73CA6EDD670}"/>
                </a:ext>
              </a:extLst>
            </p:cNvPr>
            <p:cNvSpPr/>
            <p:nvPr/>
          </p:nvSpPr>
          <p:spPr>
            <a:xfrm>
              <a:off x="387863" y="1825148"/>
              <a:ext cx="2261931" cy="202286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7" name="Graphic 18" descr="Flower without stem">
              <a:extLst>
                <a:ext uri="{FF2B5EF4-FFF2-40B4-BE49-F238E27FC236}">
                  <a16:creationId xmlns:a16="http://schemas.microsoft.com/office/drawing/2014/main" id="{D3FE9EA1-D211-4787-AB81-DB6DC7503A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7571" y="2033596"/>
              <a:ext cx="1621972" cy="1621972"/>
            </a:xfrm>
            <a:prstGeom prst="rect">
              <a:avLst/>
            </a:prstGeom>
          </p:spPr>
        </p:pic>
      </p:grpSp>
      <p:grpSp>
        <p:nvGrpSpPr>
          <p:cNvPr id="8" name="Group 7">
            <a:extLst>
              <a:ext uri="{FF2B5EF4-FFF2-40B4-BE49-F238E27FC236}">
                <a16:creationId xmlns:a16="http://schemas.microsoft.com/office/drawing/2014/main" id="{9D0CF162-E91D-4004-9C54-EC376E4E94CD}"/>
              </a:ext>
            </a:extLst>
          </p:cNvPr>
          <p:cNvGrpSpPr/>
          <p:nvPr/>
        </p:nvGrpSpPr>
        <p:grpSpPr>
          <a:xfrm>
            <a:off x="2518282" y="2449800"/>
            <a:ext cx="2261931" cy="2022865"/>
            <a:chOff x="395470" y="4478619"/>
            <a:chExt cx="2261931" cy="2022865"/>
          </a:xfrm>
        </p:grpSpPr>
        <p:sp>
          <p:nvSpPr>
            <p:cNvPr id="9" name="Rectangle 8">
              <a:extLst>
                <a:ext uri="{FF2B5EF4-FFF2-40B4-BE49-F238E27FC236}">
                  <a16:creationId xmlns:a16="http://schemas.microsoft.com/office/drawing/2014/main" id="{F21C953D-AB90-49CD-BF24-61804601430D}"/>
                </a:ext>
              </a:extLst>
            </p:cNvPr>
            <p:cNvSpPr/>
            <p:nvPr/>
          </p:nvSpPr>
          <p:spPr>
            <a:xfrm>
              <a:off x="395470" y="4478619"/>
              <a:ext cx="2261931" cy="202286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10" name="Graphic 21" descr="Medicine">
              <a:extLst>
                <a:ext uri="{FF2B5EF4-FFF2-40B4-BE49-F238E27FC236}">
                  <a16:creationId xmlns:a16="http://schemas.microsoft.com/office/drawing/2014/main" id="{2AF3033A-695C-40FB-9195-9A3CE0CD9A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07166" y="4744293"/>
              <a:ext cx="1622060" cy="1622060"/>
            </a:xfrm>
            <a:prstGeom prst="rect">
              <a:avLst/>
            </a:prstGeom>
          </p:spPr>
        </p:pic>
      </p:grpSp>
      <p:grpSp>
        <p:nvGrpSpPr>
          <p:cNvPr id="11" name="Group 10">
            <a:extLst>
              <a:ext uri="{FF2B5EF4-FFF2-40B4-BE49-F238E27FC236}">
                <a16:creationId xmlns:a16="http://schemas.microsoft.com/office/drawing/2014/main" id="{C63E0C40-52C7-4478-9BCA-B202D2B98337}"/>
              </a:ext>
            </a:extLst>
          </p:cNvPr>
          <p:cNvGrpSpPr/>
          <p:nvPr/>
        </p:nvGrpSpPr>
        <p:grpSpPr>
          <a:xfrm>
            <a:off x="4947860" y="2449800"/>
            <a:ext cx="2261931" cy="2022865"/>
            <a:chOff x="5235556" y="4053694"/>
            <a:chExt cx="2261931" cy="2022865"/>
          </a:xfrm>
        </p:grpSpPr>
        <p:sp>
          <p:nvSpPr>
            <p:cNvPr id="12" name="Rectangle 11">
              <a:extLst>
                <a:ext uri="{FF2B5EF4-FFF2-40B4-BE49-F238E27FC236}">
                  <a16:creationId xmlns:a16="http://schemas.microsoft.com/office/drawing/2014/main" id="{A4AED402-C624-4EE5-8605-CDA4C38671D1}"/>
                </a:ext>
              </a:extLst>
            </p:cNvPr>
            <p:cNvSpPr/>
            <p:nvPr/>
          </p:nvSpPr>
          <p:spPr>
            <a:xfrm>
              <a:off x="5235556" y="4053694"/>
              <a:ext cx="2261931" cy="202286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13" name="Graphic 25" descr="Bubbles">
              <a:extLst>
                <a:ext uri="{FF2B5EF4-FFF2-40B4-BE49-F238E27FC236}">
                  <a16:creationId xmlns:a16="http://schemas.microsoft.com/office/drawing/2014/main" id="{7C2709AE-F1B6-4814-A73F-71329489F1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5532024" y="4231527"/>
              <a:ext cx="1668995" cy="1668995"/>
            </a:xfrm>
            <a:prstGeom prst="rect">
              <a:avLst/>
            </a:prstGeom>
          </p:spPr>
        </p:pic>
      </p:grpSp>
      <p:grpSp>
        <p:nvGrpSpPr>
          <p:cNvPr id="14" name="Group 13">
            <a:extLst>
              <a:ext uri="{FF2B5EF4-FFF2-40B4-BE49-F238E27FC236}">
                <a16:creationId xmlns:a16="http://schemas.microsoft.com/office/drawing/2014/main" id="{33512BB4-93CD-4B14-97A5-00C95EC0415F}"/>
              </a:ext>
            </a:extLst>
          </p:cNvPr>
          <p:cNvGrpSpPr/>
          <p:nvPr/>
        </p:nvGrpSpPr>
        <p:grpSpPr>
          <a:xfrm>
            <a:off x="7348737" y="2449801"/>
            <a:ext cx="2261931" cy="2022865"/>
            <a:chOff x="7365887" y="3655140"/>
            <a:chExt cx="2261931" cy="2022865"/>
          </a:xfrm>
        </p:grpSpPr>
        <p:sp>
          <p:nvSpPr>
            <p:cNvPr id="15" name="Rectangle 14">
              <a:extLst>
                <a:ext uri="{FF2B5EF4-FFF2-40B4-BE49-F238E27FC236}">
                  <a16:creationId xmlns:a16="http://schemas.microsoft.com/office/drawing/2014/main" id="{82DB16EB-287C-4A16-8E51-A44470441991}"/>
                </a:ext>
              </a:extLst>
            </p:cNvPr>
            <p:cNvSpPr/>
            <p:nvPr/>
          </p:nvSpPr>
          <p:spPr>
            <a:xfrm>
              <a:off x="7365887" y="3655140"/>
              <a:ext cx="2261931" cy="2022865"/>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16" name="Graphic 16" descr="Snake">
              <a:extLst>
                <a:ext uri="{FF2B5EF4-FFF2-40B4-BE49-F238E27FC236}">
                  <a16:creationId xmlns:a16="http://schemas.microsoft.com/office/drawing/2014/main" id="{37FCAC1C-1491-4066-8F6F-E45D67FB5B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7568752" y="3747018"/>
              <a:ext cx="1763725" cy="1763725"/>
            </a:xfrm>
            <a:prstGeom prst="rect">
              <a:avLst/>
            </a:prstGeom>
          </p:spPr>
        </p:pic>
      </p:grpSp>
      <p:grpSp>
        <p:nvGrpSpPr>
          <p:cNvPr id="17" name="Group 16">
            <a:extLst>
              <a:ext uri="{FF2B5EF4-FFF2-40B4-BE49-F238E27FC236}">
                <a16:creationId xmlns:a16="http://schemas.microsoft.com/office/drawing/2014/main" id="{A985E93B-F76C-4629-88A7-73C2C8E0509D}"/>
              </a:ext>
            </a:extLst>
          </p:cNvPr>
          <p:cNvGrpSpPr/>
          <p:nvPr/>
        </p:nvGrpSpPr>
        <p:grpSpPr>
          <a:xfrm>
            <a:off x="9771288" y="2449801"/>
            <a:ext cx="2261931" cy="2022865"/>
            <a:chOff x="9757347" y="3655138"/>
            <a:chExt cx="2261931" cy="2022865"/>
          </a:xfrm>
        </p:grpSpPr>
        <p:sp>
          <p:nvSpPr>
            <p:cNvPr id="18" name="Rectangle 17">
              <a:extLst>
                <a:ext uri="{FF2B5EF4-FFF2-40B4-BE49-F238E27FC236}">
                  <a16:creationId xmlns:a16="http://schemas.microsoft.com/office/drawing/2014/main" id="{95EFCA05-5E2E-4D60-89DF-A8659CE02F17}"/>
                </a:ext>
              </a:extLst>
            </p:cNvPr>
            <p:cNvSpPr/>
            <p:nvPr/>
          </p:nvSpPr>
          <p:spPr>
            <a:xfrm>
              <a:off x="9757347" y="3655138"/>
              <a:ext cx="2261931" cy="202286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pic>
          <p:nvPicPr>
            <p:cNvPr id="19" name="Graphic 44" descr="Glue">
              <a:extLst>
                <a:ext uri="{FF2B5EF4-FFF2-40B4-BE49-F238E27FC236}">
                  <a16:creationId xmlns:a16="http://schemas.microsoft.com/office/drawing/2014/main" id="{92127663-C8B6-41FF-AFBD-C784705AC26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0135811" y="3993726"/>
              <a:ext cx="1427325" cy="1427325"/>
            </a:xfrm>
            <a:prstGeom prst="rect">
              <a:avLst/>
            </a:prstGeom>
          </p:spPr>
        </p:pic>
      </p:grpSp>
      <p:sp>
        <p:nvSpPr>
          <p:cNvPr id="20" name="Content Placeholder 4"/>
          <p:cNvSpPr txBox="1">
            <a:spLocks/>
          </p:cNvSpPr>
          <p:nvPr/>
        </p:nvSpPr>
        <p:spPr>
          <a:xfrm>
            <a:off x="821025" y="1560767"/>
            <a:ext cx="10515600" cy="585066"/>
          </a:xfrm>
          <a:prstGeom prst="rect">
            <a:avLst/>
          </a:prstGeom>
        </p:spPr>
        <p:txBody>
          <a:bodyPr vert="horz" lIns="91440" tIns="45720" rIns="91440" bIns="45720" rtlCol="0">
            <a:normAutofit/>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indent="0" algn="ctr">
              <a:buFont typeface="Arial" panose="020B0604020202020204" pitchFamily="34" charset="0"/>
              <a:buNone/>
            </a:pPr>
            <a:r>
              <a:rPr lang="en-US" dirty="0" smtClean="0"/>
              <a:t>Preventing &amp; reducing harm for over 60 years!</a:t>
            </a:r>
            <a:endParaRPr lang="en-US" dirty="0"/>
          </a:p>
        </p:txBody>
      </p:sp>
    </p:spTree>
    <p:extLst>
      <p:ext uri="{BB962C8B-B14F-4D97-AF65-F5344CB8AC3E}">
        <p14:creationId xmlns:p14="http://schemas.microsoft.com/office/powerpoint/2010/main" val="2135038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710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Adverse reaction scenario</a:t>
            </a:r>
            <a:endParaRPr lang="en-US" dirty="0"/>
          </a:p>
        </p:txBody>
      </p:sp>
      <p:sp>
        <p:nvSpPr>
          <p:cNvPr id="5" name="Content Placeholder 4"/>
          <p:cNvSpPr>
            <a:spLocks noGrp="1"/>
          </p:cNvSpPr>
          <p:nvPr>
            <p:ph idx="1"/>
          </p:nvPr>
        </p:nvSpPr>
        <p:spPr>
          <a:xfrm>
            <a:off x="5729468" y="1825625"/>
            <a:ext cx="5624332" cy="4351338"/>
          </a:xfrm>
        </p:spPr>
        <p:txBody>
          <a:bodyPr/>
          <a:lstStyle/>
          <a:p>
            <a:pPr marL="152396" indent="0">
              <a:buNone/>
            </a:pPr>
            <a:r>
              <a:rPr lang="en-US" b="1" dirty="0" smtClean="0"/>
              <a:t>Scenario: </a:t>
            </a:r>
            <a:endParaRPr lang="en-US" dirty="0" smtClean="0"/>
          </a:p>
          <a:p>
            <a:pPr marL="152396" indent="0">
              <a:buNone/>
            </a:pPr>
            <a:r>
              <a:rPr lang="en-US" dirty="0" smtClean="0"/>
              <a:t>Rose has diabetes, and decides to try a Ginseng supplement.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70189"/>
            <a:ext cx="4656605" cy="4662209"/>
          </a:xfrm>
          <a:prstGeom prst="rect">
            <a:avLst/>
          </a:prstGeom>
        </p:spPr>
      </p:pic>
    </p:spTree>
    <p:extLst>
      <p:ext uri="{BB962C8B-B14F-4D97-AF65-F5344CB8AC3E}">
        <p14:creationId xmlns:p14="http://schemas.microsoft.com/office/powerpoint/2010/main" val="3243676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044545" y="6040582"/>
            <a:ext cx="2147455" cy="817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3150"/>
            <a:ext cx="10515600" cy="1325563"/>
          </a:xfrm>
        </p:spPr>
        <p:txBody>
          <a:bodyPr>
            <a:normAutofit/>
          </a:bodyPr>
          <a:lstStyle/>
          <a:p>
            <a:r>
              <a:rPr lang="en-US" sz="4000" dirty="0" smtClean="0"/>
              <a:t>Talk to your doctor or pharmacist before taking a supplement</a:t>
            </a:r>
            <a:endParaRPr lang="en-US" sz="4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146" y="1545648"/>
            <a:ext cx="5465185" cy="4727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4361" y="1545648"/>
            <a:ext cx="4927806" cy="47277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3980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a medication list</a:t>
            </a:r>
            <a:endParaRPr lang="en-US" dirty="0"/>
          </a:p>
        </p:txBody>
      </p:sp>
      <p:sp>
        <p:nvSpPr>
          <p:cNvPr id="3" name="Content Placeholder 2"/>
          <p:cNvSpPr>
            <a:spLocks noGrp="1"/>
          </p:cNvSpPr>
          <p:nvPr>
            <p:ph idx="1"/>
          </p:nvPr>
        </p:nvSpPr>
        <p:spPr>
          <a:xfrm>
            <a:off x="838200" y="1825625"/>
            <a:ext cx="4983866" cy="4351338"/>
          </a:xfrm>
        </p:spPr>
        <p:txBody>
          <a:bodyPr/>
          <a:lstStyle/>
          <a:p>
            <a:r>
              <a:rPr lang="en-US" dirty="0" smtClean="0"/>
              <a:t>Include vitamins, supplements, over-the-counter medications, and any other substance/drug</a:t>
            </a:r>
          </a:p>
          <a:p>
            <a:r>
              <a:rPr lang="en-US" dirty="0" smtClean="0"/>
              <a:t>Take to every provider appointment and pharmacy visit</a:t>
            </a:r>
            <a:endParaRPr lang="en-US" dirty="0"/>
          </a:p>
        </p:txBody>
      </p:sp>
      <p:pic>
        <p:nvPicPr>
          <p:cNvPr id="4" name="Picture 3">
            <a:extLst>
              <a:ext uri="{FF2B5EF4-FFF2-40B4-BE49-F238E27FC236}">
                <a16:creationId xmlns:a16="http://schemas.microsoft.com/office/drawing/2014/main" id="{30125AAF-C0CE-45AF-B8D9-35A8BE9356D4}"/>
              </a:ext>
            </a:extLst>
          </p:cNvPr>
          <p:cNvPicPr>
            <a:picLocks noChangeAspect="1"/>
          </p:cNvPicPr>
          <p:nvPr/>
        </p:nvPicPr>
        <p:blipFill>
          <a:blip r:embed="rId3"/>
          <a:stretch>
            <a:fillRect/>
          </a:stretch>
        </p:blipFill>
        <p:spPr>
          <a:xfrm>
            <a:off x="6283668" y="1825625"/>
            <a:ext cx="5228528" cy="4060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028425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4354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Cannabis/marijuana</a:t>
            </a:r>
            <a:endParaRPr lang="en-US" dirty="0"/>
          </a:p>
        </p:txBody>
      </p:sp>
      <p:sp>
        <p:nvSpPr>
          <p:cNvPr id="5" name="Content Placeholder 4"/>
          <p:cNvSpPr>
            <a:spLocks noGrp="1"/>
          </p:cNvSpPr>
          <p:nvPr>
            <p:ph idx="1"/>
          </p:nvPr>
        </p:nvSpPr>
        <p:spPr>
          <a:xfrm>
            <a:off x="1056739" y="5320545"/>
            <a:ext cx="2188358" cy="995708"/>
          </a:xfrm>
        </p:spPr>
        <p:txBody>
          <a:bodyPr>
            <a:normAutofit fontScale="92500" lnSpcReduction="20000"/>
          </a:bodyPr>
          <a:lstStyle/>
          <a:p>
            <a:r>
              <a:rPr lang="en-US" dirty="0" smtClean="0"/>
              <a:t>THC</a:t>
            </a:r>
          </a:p>
          <a:p>
            <a:r>
              <a:rPr lang="en-US" dirty="0" smtClean="0"/>
              <a:t>CBD</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1020" r="12281" b="12757"/>
          <a:stretch/>
        </p:blipFill>
        <p:spPr>
          <a:xfrm>
            <a:off x="838200" y="1597297"/>
            <a:ext cx="2625436" cy="3422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rot="20646223">
            <a:off x="4003960" y="2156602"/>
            <a:ext cx="1330037" cy="69272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Right Arrow 7"/>
          <p:cNvSpPr/>
          <p:nvPr/>
        </p:nvSpPr>
        <p:spPr>
          <a:xfrm rot="1501100">
            <a:off x="3989315" y="4479681"/>
            <a:ext cx="1330037" cy="692728"/>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8081" t="10909" r="19293" b="21010"/>
          <a:stretch/>
        </p:blipFill>
        <p:spPr>
          <a:xfrm>
            <a:off x="6096000" y="1597297"/>
            <a:ext cx="2188358" cy="23789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4"/>
          <p:cNvSpPr txBox="1">
            <a:spLocks/>
          </p:cNvSpPr>
          <p:nvPr/>
        </p:nvSpPr>
        <p:spPr>
          <a:xfrm>
            <a:off x="8769764" y="2184598"/>
            <a:ext cx="1911928" cy="636735"/>
          </a:xfrm>
          <a:prstGeom prst="rect">
            <a:avLst/>
          </a:prstGeom>
        </p:spPr>
        <p:txBody>
          <a:bodyPr vert="horz" lIns="91440" tIns="45720" rIns="91440" bIns="45720" rtlCol="0">
            <a:normAutofit/>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CBD</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2538" r="17330" b="34917"/>
          <a:stretch/>
        </p:blipFill>
        <p:spPr>
          <a:xfrm>
            <a:off x="5541818" y="4230937"/>
            <a:ext cx="3089564" cy="2189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4"/>
          <p:cNvSpPr txBox="1">
            <a:spLocks/>
          </p:cNvSpPr>
          <p:nvPr/>
        </p:nvSpPr>
        <p:spPr>
          <a:xfrm>
            <a:off x="8769764" y="4659389"/>
            <a:ext cx="1911928" cy="1322311"/>
          </a:xfrm>
          <a:prstGeom prst="rect">
            <a:avLst/>
          </a:prstGeom>
        </p:spPr>
        <p:txBody>
          <a:bodyPr vert="horz" lIns="91440" tIns="45720" rIns="91440" bIns="45720" rtlCol="0">
            <a:normAutofit/>
          </a:bodyPr>
          <a:lstStyle>
            <a:lvl1pPr marL="495296" marR="0" indent="-342900" algn="l" defTabSz="914400" rtl="0" eaLnBrk="1" fontAlgn="auto" latinLnBrk="0" hangingPunct="1">
              <a:lnSpc>
                <a:spcPct val="114000"/>
              </a:lnSpc>
              <a:spcBef>
                <a:spcPts val="800"/>
              </a:spcBef>
              <a:spcAft>
                <a:spcPts val="0"/>
              </a:spcAft>
              <a:buClrTx/>
              <a:buSzPct val="86000"/>
              <a:buFont typeface="Arial" panose="020B0604020202020204" pitchFamily="34" charset="0"/>
              <a:buChar char="●"/>
              <a:tabLst/>
              <a:defRPr sz="2800" kern="1200" baseline="0">
                <a:solidFill>
                  <a:schemeClr val="tx1"/>
                </a:solidFill>
                <a:latin typeface="Lato" panose="020F0502020204030203" pitchFamily="34" charset="0"/>
                <a:ea typeface="+mn-ea"/>
                <a:cs typeface="+mn-cs"/>
              </a:defRPr>
            </a:lvl1pPr>
            <a:lvl2pPr marL="804672" marR="0" indent="-365760" algn="l" defTabSz="914400" rtl="0" eaLnBrk="1" fontAlgn="auto" latinLnBrk="0" hangingPunct="1">
              <a:lnSpc>
                <a:spcPct val="100000"/>
              </a:lnSpc>
              <a:spcBef>
                <a:spcPts val="0"/>
              </a:spcBef>
              <a:spcAft>
                <a:spcPts val="0"/>
              </a:spcAft>
              <a:buClrTx/>
              <a:buSzPct val="86000"/>
              <a:buFont typeface="Courier New" panose="02070309020205020404" pitchFamily="49" charset="0"/>
              <a:buChar char="o"/>
              <a:tabLst/>
              <a:defRPr sz="2400" kern="1200">
                <a:solidFill>
                  <a:schemeClr val="tx1"/>
                </a:solidFill>
                <a:latin typeface="Lato" panose="020F0502020204030203" pitchFamily="34" charset="0"/>
                <a:ea typeface="+mn-ea"/>
                <a:cs typeface="+mn-cs"/>
              </a:defRPr>
            </a:lvl2pPr>
            <a:lvl3pPr marL="1143000" marR="0" indent="-36576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sz="2000" kern="1200">
                <a:solidFill>
                  <a:schemeClr val="tx1"/>
                </a:solidFill>
                <a:latin typeface="Lato" panose="020F0502020204030203" pitchFamily="34" charset="0"/>
                <a:ea typeface="+mn-ea"/>
                <a:cs typeface="+mn-cs"/>
              </a:defRPr>
            </a:lvl3pPr>
            <a:lvl4pPr marL="1490472" marR="0" indent="-365760" algn="l" defTabSz="914400" rtl="0" eaLnBrk="1" fontAlgn="auto" latinLnBrk="0" hangingPunct="1">
              <a:lnSpc>
                <a:spcPct val="100000"/>
              </a:lnSpc>
              <a:spcBef>
                <a:spcPts val="500"/>
              </a:spcBef>
              <a:spcAft>
                <a:spcPts val="0"/>
              </a:spcAft>
              <a:buClrTx/>
              <a:buSzPct val="115000"/>
              <a:buFont typeface="Arial" panose="020B0604020202020204" pitchFamily="34" charset="0"/>
              <a:buChar char="•"/>
              <a:tabLst/>
              <a:defRPr sz="1800" kern="1200">
                <a:solidFill>
                  <a:schemeClr val="tx1"/>
                </a:solidFill>
                <a:latin typeface="Lato" panose="020F0502020204030203" pitchFamily="34" charset="0"/>
                <a:ea typeface="+mn-ea"/>
                <a:cs typeface="+mn-cs"/>
              </a:defRPr>
            </a:lvl4pPr>
            <a:lvl5pPr marL="1748790" marR="0" indent="-285750" algn="l" defTabSz="914400" rtl="0" eaLnBrk="1" fontAlgn="auto" latinLnBrk="0" hangingPunct="1">
              <a:lnSpc>
                <a:spcPct val="100000"/>
              </a:lnSpc>
              <a:spcBef>
                <a:spcPts val="500"/>
              </a:spcBef>
              <a:spcAft>
                <a:spcPts val="0"/>
              </a:spcAft>
              <a:buClrTx/>
              <a:buSzPct val="86000"/>
              <a:buFont typeface="Courier New" panose="02070309020205020404" pitchFamily="49" charset="0"/>
              <a:buChar char="o"/>
              <a:tabLst/>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THC</a:t>
            </a:r>
          </a:p>
          <a:p>
            <a:r>
              <a:rPr lang="en-US" dirty="0" smtClean="0"/>
              <a:t>CBD</a:t>
            </a:r>
            <a:endParaRPr lang="en-US" dirty="0"/>
          </a:p>
        </p:txBody>
      </p:sp>
    </p:spTree>
    <p:extLst>
      <p:ext uri="{BB962C8B-B14F-4D97-AF65-F5344CB8AC3E}">
        <p14:creationId xmlns:p14="http://schemas.microsoft.com/office/powerpoint/2010/main" val="38756739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Cannabis/marijuana products</a:t>
            </a:r>
            <a:endParaRPr lang="en-US" dirty="0"/>
          </a:p>
        </p:txBody>
      </p:sp>
      <p:sp>
        <p:nvSpPr>
          <p:cNvPr id="4" name="Content Placeholder 2"/>
          <p:cNvSpPr txBox="1">
            <a:spLocks/>
          </p:cNvSpPr>
          <p:nvPr/>
        </p:nvSpPr>
        <p:spPr>
          <a:xfrm>
            <a:off x="217722" y="4162753"/>
            <a:ext cx="4687957" cy="477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Concentrates: oils &amp; waxes</a:t>
            </a:r>
          </a:p>
        </p:txBody>
      </p:sp>
      <p:pic>
        <p:nvPicPr>
          <p:cNvPr id="5" name="Picture 4" descr="Image result for cannabis oil"/>
          <p:cNvPicPr>
            <a:picLocks noChangeAspect="1" noChangeArrowheads="1"/>
          </p:cNvPicPr>
          <p:nvPr/>
        </p:nvPicPr>
        <p:blipFill rotWithShape="1">
          <a:blip r:embed="rId3" cstate="print">
            <a:clrChange>
              <a:clrFrom>
                <a:srgbClr val="E9EDF0"/>
              </a:clrFrom>
              <a:clrTo>
                <a:srgbClr val="E9EDF0">
                  <a:alpha val="0"/>
                </a:srgbClr>
              </a:clrTo>
            </a:clrChange>
            <a:extLst>
              <a:ext uri="{28A0092B-C50C-407E-A947-70E740481C1C}">
                <a14:useLocalDpi xmlns:a14="http://schemas.microsoft.com/office/drawing/2010/main" val="0"/>
              </a:ext>
            </a:extLst>
          </a:blip>
          <a:srcRect l="9765" t="15626" r="516" b="6196"/>
          <a:stretch/>
        </p:blipFill>
        <p:spPr bwMode="auto">
          <a:xfrm>
            <a:off x="3186490" y="4639782"/>
            <a:ext cx="2169765" cy="189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40675" y="4639782"/>
            <a:ext cx="2522863" cy="1890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0729"/>
          <a:stretch/>
        </p:blipFill>
        <p:spPr>
          <a:xfrm>
            <a:off x="873686" y="2089480"/>
            <a:ext cx="3249058" cy="1931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2"/>
          <p:cNvSpPr txBox="1">
            <a:spLocks/>
          </p:cNvSpPr>
          <p:nvPr/>
        </p:nvSpPr>
        <p:spPr>
          <a:xfrm>
            <a:off x="154236" y="1564347"/>
            <a:ext cx="4687957" cy="477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Dried flower/bud</a:t>
            </a:r>
          </a:p>
        </p:txBody>
      </p:sp>
      <p:sp>
        <p:nvSpPr>
          <p:cNvPr id="9" name="Content Placeholder 2"/>
          <p:cNvSpPr txBox="1">
            <a:spLocks/>
          </p:cNvSpPr>
          <p:nvPr/>
        </p:nvSpPr>
        <p:spPr>
          <a:xfrm>
            <a:off x="7200181" y="1567104"/>
            <a:ext cx="4687957" cy="47151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Tinctures &amp; </a:t>
            </a:r>
            <a:r>
              <a:rPr kumimoji="0" lang="en-US" sz="2800" b="0" i="0" u="none" strike="noStrike" kern="1200" cap="none" spc="0" normalizeH="0" baseline="0" noProof="0" dirty="0" err="1" smtClean="0">
                <a:ln>
                  <a:noFill/>
                </a:ln>
                <a:solidFill>
                  <a:prstClr val="black"/>
                </a:solidFill>
                <a:effectLst/>
                <a:uLnTx/>
                <a:uFillTx/>
                <a:latin typeface="Lato" panose="020F0502020204030203" pitchFamily="34" charset="0"/>
                <a:ea typeface="+mn-ea"/>
                <a:cs typeface="+mn-cs"/>
              </a:rPr>
              <a:t>topicals</a:t>
            </a:r>
            <a:endPar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endParaRPr>
          </a:p>
        </p:txBody>
      </p:sp>
      <p:pic>
        <p:nvPicPr>
          <p:cNvPr id="10" name="Google Shape;997;p163"/>
          <p:cNvPicPr preferRelativeResize="0"/>
          <p:nvPr/>
        </p:nvPicPr>
        <p:blipFill>
          <a:blip r:embed="rId6">
            <a:alphaModFix/>
          </a:blip>
          <a:stretch>
            <a:fillRect/>
          </a:stretch>
        </p:blipFill>
        <p:spPr>
          <a:xfrm>
            <a:off x="9367439" y="2156975"/>
            <a:ext cx="2520699" cy="2520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Google Shape;998;p163"/>
          <p:cNvPicPr preferRelativeResize="0"/>
          <p:nvPr/>
        </p:nvPicPr>
        <p:blipFill>
          <a:blip r:embed="rId7">
            <a:alphaModFix/>
          </a:blip>
          <a:stretch>
            <a:fillRect/>
          </a:stretch>
        </p:blipFill>
        <p:spPr>
          <a:xfrm>
            <a:off x="6440486" y="2156975"/>
            <a:ext cx="2771630" cy="1849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oogle Shape;906;p151"/>
          <p:cNvPicPr preferRelativeResize="0"/>
          <p:nvPr/>
        </p:nvPicPr>
        <p:blipFill rotWithShape="1">
          <a:blip r:embed="rId8">
            <a:alphaModFix/>
          </a:blip>
          <a:srcRect l="25316" t="7247" r="25188" b="14486"/>
          <a:stretch/>
        </p:blipFill>
        <p:spPr>
          <a:xfrm>
            <a:off x="7608325" y="4121579"/>
            <a:ext cx="1603791" cy="23575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Content Placeholder 2"/>
          <p:cNvSpPr txBox="1">
            <a:spLocks/>
          </p:cNvSpPr>
          <p:nvPr/>
        </p:nvSpPr>
        <p:spPr>
          <a:xfrm>
            <a:off x="5683853" y="4639782"/>
            <a:ext cx="1924472" cy="19676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Edibles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solidFill>
                  <a:prstClr val="black"/>
                </a:solidFill>
              </a:rPr>
              <a:t>&amp;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prstClr val="black"/>
                </a:solidFill>
                <a:effectLst/>
                <a:uLnTx/>
                <a:uFillTx/>
                <a:latin typeface="Lato" panose="020F0502020204030203" pitchFamily="34" charset="0"/>
                <a:ea typeface="+mn-ea"/>
                <a:cs typeface="+mn-cs"/>
              </a:rPr>
              <a:t>Drinkables</a:t>
            </a:r>
          </a:p>
        </p:txBody>
      </p:sp>
    </p:spTree>
    <p:extLst>
      <p:ext uri="{BB962C8B-B14F-4D97-AF65-F5344CB8AC3E}">
        <p14:creationId xmlns:p14="http://schemas.microsoft.com/office/powerpoint/2010/main" val="1033368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Medication management risks</a:t>
            </a:r>
            <a:endParaRPr lang="en-US" dirty="0"/>
          </a:p>
        </p:txBody>
      </p:sp>
      <p:sp>
        <p:nvSpPr>
          <p:cNvPr id="3" name="Content Placeholder 2"/>
          <p:cNvSpPr>
            <a:spLocks noGrp="1"/>
          </p:cNvSpPr>
          <p:nvPr>
            <p:ph idx="1"/>
          </p:nvPr>
        </p:nvSpPr>
        <p:spPr>
          <a:xfrm>
            <a:off x="838200" y="1825625"/>
            <a:ext cx="6878782" cy="4351338"/>
          </a:xfrm>
        </p:spPr>
        <p:txBody>
          <a:bodyPr>
            <a:normAutofit/>
          </a:bodyPr>
          <a:lstStyle/>
          <a:p>
            <a:r>
              <a:rPr lang="en-US" b="1" dirty="0" smtClean="0"/>
              <a:t>Cannabis (THC) </a:t>
            </a:r>
            <a:r>
              <a:rPr lang="en-US" dirty="0" smtClean="0"/>
              <a:t>can impair: cognition, attention, &amp; short-term memory</a:t>
            </a:r>
          </a:p>
          <a:p>
            <a:r>
              <a:rPr lang="en-US" b="1" dirty="0" smtClean="0"/>
              <a:t>Cannabis (THC) </a:t>
            </a:r>
            <a:r>
              <a:rPr lang="en-US" dirty="0" smtClean="0"/>
              <a:t>alters time estimation</a:t>
            </a:r>
          </a:p>
          <a:p>
            <a:r>
              <a:rPr lang="en-US" dirty="0" smtClean="0"/>
              <a:t>Impacts on medication management: </a:t>
            </a:r>
          </a:p>
          <a:p>
            <a:pPr lvl="1"/>
            <a:r>
              <a:rPr lang="en-US" dirty="0" smtClean="0"/>
              <a:t>Memory around taking medications (missed doses or double doses) </a:t>
            </a:r>
          </a:p>
          <a:p>
            <a:pPr lvl="1"/>
            <a:r>
              <a:rPr lang="en-US" dirty="0" smtClean="0"/>
              <a:t>Comprehending medication instructions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858" r="18394" b="22626"/>
          <a:stretch/>
        </p:blipFill>
        <p:spPr>
          <a:xfrm rot="5400000">
            <a:off x="7744691" y="2051692"/>
            <a:ext cx="4389456" cy="3480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68835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04700" y="6146157"/>
            <a:ext cx="2002420" cy="711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Cannabis (THC &amp; CBD): drug interactions</a:t>
            </a:r>
            <a:endParaRPr lang="en-US" dirty="0"/>
          </a:p>
        </p:txBody>
      </p:sp>
      <p:sp>
        <p:nvSpPr>
          <p:cNvPr id="3" name="Content Placeholder 2"/>
          <p:cNvSpPr>
            <a:spLocks noGrp="1"/>
          </p:cNvSpPr>
          <p:nvPr>
            <p:ph idx="1"/>
          </p:nvPr>
        </p:nvSpPr>
        <p:spPr>
          <a:xfrm>
            <a:off x="838200" y="1659364"/>
            <a:ext cx="7687153" cy="4761937"/>
          </a:xfrm>
        </p:spPr>
        <p:txBody>
          <a:bodyPr>
            <a:noAutofit/>
          </a:bodyPr>
          <a:lstStyle/>
          <a:p>
            <a:r>
              <a:rPr lang="en-US" dirty="0" smtClean="0"/>
              <a:t>Cannabis can affect how certain drugs are metabolized </a:t>
            </a:r>
            <a:r>
              <a:rPr lang="en-US" sz="2200" dirty="0" smtClean="0">
                <a:sym typeface="Wingdings" panose="05000000000000000000" pitchFamily="2" charset="2"/>
              </a:rPr>
              <a:t> </a:t>
            </a:r>
            <a:r>
              <a:rPr lang="en-US" sz="2200" dirty="0" smtClean="0"/>
              <a:t>May lead to increased blood levels of active ingredients</a:t>
            </a:r>
          </a:p>
          <a:p>
            <a:r>
              <a:rPr lang="en-US" dirty="0" smtClean="0"/>
              <a:t>Specific concerns: </a:t>
            </a:r>
          </a:p>
          <a:p>
            <a:pPr lvl="1"/>
            <a:r>
              <a:rPr lang="en-US" sz="2200" dirty="0" smtClean="0"/>
              <a:t>Benzodiazepines</a:t>
            </a:r>
            <a:r>
              <a:rPr lang="en-US" sz="2200" dirty="0"/>
              <a:t>, </a:t>
            </a:r>
            <a:r>
              <a:rPr lang="en-US" sz="2200" dirty="0" smtClean="0"/>
              <a:t>narcotics, some antidepressants, aspirin</a:t>
            </a:r>
            <a:r>
              <a:rPr lang="en-US" sz="2200" dirty="0"/>
              <a:t>, anticoagulants</a:t>
            </a:r>
            <a:r>
              <a:rPr lang="en-US" sz="2200" dirty="0" smtClean="0"/>
              <a:t>, non-steroidal </a:t>
            </a:r>
            <a:r>
              <a:rPr lang="en-US" sz="2200" dirty="0"/>
              <a:t>anti-inflammatory </a:t>
            </a:r>
            <a:r>
              <a:rPr lang="en-US" sz="2200" dirty="0" smtClean="0"/>
              <a:t>drugs (NSAIDS), &amp; </a:t>
            </a:r>
            <a:r>
              <a:rPr lang="en-US" sz="2200" dirty="0"/>
              <a:t>some herbs or </a:t>
            </a:r>
            <a:r>
              <a:rPr lang="en-US" sz="2200" dirty="0" smtClean="0"/>
              <a:t>supplements</a:t>
            </a:r>
          </a:p>
          <a:p>
            <a:pPr lvl="1"/>
            <a:r>
              <a:rPr lang="en-US" sz="2200" dirty="0"/>
              <a:t>Effects on drowsiness</a:t>
            </a:r>
            <a:r>
              <a:rPr lang="en-US" sz="2200" b="1" dirty="0"/>
              <a:t>, </a:t>
            </a:r>
            <a:r>
              <a:rPr lang="en-US" sz="2200" dirty="0"/>
              <a:t>bleeding, blood sugar, &amp; blood </a:t>
            </a:r>
            <a:r>
              <a:rPr lang="en-US" sz="2200" dirty="0" smtClean="0"/>
              <a:t>pressure</a:t>
            </a:r>
          </a:p>
          <a:p>
            <a:r>
              <a:rPr lang="en-US" sz="2600" dirty="0" smtClean="0"/>
              <a:t>Talk to your doctor!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93860" y="2484013"/>
            <a:ext cx="4821679" cy="3214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097290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CBD products (cannabis)</a:t>
            </a:r>
            <a:endParaRPr lang="en-US" sz="4000" dirty="0"/>
          </a:p>
        </p:txBody>
      </p:sp>
      <p:sp>
        <p:nvSpPr>
          <p:cNvPr id="6" name="Content Placeholder 2"/>
          <p:cNvSpPr>
            <a:spLocks noGrp="1"/>
          </p:cNvSpPr>
          <p:nvPr>
            <p:ph idx="1"/>
          </p:nvPr>
        </p:nvSpPr>
        <p:spPr>
          <a:xfrm>
            <a:off x="838200" y="1825625"/>
            <a:ext cx="5676648" cy="4351338"/>
          </a:xfrm>
        </p:spPr>
        <p:txBody>
          <a:bodyPr/>
          <a:lstStyle/>
          <a:p>
            <a:r>
              <a:rPr lang="en-US" dirty="0" smtClean="0"/>
              <a:t>Products outside of retail cannabis stores are unregulated &amp; may not be tested</a:t>
            </a:r>
          </a:p>
          <a:p>
            <a:pPr lvl="1"/>
            <a:r>
              <a:rPr lang="en-US" dirty="0" smtClean="0"/>
              <a:t>Uncertain product quality</a:t>
            </a:r>
          </a:p>
          <a:p>
            <a:pPr lvl="1"/>
            <a:r>
              <a:rPr lang="en-US" dirty="0" smtClean="0"/>
              <a:t>CBD concentrations may not be reliable</a:t>
            </a:r>
          </a:p>
          <a:p>
            <a:endParaRPr lang="en-US" dirty="0"/>
          </a:p>
        </p:txBody>
      </p:sp>
      <p:pic>
        <p:nvPicPr>
          <p:cNvPr id="7" name="Picture 6"/>
          <p:cNvPicPr>
            <a:picLocks noChangeAspect="1"/>
          </p:cNvPicPr>
          <p:nvPr/>
        </p:nvPicPr>
        <p:blipFill>
          <a:blip r:embed="rId3"/>
          <a:stretch>
            <a:fillRect/>
          </a:stretch>
        </p:blipFill>
        <p:spPr>
          <a:xfrm>
            <a:off x="6514848" y="0"/>
            <a:ext cx="5677152" cy="6858000"/>
          </a:xfrm>
          <a:prstGeom prst="rect">
            <a:avLst/>
          </a:prstGeom>
        </p:spPr>
      </p:pic>
      <p:sp>
        <p:nvSpPr>
          <p:cNvPr id="8" name="TextBox 7"/>
          <p:cNvSpPr txBox="1"/>
          <p:nvPr/>
        </p:nvSpPr>
        <p:spPr>
          <a:xfrm>
            <a:off x="312682" y="6294036"/>
            <a:ext cx="5922214" cy="369332"/>
          </a:xfrm>
          <a:prstGeom prst="rect">
            <a:avLst/>
          </a:prstGeom>
          <a:noFill/>
        </p:spPr>
        <p:txBody>
          <a:bodyPr wrap="square" rtlCol="0">
            <a:spAutoFit/>
          </a:bodyPr>
          <a:lstStyle/>
          <a:p>
            <a:r>
              <a:rPr lang="en-US" i="1" dirty="0" smtClean="0"/>
              <a:t>Image source: https</a:t>
            </a:r>
            <a:r>
              <a:rPr lang="en-US" i="1" dirty="0"/>
              <a:t>://www.bartelldrugs.com/products/cbd/</a:t>
            </a:r>
          </a:p>
        </p:txBody>
      </p:sp>
    </p:spTree>
    <p:extLst>
      <p:ext uri="{BB962C8B-B14F-4D97-AF65-F5344CB8AC3E}">
        <p14:creationId xmlns:p14="http://schemas.microsoft.com/office/powerpoint/2010/main" val="2559609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8"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9" name="Rectangle 8">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0" name="Rectangle 9">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1" name="Rectangle 10">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2" name="Rectangle 11">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98249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Opioids &amp; Opiates</a:t>
            </a:r>
            <a:endParaRPr lang="en-US" dirty="0"/>
          </a:p>
        </p:txBody>
      </p:sp>
      <p:sp>
        <p:nvSpPr>
          <p:cNvPr id="3" name="Content Placeholder 2"/>
          <p:cNvSpPr>
            <a:spLocks noGrp="1"/>
          </p:cNvSpPr>
          <p:nvPr>
            <p:ph idx="1"/>
          </p:nvPr>
        </p:nvSpPr>
        <p:spPr>
          <a:xfrm>
            <a:off x="215436" y="1597297"/>
            <a:ext cx="7202287" cy="4893830"/>
          </a:xfrm>
        </p:spPr>
        <p:txBody>
          <a:bodyPr>
            <a:normAutofit/>
          </a:bodyPr>
          <a:lstStyle/>
          <a:p>
            <a:r>
              <a:rPr lang="en-US" dirty="0" smtClean="0"/>
              <a:t>Opiate:  a drug derived from Opium</a:t>
            </a:r>
          </a:p>
          <a:p>
            <a:pPr lvl="1"/>
            <a:r>
              <a:rPr lang="en-US" dirty="0" smtClean="0"/>
              <a:t>Morphine</a:t>
            </a:r>
          </a:p>
          <a:p>
            <a:pPr lvl="1"/>
            <a:r>
              <a:rPr lang="en-US" dirty="0" smtClean="0"/>
              <a:t>Codeine</a:t>
            </a:r>
          </a:p>
          <a:p>
            <a:pPr lvl="1"/>
            <a:r>
              <a:rPr lang="en-US" dirty="0" smtClean="0"/>
              <a:t>Heroin</a:t>
            </a:r>
          </a:p>
          <a:p>
            <a:r>
              <a:rPr lang="en-US" dirty="0" smtClean="0"/>
              <a:t>Opioid: synthetic/semi-synthetic drug that produces morphine-like effects</a:t>
            </a:r>
          </a:p>
          <a:p>
            <a:pPr lvl="1"/>
            <a:r>
              <a:rPr lang="en-US" dirty="0" smtClean="0"/>
              <a:t>Semi-synthetic: oxycodone, hydrocodone, hydromorphone</a:t>
            </a:r>
          </a:p>
          <a:p>
            <a:pPr lvl="1"/>
            <a:r>
              <a:rPr lang="en-US" dirty="0" smtClean="0"/>
              <a:t>Synthetic: methadone, fentanyl, tramadol, naloxone</a:t>
            </a:r>
          </a:p>
          <a:p>
            <a:r>
              <a:rPr lang="en-US" dirty="0" smtClean="0"/>
              <a:t>Therapeutic use: pain management </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747" t="9122" b="4388"/>
          <a:stretch/>
        </p:blipFill>
        <p:spPr>
          <a:xfrm>
            <a:off x="6941128" y="1435559"/>
            <a:ext cx="3313314" cy="2974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909" t="17576" r="10303" b="23636"/>
          <a:stretch/>
        </p:blipFill>
        <p:spPr>
          <a:xfrm>
            <a:off x="9217288" y="3560617"/>
            <a:ext cx="2871841" cy="321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28855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Opioids: adverse reactions</a:t>
            </a:r>
            <a:endParaRPr lang="en-US" dirty="0"/>
          </a:p>
        </p:txBody>
      </p:sp>
      <p:sp>
        <p:nvSpPr>
          <p:cNvPr id="3" name="Content Placeholder 2"/>
          <p:cNvSpPr>
            <a:spLocks noGrp="1"/>
          </p:cNvSpPr>
          <p:nvPr>
            <p:ph idx="1"/>
          </p:nvPr>
        </p:nvSpPr>
        <p:spPr>
          <a:xfrm>
            <a:off x="838200" y="1454726"/>
            <a:ext cx="7502236" cy="5403273"/>
          </a:xfrm>
        </p:spPr>
        <p:txBody>
          <a:bodyPr>
            <a:normAutofit/>
          </a:bodyPr>
          <a:lstStyle/>
          <a:p>
            <a:r>
              <a:rPr lang="en-US" dirty="0" smtClean="0"/>
              <a:t>Medication management:</a:t>
            </a:r>
          </a:p>
          <a:p>
            <a:pPr lvl="1"/>
            <a:r>
              <a:rPr lang="en-US" dirty="0" smtClean="0"/>
              <a:t>Opioids </a:t>
            </a:r>
            <a:r>
              <a:rPr lang="en-US" dirty="0"/>
              <a:t>can cause confusion/delirium,  sedation, and impaired </a:t>
            </a:r>
            <a:r>
              <a:rPr lang="en-US" dirty="0" smtClean="0"/>
              <a:t>vision</a:t>
            </a:r>
          </a:p>
          <a:p>
            <a:r>
              <a:rPr lang="en-US" dirty="0" smtClean="0"/>
              <a:t>Age-related changes:</a:t>
            </a:r>
          </a:p>
          <a:p>
            <a:pPr lvl="1"/>
            <a:r>
              <a:rPr lang="en-US" dirty="0" smtClean="0"/>
              <a:t>Affect how opioids are processed in the body</a:t>
            </a:r>
          </a:p>
          <a:p>
            <a:pPr lvl="1"/>
            <a:r>
              <a:rPr lang="en-US" dirty="0" smtClean="0"/>
              <a:t>More frequent use of other medications (interactions)</a:t>
            </a:r>
          </a:p>
          <a:p>
            <a:r>
              <a:rPr lang="en-US" dirty="0" smtClean="0"/>
              <a:t>Risks:</a:t>
            </a:r>
          </a:p>
          <a:p>
            <a:pPr lvl="1"/>
            <a:r>
              <a:rPr lang="en-US" dirty="0" smtClean="0"/>
              <a:t>Injury</a:t>
            </a:r>
          </a:p>
          <a:p>
            <a:pPr lvl="1"/>
            <a:r>
              <a:rPr lang="en-US" dirty="0" smtClean="0"/>
              <a:t>Hospitalization</a:t>
            </a:r>
          </a:p>
          <a:p>
            <a:pPr lvl="1"/>
            <a:r>
              <a:rPr lang="en-US" dirty="0" smtClean="0"/>
              <a:t>Use of emergency departments </a:t>
            </a:r>
          </a:p>
          <a:p>
            <a:r>
              <a:rPr lang="en-US" dirty="0" smtClean="0"/>
              <a:t>Talk to your doc if you have concerns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0436" y="1825625"/>
            <a:ext cx="3508101" cy="35081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608795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Medication management strategies </a:t>
            </a:r>
            <a:endParaRPr lang="en-US" dirty="0"/>
          </a:p>
        </p:txBody>
      </p:sp>
      <p:sp>
        <p:nvSpPr>
          <p:cNvPr id="3" name="Content Placeholder 2"/>
          <p:cNvSpPr>
            <a:spLocks noGrp="1"/>
          </p:cNvSpPr>
          <p:nvPr>
            <p:ph idx="1"/>
          </p:nvPr>
        </p:nvSpPr>
        <p:spPr/>
        <p:txBody>
          <a:bodyPr/>
          <a:lstStyle/>
          <a:p>
            <a:r>
              <a:rPr lang="en-US" dirty="0" smtClean="0"/>
              <a:t>Talk to your doctor</a:t>
            </a:r>
          </a:p>
          <a:p>
            <a:r>
              <a:rPr lang="en-US" dirty="0" smtClean="0"/>
              <a:t>Medication checklist</a:t>
            </a:r>
          </a:p>
          <a:p>
            <a:r>
              <a:rPr lang="en-US" dirty="0"/>
              <a:t>Pill boxes/medication organizers</a:t>
            </a:r>
          </a:p>
          <a:p>
            <a:r>
              <a:rPr lang="en-US" dirty="0" smtClean="0"/>
              <a:t>Medication list</a:t>
            </a:r>
          </a:p>
          <a:p>
            <a:r>
              <a:rPr lang="en-US" dirty="0" smtClean="0"/>
              <a:t>Call the Washington Poison Center!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7545" y="1825625"/>
            <a:ext cx="4142509" cy="4142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520191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73607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0278319" y="5826236"/>
            <a:ext cx="1913681" cy="972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Call us for any error, accident, reaction, etc.</a:t>
            </a:r>
            <a:endParaRPr lang="en-US" dirty="0"/>
          </a:p>
        </p:txBody>
      </p:sp>
      <p:sp>
        <p:nvSpPr>
          <p:cNvPr id="8" name="Rectangle 7">
            <a:extLst>
              <a:ext uri="{FF2B5EF4-FFF2-40B4-BE49-F238E27FC236}">
                <a16:creationId xmlns:a16="http://schemas.microsoft.com/office/drawing/2014/main" id="{2024C8D7-410B-4469-B023-A7B8650CCFC4}"/>
              </a:ext>
            </a:extLst>
          </p:cNvPr>
          <p:cNvSpPr/>
          <p:nvPr/>
        </p:nvSpPr>
        <p:spPr>
          <a:xfrm>
            <a:off x="1775895" y="4178931"/>
            <a:ext cx="2733896" cy="238062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9" name="Rectangle 8">
            <a:extLst>
              <a:ext uri="{FF2B5EF4-FFF2-40B4-BE49-F238E27FC236}">
                <a16:creationId xmlns:a16="http://schemas.microsoft.com/office/drawing/2014/main" id="{2F47C092-C3B1-4DC4-B923-095993B1CE0E}"/>
              </a:ext>
            </a:extLst>
          </p:cNvPr>
          <p:cNvSpPr/>
          <p:nvPr/>
        </p:nvSpPr>
        <p:spPr>
          <a:xfrm>
            <a:off x="1786671" y="4453903"/>
            <a:ext cx="261698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Lato"/>
                <a:ea typeface="+mn-ea"/>
                <a:cs typeface="+mn-cs"/>
              </a:rPr>
              <a:t>Medicine</a:t>
            </a:r>
          </a:p>
        </p:txBody>
      </p:sp>
      <p:sp>
        <p:nvSpPr>
          <p:cNvPr id="10" name="Rectangle 9">
            <a:extLst>
              <a:ext uri="{FF2B5EF4-FFF2-40B4-BE49-F238E27FC236}">
                <a16:creationId xmlns:a16="http://schemas.microsoft.com/office/drawing/2014/main" id="{17E6CAF3-7C37-41CD-B6D3-D5D308D96C66}"/>
              </a:ext>
            </a:extLst>
          </p:cNvPr>
          <p:cNvSpPr/>
          <p:nvPr/>
        </p:nvSpPr>
        <p:spPr>
          <a:xfrm>
            <a:off x="4856551" y="4178931"/>
            <a:ext cx="2733896" cy="238062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1" name="Rectangle 10">
            <a:extLst>
              <a:ext uri="{FF2B5EF4-FFF2-40B4-BE49-F238E27FC236}">
                <a16:creationId xmlns:a16="http://schemas.microsoft.com/office/drawing/2014/main" id="{D27CB4F1-6EC4-46C9-9EA6-D9A206A23478}"/>
              </a:ext>
            </a:extLst>
          </p:cNvPr>
          <p:cNvSpPr/>
          <p:nvPr/>
        </p:nvSpPr>
        <p:spPr>
          <a:xfrm>
            <a:off x="7891648" y="4178930"/>
            <a:ext cx="2733896" cy="238062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2" name="Rectangle 11">
            <a:extLst>
              <a:ext uri="{FF2B5EF4-FFF2-40B4-BE49-F238E27FC236}">
                <a16:creationId xmlns:a16="http://schemas.microsoft.com/office/drawing/2014/main" id="{BDA23E39-4A73-4DCE-8660-F9F2F15A4367}"/>
              </a:ext>
            </a:extLst>
          </p:cNvPr>
          <p:cNvSpPr/>
          <p:nvPr/>
        </p:nvSpPr>
        <p:spPr>
          <a:xfrm>
            <a:off x="4899007" y="1594076"/>
            <a:ext cx="2733896" cy="238062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3" name="Rectangle 12">
            <a:extLst>
              <a:ext uri="{FF2B5EF4-FFF2-40B4-BE49-F238E27FC236}">
                <a16:creationId xmlns:a16="http://schemas.microsoft.com/office/drawing/2014/main" id="{999671AB-58BB-4935-8229-313AA22BAF43}"/>
              </a:ext>
            </a:extLst>
          </p:cNvPr>
          <p:cNvSpPr/>
          <p:nvPr/>
        </p:nvSpPr>
        <p:spPr>
          <a:xfrm>
            <a:off x="5153957" y="1821083"/>
            <a:ext cx="215933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Lato"/>
                <a:ea typeface="+mn-ea"/>
                <a:cs typeface="+mn-cs"/>
              </a:rPr>
              <a:t>Person</a:t>
            </a:r>
          </a:p>
        </p:txBody>
      </p:sp>
      <p:sp>
        <p:nvSpPr>
          <p:cNvPr id="14" name="Rectangle 13">
            <a:extLst>
              <a:ext uri="{FF2B5EF4-FFF2-40B4-BE49-F238E27FC236}">
                <a16:creationId xmlns:a16="http://schemas.microsoft.com/office/drawing/2014/main" id="{DDAF0D40-D2D9-4855-ACEB-6172773DC68C}"/>
              </a:ext>
            </a:extLst>
          </p:cNvPr>
          <p:cNvSpPr/>
          <p:nvPr/>
        </p:nvSpPr>
        <p:spPr>
          <a:xfrm>
            <a:off x="7934104" y="1594075"/>
            <a:ext cx="2733896" cy="2380623"/>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5" name="Rectangle 14">
            <a:extLst>
              <a:ext uri="{FF2B5EF4-FFF2-40B4-BE49-F238E27FC236}">
                <a16:creationId xmlns:a16="http://schemas.microsoft.com/office/drawing/2014/main" id="{D45B0860-4528-4AFC-A363-CD3B0F6954C5}"/>
              </a:ext>
            </a:extLst>
          </p:cNvPr>
          <p:cNvSpPr/>
          <p:nvPr/>
        </p:nvSpPr>
        <p:spPr>
          <a:xfrm>
            <a:off x="8221382" y="1821082"/>
            <a:ext cx="215933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Lato"/>
                <a:ea typeface="+mn-ea"/>
                <a:cs typeface="+mn-cs"/>
              </a:rPr>
              <a:t>Dose</a:t>
            </a:r>
          </a:p>
        </p:txBody>
      </p:sp>
      <p:sp>
        <p:nvSpPr>
          <p:cNvPr id="16" name="Rectangle 15">
            <a:extLst>
              <a:ext uri="{FF2B5EF4-FFF2-40B4-BE49-F238E27FC236}">
                <a16:creationId xmlns:a16="http://schemas.microsoft.com/office/drawing/2014/main" id="{E959D257-3298-4485-89C9-6B125F2FF76C}"/>
              </a:ext>
            </a:extLst>
          </p:cNvPr>
          <p:cNvSpPr/>
          <p:nvPr/>
        </p:nvSpPr>
        <p:spPr>
          <a:xfrm>
            <a:off x="4913487" y="4453902"/>
            <a:ext cx="261698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Lato"/>
                <a:ea typeface="+mn-ea"/>
                <a:cs typeface="+mn-cs"/>
              </a:rPr>
              <a:t>Time</a:t>
            </a:r>
          </a:p>
        </p:txBody>
      </p:sp>
      <p:sp>
        <p:nvSpPr>
          <p:cNvPr id="17" name="Rectangle 16">
            <a:extLst>
              <a:ext uri="{FF2B5EF4-FFF2-40B4-BE49-F238E27FC236}">
                <a16:creationId xmlns:a16="http://schemas.microsoft.com/office/drawing/2014/main" id="{494DFF9F-4D26-4099-AC20-619C6350214A}"/>
              </a:ext>
            </a:extLst>
          </p:cNvPr>
          <p:cNvSpPr/>
          <p:nvPr/>
        </p:nvSpPr>
        <p:spPr>
          <a:xfrm>
            <a:off x="7891648" y="4453901"/>
            <a:ext cx="261698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Lato"/>
                <a:ea typeface="+mn-ea"/>
                <a:cs typeface="+mn-cs"/>
              </a:rPr>
              <a:t>Way</a:t>
            </a:r>
          </a:p>
        </p:txBody>
      </p:sp>
      <p:pic>
        <p:nvPicPr>
          <p:cNvPr id="18" name="Graphic 19" descr="Man">
            <a:extLst>
              <a:ext uri="{FF2B5EF4-FFF2-40B4-BE49-F238E27FC236}">
                <a16:creationId xmlns:a16="http://schemas.microsoft.com/office/drawing/2014/main" id="{9A29F1B4-5B8D-4632-8063-A0BD771C5F4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800194" y="2673846"/>
            <a:ext cx="914400" cy="914400"/>
          </a:xfrm>
          <a:prstGeom prst="rect">
            <a:avLst/>
          </a:prstGeom>
        </p:spPr>
      </p:pic>
      <p:pic>
        <p:nvPicPr>
          <p:cNvPr id="19" name="Graphic 20" descr="Clock">
            <a:extLst>
              <a:ext uri="{FF2B5EF4-FFF2-40B4-BE49-F238E27FC236}">
                <a16:creationId xmlns:a16="http://schemas.microsoft.com/office/drawing/2014/main" id="{B5B1B5F1-F800-4B18-A8D5-BEDD1D0097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800972" y="5250468"/>
            <a:ext cx="914400" cy="914400"/>
          </a:xfrm>
          <a:prstGeom prst="rect">
            <a:avLst/>
          </a:prstGeom>
        </p:spPr>
      </p:pic>
      <p:pic>
        <p:nvPicPr>
          <p:cNvPr id="20" name="Graphic 21" descr="Medicine">
            <a:extLst>
              <a:ext uri="{FF2B5EF4-FFF2-40B4-BE49-F238E27FC236}">
                <a16:creationId xmlns:a16="http://schemas.microsoft.com/office/drawing/2014/main" id="{7E9E63B3-5C82-4B06-B4BF-E34FA420E5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722641" y="5319980"/>
            <a:ext cx="914400" cy="914400"/>
          </a:xfrm>
          <a:prstGeom prst="rect">
            <a:avLst/>
          </a:prstGeom>
        </p:spPr>
      </p:pic>
      <p:sp>
        <p:nvSpPr>
          <p:cNvPr id="21" name="TextBox 20">
            <a:extLst>
              <a:ext uri="{FF2B5EF4-FFF2-40B4-BE49-F238E27FC236}">
                <a16:creationId xmlns:a16="http://schemas.microsoft.com/office/drawing/2014/main" id="{60129F69-B219-4360-8733-93251FCA6D4E}"/>
              </a:ext>
            </a:extLst>
          </p:cNvPr>
          <p:cNvSpPr txBox="1"/>
          <p:nvPr/>
        </p:nvSpPr>
        <p:spPr>
          <a:xfrm>
            <a:off x="8816631" y="2521525"/>
            <a:ext cx="9423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DINPro-Medium"/>
                <a:ea typeface="+mn-ea"/>
                <a:cs typeface="+mn-cs"/>
              </a:rPr>
              <a:t>#</a:t>
            </a:r>
          </a:p>
        </p:txBody>
      </p:sp>
      <p:pic>
        <p:nvPicPr>
          <p:cNvPr id="22" name="Graphic 23" descr="Checklist">
            <a:extLst>
              <a:ext uri="{FF2B5EF4-FFF2-40B4-BE49-F238E27FC236}">
                <a16:creationId xmlns:a16="http://schemas.microsoft.com/office/drawing/2014/main" id="{F93C284F-DF4D-42AF-8E39-8C34712DC4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8795120" y="5250468"/>
            <a:ext cx="914400" cy="914400"/>
          </a:xfrm>
          <a:prstGeom prst="rect">
            <a:avLst/>
          </a:prstGeom>
        </p:spPr>
      </p:pic>
      <p:grpSp>
        <p:nvGrpSpPr>
          <p:cNvPr id="23" name="Group 22">
            <a:extLst>
              <a:ext uri="{FF2B5EF4-FFF2-40B4-BE49-F238E27FC236}">
                <a16:creationId xmlns:a16="http://schemas.microsoft.com/office/drawing/2014/main" id="{0593F6A6-3B09-4453-9DFD-52C50449276F}"/>
              </a:ext>
            </a:extLst>
          </p:cNvPr>
          <p:cNvGrpSpPr/>
          <p:nvPr/>
        </p:nvGrpSpPr>
        <p:grpSpPr>
          <a:xfrm>
            <a:off x="1665288" y="1594075"/>
            <a:ext cx="2955509" cy="2380623"/>
            <a:chOff x="544689" y="1624469"/>
            <a:chExt cx="2955509" cy="2380623"/>
          </a:xfrm>
        </p:grpSpPr>
        <p:sp>
          <p:nvSpPr>
            <p:cNvPr id="24" name="Rectangle 23">
              <a:extLst>
                <a:ext uri="{FF2B5EF4-FFF2-40B4-BE49-F238E27FC236}">
                  <a16:creationId xmlns:a16="http://schemas.microsoft.com/office/drawing/2014/main" id="{F1D86110-A5F9-4F44-B888-64287BD4AE73}"/>
                </a:ext>
              </a:extLst>
            </p:cNvPr>
            <p:cNvSpPr/>
            <p:nvPr/>
          </p:nvSpPr>
          <p:spPr>
            <a:xfrm>
              <a:off x="659449" y="1624469"/>
              <a:ext cx="2733896" cy="2380623"/>
            </a:xfrm>
            <a:prstGeom prst="rect">
              <a:avLst/>
            </a:prstGeom>
            <a:solidFill>
              <a:schemeClr val="bg1"/>
            </a:solidFill>
            <a:ln>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Lato"/>
                <a:ea typeface="+mn-ea"/>
                <a:cs typeface="+mn-cs"/>
              </a:endParaRPr>
            </a:p>
          </p:txBody>
        </p:sp>
        <p:sp>
          <p:nvSpPr>
            <p:cNvPr id="25" name="Rectangle 24">
              <a:extLst>
                <a:ext uri="{FF2B5EF4-FFF2-40B4-BE49-F238E27FC236}">
                  <a16:creationId xmlns:a16="http://schemas.microsoft.com/office/drawing/2014/main" id="{FE7F1C5E-72D0-4278-BB75-CCDF2B9FFE46}"/>
                </a:ext>
              </a:extLst>
            </p:cNvPr>
            <p:cNvSpPr/>
            <p:nvPr/>
          </p:nvSpPr>
          <p:spPr>
            <a:xfrm>
              <a:off x="544689" y="1980965"/>
              <a:ext cx="2955509"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a:ln w="0"/>
                  <a:solidFill>
                    <a:prstClr val="black"/>
                  </a:solidFill>
                  <a:effectLst>
                    <a:innerShdw blurRad="63500" dist="50800" dir="13500000">
                      <a:srgbClr val="000000">
                        <a:alpha val="50000"/>
                      </a:srgbClr>
                    </a:innerShdw>
                  </a:effectLst>
                  <a:uLnTx/>
                  <a:uFillTx/>
                  <a:latin typeface="DINPro-Medium"/>
                  <a:ea typeface="+mn-ea"/>
                  <a:cs typeface="+mn-cs"/>
                </a:rPr>
                <a:t>THE WRONG…</a:t>
              </a:r>
              <a:endParaRPr kumimoji="0" lang="en-US" sz="4400" b="0" i="0" u="none" strike="noStrike" kern="1200" cap="none" spc="0" normalizeH="0" baseline="0" noProof="0" dirty="0">
                <a:ln>
                  <a:noFill/>
                </a:ln>
                <a:solidFill>
                  <a:prstClr val="white"/>
                </a:solidFill>
                <a:effectLst/>
                <a:uLnTx/>
                <a:uFillTx/>
                <a:latin typeface="DINPro-Medium"/>
                <a:ea typeface="+mn-ea"/>
                <a:cs typeface="+mn-cs"/>
              </a:endParaRPr>
            </a:p>
          </p:txBody>
        </p:sp>
      </p:grpSp>
    </p:spTree>
    <p:extLst>
      <p:ext uri="{BB962C8B-B14F-4D97-AF65-F5344CB8AC3E}">
        <p14:creationId xmlns:p14="http://schemas.microsoft.com/office/powerpoint/2010/main" val="35723049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5" descr="Receiver">
            <a:extLst>
              <a:ext uri="{FF2B5EF4-FFF2-40B4-BE49-F238E27FC236}">
                <a16:creationId xmlns:a16="http://schemas.microsoft.com/office/drawing/2014/main" id="{D313D3D0-C3D5-47AA-8403-037ACE3056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4854028">
            <a:off x="-341025" y="64345"/>
            <a:ext cx="4671076" cy="4671076"/>
          </a:xfrm>
          <a:prstGeom prst="rect">
            <a:avLst/>
          </a:prstGeom>
        </p:spPr>
      </p:pic>
      <p:sp>
        <p:nvSpPr>
          <p:cNvPr id="13" name="Content Placeholder 2">
            <a:extLst>
              <a:ext uri="{FF2B5EF4-FFF2-40B4-BE49-F238E27FC236}">
                <a16:creationId xmlns:a16="http://schemas.microsoft.com/office/drawing/2014/main" id="{8BA62F0D-D543-465F-BA8C-74D3545BB3E0}"/>
              </a:ext>
            </a:extLst>
          </p:cNvPr>
          <p:cNvSpPr txBox="1">
            <a:spLocks/>
          </p:cNvSpPr>
          <p:nvPr/>
        </p:nvSpPr>
        <p:spPr>
          <a:xfrm>
            <a:off x="1192081" y="1772153"/>
            <a:ext cx="11346117" cy="1843834"/>
          </a:xfrm>
          <a:prstGeom prst="rect">
            <a:avLst/>
          </a:prstGeom>
        </p:spPr>
        <p:txBody>
          <a:bodyPr vert="horz" lIns="91440" tIns="45720" rIns="91440" bIns="45720" rtlCol="0">
            <a:noAutofit/>
          </a:bodyPr>
          <a:lstStyle>
            <a:lvl1pPr marL="0" marR="0" indent="0" algn="ctr" defTabSz="914400" rtl="0" eaLnBrk="1" fontAlgn="auto" latinLnBrk="0" hangingPunct="1">
              <a:lnSpc>
                <a:spcPct val="114000"/>
              </a:lnSpc>
              <a:spcBef>
                <a:spcPts val="800"/>
              </a:spcBef>
              <a:spcAft>
                <a:spcPts val="0"/>
              </a:spcAft>
              <a:buClrTx/>
              <a:buSzPct val="86000"/>
              <a:buFont typeface="Arial" panose="020B0604020202020204" pitchFamily="34" charset="0"/>
              <a:buNone/>
              <a:tabLst/>
              <a:defRPr sz="2400" kern="1200" baseline="0">
                <a:solidFill>
                  <a:schemeClr val="tx1"/>
                </a:solidFill>
                <a:latin typeface="Lato" panose="020F0502020204030203" pitchFamily="34" charset="0"/>
                <a:ea typeface="+mn-ea"/>
                <a:cs typeface="+mn-cs"/>
              </a:defRPr>
            </a:lvl1pPr>
            <a:lvl2pPr marL="457200" marR="0" indent="0" algn="ctr" defTabSz="914400" rtl="0" eaLnBrk="1" fontAlgn="auto" latinLnBrk="0" hangingPunct="1">
              <a:lnSpc>
                <a:spcPct val="100000"/>
              </a:lnSpc>
              <a:spcBef>
                <a:spcPts val="0"/>
              </a:spcBef>
              <a:spcAft>
                <a:spcPts val="0"/>
              </a:spcAft>
              <a:buClrTx/>
              <a:buSzPct val="86000"/>
              <a:buFont typeface="Courier New" panose="02070309020205020404" pitchFamily="49" charset="0"/>
              <a:buNone/>
              <a:tabLst/>
              <a:defRPr sz="2000" kern="1200">
                <a:solidFill>
                  <a:schemeClr val="tx1"/>
                </a:solidFill>
                <a:latin typeface="Lato" panose="020F0502020204030203" pitchFamily="34" charset="0"/>
                <a:ea typeface="+mn-ea"/>
                <a:cs typeface="+mn-cs"/>
              </a:defRPr>
            </a:lvl2pPr>
            <a:lvl3pPr marL="914400" marR="0" indent="0" algn="ctr" defTabSz="914400" rtl="0" eaLnBrk="1" fontAlgn="auto" latinLnBrk="0" hangingPunct="1">
              <a:lnSpc>
                <a:spcPct val="100000"/>
              </a:lnSpc>
              <a:spcBef>
                <a:spcPts val="500"/>
              </a:spcBef>
              <a:spcAft>
                <a:spcPts val="0"/>
              </a:spcAft>
              <a:buClrTx/>
              <a:buSzTx/>
              <a:buFont typeface="Wingdings" panose="05000000000000000000" pitchFamily="2" charset="2"/>
              <a:buNone/>
              <a:tabLst/>
              <a:defRPr sz="1800" kern="1200">
                <a:solidFill>
                  <a:schemeClr val="tx1"/>
                </a:solidFill>
                <a:latin typeface="Lato" panose="020F0502020204030203" pitchFamily="34" charset="0"/>
                <a:ea typeface="+mn-ea"/>
                <a:cs typeface="+mn-cs"/>
              </a:defRPr>
            </a:lvl3pPr>
            <a:lvl4pPr marL="1371600" marR="0" indent="0" algn="ctr" defTabSz="914400" rtl="0" eaLnBrk="1" fontAlgn="auto" latinLnBrk="0" hangingPunct="1">
              <a:lnSpc>
                <a:spcPct val="100000"/>
              </a:lnSpc>
              <a:spcBef>
                <a:spcPts val="500"/>
              </a:spcBef>
              <a:spcAft>
                <a:spcPts val="0"/>
              </a:spcAft>
              <a:buClrTx/>
              <a:buSzPct val="115000"/>
              <a:buFont typeface="Arial" panose="020B0604020202020204" pitchFamily="34" charset="0"/>
              <a:buNone/>
              <a:tabLst/>
              <a:defRPr sz="1600" kern="1200">
                <a:solidFill>
                  <a:schemeClr val="tx1"/>
                </a:solidFill>
                <a:latin typeface="Lato" panose="020F0502020204030203" pitchFamily="34" charset="0"/>
                <a:ea typeface="+mn-ea"/>
                <a:cs typeface="+mn-cs"/>
              </a:defRPr>
            </a:lvl4pPr>
            <a:lvl5pPr marL="1828800" marR="0" indent="0" algn="ctr" defTabSz="914400" rtl="0" eaLnBrk="1" fontAlgn="auto" latinLnBrk="0" hangingPunct="1">
              <a:lnSpc>
                <a:spcPct val="100000"/>
              </a:lnSpc>
              <a:spcBef>
                <a:spcPts val="500"/>
              </a:spcBef>
              <a:spcAft>
                <a:spcPts val="0"/>
              </a:spcAft>
              <a:buClrTx/>
              <a:buSzPct val="86000"/>
              <a:buFont typeface="Courier New" panose="02070309020205020404" pitchFamily="49" charset="0"/>
              <a:buNone/>
              <a:tabLst/>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0" b="1" dirty="0" smtClean="0">
                <a:ln w="0"/>
                <a:solidFill>
                  <a:schemeClr val="bg1"/>
                </a:solidFill>
                <a:effectLst>
                  <a:outerShdw blurRad="38100" dist="19050" dir="2700000" algn="tl" rotWithShape="0">
                    <a:schemeClr val="dk1">
                      <a:alpha val="40000"/>
                    </a:schemeClr>
                  </a:outerShdw>
                </a:effectLst>
              </a:rPr>
              <a:t>1(800) 222-1222</a:t>
            </a:r>
          </a:p>
        </p:txBody>
      </p:sp>
      <p:sp>
        <p:nvSpPr>
          <p:cNvPr id="14" name="Rectangle 13">
            <a:extLst>
              <a:ext uri="{FF2B5EF4-FFF2-40B4-BE49-F238E27FC236}">
                <a16:creationId xmlns:a16="http://schemas.microsoft.com/office/drawing/2014/main" id="{26239C13-8923-4A5A-9340-4A57AD16A4D0}"/>
              </a:ext>
            </a:extLst>
          </p:cNvPr>
          <p:cNvSpPr/>
          <p:nvPr/>
        </p:nvSpPr>
        <p:spPr>
          <a:xfrm>
            <a:off x="2774057" y="4162063"/>
            <a:ext cx="171514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Free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5" name="Rectangle 14">
            <a:extLst>
              <a:ext uri="{FF2B5EF4-FFF2-40B4-BE49-F238E27FC236}">
                <a16:creationId xmlns:a16="http://schemas.microsoft.com/office/drawing/2014/main" id="{64840A3B-347A-4690-890E-33CCBF75DCD1}"/>
              </a:ext>
            </a:extLst>
          </p:cNvPr>
          <p:cNvSpPr/>
          <p:nvPr/>
        </p:nvSpPr>
        <p:spPr>
          <a:xfrm>
            <a:off x="1994513" y="5355252"/>
            <a:ext cx="3768311"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Confidential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6" name="Rectangle 15">
            <a:extLst>
              <a:ext uri="{FF2B5EF4-FFF2-40B4-BE49-F238E27FC236}">
                <a16:creationId xmlns:a16="http://schemas.microsoft.com/office/drawing/2014/main" id="{0495C3C6-3B81-4A47-8F35-84E9754A140F}"/>
              </a:ext>
            </a:extLst>
          </p:cNvPr>
          <p:cNvSpPr/>
          <p:nvPr/>
        </p:nvSpPr>
        <p:spPr>
          <a:xfrm>
            <a:off x="7211586" y="4162063"/>
            <a:ext cx="2581355"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24/7/365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
        <p:nvSpPr>
          <p:cNvPr id="17" name="Rectangle 16">
            <a:extLst>
              <a:ext uri="{FF2B5EF4-FFF2-40B4-BE49-F238E27FC236}">
                <a16:creationId xmlns:a16="http://schemas.microsoft.com/office/drawing/2014/main" id="{6E80AEB4-2F4B-4E76-984C-90F24EAD5043}"/>
              </a:ext>
            </a:extLst>
          </p:cNvPr>
          <p:cNvSpPr/>
          <p:nvPr/>
        </p:nvSpPr>
        <p:spPr>
          <a:xfrm>
            <a:off x="6435964" y="5309131"/>
            <a:ext cx="4845159"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rPr>
              <a:t>260+ Languages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4036949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happens when you call? </a:t>
            </a:r>
            <a:endParaRPr lang="en-US" dirty="0"/>
          </a:p>
        </p:txBody>
      </p:sp>
      <p:sp>
        <p:nvSpPr>
          <p:cNvPr id="7" name="Rectangle 6">
            <a:extLst>
              <a:ext uri="{FF2B5EF4-FFF2-40B4-BE49-F238E27FC236}">
                <a16:creationId xmlns:a16="http://schemas.microsoft.com/office/drawing/2014/main" id="{7A1BA6BF-A0D6-4EF9-87AE-C4D532EDB3B6}"/>
              </a:ext>
            </a:extLst>
          </p:cNvPr>
          <p:cNvSpPr/>
          <p:nvPr/>
        </p:nvSpPr>
        <p:spPr>
          <a:xfrm>
            <a:off x="1233241" y="751935"/>
            <a:ext cx="2757486" cy="541686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6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Lato"/>
                <a:ea typeface="+mn-ea"/>
                <a:cs typeface="+mn-cs"/>
              </a:rPr>
              <a:t>1</a:t>
            </a:r>
          </a:p>
        </p:txBody>
      </p:sp>
      <p:sp>
        <p:nvSpPr>
          <p:cNvPr id="8" name="Rectangle 7">
            <a:extLst>
              <a:ext uri="{FF2B5EF4-FFF2-40B4-BE49-F238E27FC236}">
                <a16:creationId xmlns:a16="http://schemas.microsoft.com/office/drawing/2014/main" id="{8D20412B-CE3A-498A-B63D-6DB3CBB7F1BC}"/>
              </a:ext>
            </a:extLst>
          </p:cNvPr>
          <p:cNvSpPr/>
          <p:nvPr/>
        </p:nvSpPr>
        <p:spPr>
          <a:xfrm>
            <a:off x="1110670" y="5522472"/>
            <a:ext cx="352372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A7B75"/>
                </a:solidFill>
                <a:effectLst/>
                <a:uLnTx/>
                <a:uFillTx/>
                <a:latin typeface="Lato"/>
                <a:ea typeface="+mn-ea"/>
                <a:cs typeface="+mn-cs"/>
              </a:rPr>
              <a:t>What happened?</a:t>
            </a:r>
          </a:p>
        </p:txBody>
      </p:sp>
      <p:sp>
        <p:nvSpPr>
          <p:cNvPr id="9" name="Content Placeholder 2">
            <a:extLst>
              <a:ext uri="{FF2B5EF4-FFF2-40B4-BE49-F238E27FC236}">
                <a16:creationId xmlns:a16="http://schemas.microsoft.com/office/drawing/2014/main" id="{8C54EAFC-6F71-4890-8A03-47E2C365BCC6}"/>
              </a:ext>
            </a:extLst>
          </p:cNvPr>
          <p:cNvSpPr>
            <a:spLocks noGrp="1"/>
          </p:cNvSpPr>
          <p:nvPr>
            <p:ph idx="1"/>
          </p:nvPr>
        </p:nvSpPr>
        <p:spPr>
          <a:xfrm>
            <a:off x="4985563" y="1597297"/>
            <a:ext cx="6368237" cy="5004666"/>
          </a:xfrm>
        </p:spPr>
        <p:txBody>
          <a:bodyPr>
            <a:normAutofit fontScale="92500" lnSpcReduction="10000"/>
          </a:bodyPr>
          <a:lstStyle/>
          <a:p>
            <a:pPr marL="0" indent="0">
              <a:buNone/>
            </a:pPr>
            <a:r>
              <a:rPr lang="en-US" sz="3000" dirty="0"/>
              <a:t>Tell the </a:t>
            </a:r>
            <a:r>
              <a:rPr lang="en-US" sz="3000" dirty="0" smtClean="0"/>
              <a:t>SPI what happened: </a:t>
            </a:r>
          </a:p>
          <a:p>
            <a:pPr marL="0" indent="0">
              <a:buNone/>
            </a:pPr>
            <a:endParaRPr lang="en-US" dirty="0"/>
          </a:p>
          <a:p>
            <a:r>
              <a:rPr lang="en-US" sz="3000" dirty="0"/>
              <a:t>What was taken?</a:t>
            </a:r>
            <a:r>
              <a:rPr lang="en-US" sz="3000" dirty="0">
                <a:sym typeface="Wingdings" panose="05000000000000000000" pitchFamily="2" charset="2"/>
              </a:rPr>
              <a:t> </a:t>
            </a:r>
            <a:endParaRPr lang="en-US" sz="3000" dirty="0" smtClean="0">
              <a:sym typeface="Wingdings" panose="05000000000000000000" pitchFamily="2" charset="2"/>
            </a:endParaRPr>
          </a:p>
          <a:p>
            <a:pPr marL="147824" indent="0">
              <a:buNone/>
            </a:pPr>
            <a:endParaRPr lang="en-US" sz="3000" dirty="0">
              <a:sym typeface="Wingdings" panose="05000000000000000000" pitchFamily="2" charset="2"/>
            </a:endParaRPr>
          </a:p>
          <a:p>
            <a:r>
              <a:rPr lang="en-US" sz="3000" dirty="0">
                <a:sym typeface="Wingdings" panose="05000000000000000000" pitchFamily="2" charset="2"/>
              </a:rPr>
              <a:t>How long ago did it happen?</a:t>
            </a:r>
          </a:p>
          <a:p>
            <a:pPr marL="147824" indent="0">
              <a:buNone/>
            </a:pPr>
            <a:endParaRPr lang="en-US" sz="3000" dirty="0">
              <a:sym typeface="Wingdings" panose="05000000000000000000" pitchFamily="2" charset="2"/>
            </a:endParaRPr>
          </a:p>
          <a:p>
            <a:r>
              <a:rPr lang="en-US" sz="3000" dirty="0">
                <a:sym typeface="Wingdings" panose="05000000000000000000" pitchFamily="2" charset="2"/>
              </a:rPr>
              <a:t>How much was taken?</a:t>
            </a:r>
          </a:p>
          <a:p>
            <a:pPr marL="147824" indent="0">
              <a:buNone/>
            </a:pPr>
            <a:endParaRPr lang="en-US" sz="3000" dirty="0">
              <a:sym typeface="Wingdings" panose="05000000000000000000" pitchFamily="2" charset="2"/>
            </a:endParaRPr>
          </a:p>
          <a:p>
            <a:r>
              <a:rPr lang="en-US" sz="3000" dirty="0">
                <a:sym typeface="Wingdings" panose="05000000000000000000" pitchFamily="2" charset="2"/>
              </a:rPr>
              <a:t>How is the person feeling</a:t>
            </a:r>
            <a:r>
              <a:rPr lang="en-US" sz="3200" dirty="0">
                <a:sym typeface="Wingdings" panose="05000000000000000000" pitchFamily="2" charset="2"/>
              </a:rPr>
              <a:t>? </a:t>
            </a:r>
          </a:p>
          <a:p>
            <a:pPr marL="0" indent="0">
              <a:buNone/>
            </a:pPr>
            <a:endParaRPr lang="en-US" dirty="0">
              <a:sym typeface="Wingdings" panose="05000000000000000000" pitchFamily="2" charset="2"/>
            </a:endParaRPr>
          </a:p>
        </p:txBody>
      </p:sp>
    </p:spTree>
    <p:extLst>
      <p:ext uri="{BB962C8B-B14F-4D97-AF65-F5344CB8AC3E}">
        <p14:creationId xmlns:p14="http://schemas.microsoft.com/office/powerpoint/2010/main" val="613407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happens when you call? </a:t>
            </a:r>
            <a:endParaRPr lang="en-US" dirty="0"/>
          </a:p>
        </p:txBody>
      </p:sp>
      <p:sp>
        <p:nvSpPr>
          <p:cNvPr id="7" name="Rectangle 6">
            <a:extLst>
              <a:ext uri="{FF2B5EF4-FFF2-40B4-BE49-F238E27FC236}">
                <a16:creationId xmlns:a16="http://schemas.microsoft.com/office/drawing/2014/main" id="{7A1BA6BF-A0D6-4EF9-87AE-C4D532EDB3B6}"/>
              </a:ext>
            </a:extLst>
          </p:cNvPr>
          <p:cNvSpPr/>
          <p:nvPr/>
        </p:nvSpPr>
        <p:spPr>
          <a:xfrm>
            <a:off x="1257286" y="751935"/>
            <a:ext cx="2709396" cy="541686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6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Lato"/>
              </a:rPr>
              <a:t>2</a:t>
            </a:r>
            <a:endParaRPr kumimoji="0" lang="en-US" sz="346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Lato"/>
              <a:ea typeface="+mn-ea"/>
              <a:cs typeface="+mn-cs"/>
            </a:endParaRPr>
          </a:p>
        </p:txBody>
      </p:sp>
      <p:sp>
        <p:nvSpPr>
          <p:cNvPr id="8" name="Rectangle 7">
            <a:extLst>
              <a:ext uri="{FF2B5EF4-FFF2-40B4-BE49-F238E27FC236}">
                <a16:creationId xmlns:a16="http://schemas.microsoft.com/office/drawing/2014/main" id="{8D20412B-CE3A-498A-B63D-6DB3CBB7F1BC}"/>
              </a:ext>
            </a:extLst>
          </p:cNvPr>
          <p:cNvSpPr/>
          <p:nvPr/>
        </p:nvSpPr>
        <p:spPr>
          <a:xfrm>
            <a:off x="464409" y="5522472"/>
            <a:ext cx="429515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A7B75"/>
                </a:solidFill>
                <a:effectLst/>
                <a:uLnTx/>
                <a:uFillTx/>
                <a:latin typeface="Lato"/>
                <a:ea typeface="+mn-ea"/>
                <a:cs typeface="+mn-cs"/>
              </a:rPr>
              <a:t>What should you do?</a:t>
            </a:r>
            <a:endParaRPr kumimoji="0" lang="en-US" sz="3600" b="1" i="0" u="none" strike="noStrike" kern="1200" cap="none" spc="0" normalizeH="0" baseline="0" noProof="0" dirty="0">
              <a:ln>
                <a:noFill/>
              </a:ln>
              <a:solidFill>
                <a:srgbClr val="7A7B75"/>
              </a:solidFill>
              <a:effectLst/>
              <a:uLnTx/>
              <a:uFillTx/>
              <a:latin typeface="Lato"/>
              <a:ea typeface="+mn-ea"/>
              <a:cs typeface="+mn-cs"/>
            </a:endParaRPr>
          </a:p>
        </p:txBody>
      </p:sp>
      <p:sp>
        <p:nvSpPr>
          <p:cNvPr id="10" name="Content Placeholder 2">
            <a:extLst>
              <a:ext uri="{FF2B5EF4-FFF2-40B4-BE49-F238E27FC236}">
                <a16:creationId xmlns:a16="http://schemas.microsoft.com/office/drawing/2014/main" id="{8C54EAFC-6F71-4890-8A03-47E2C365BCC6}"/>
              </a:ext>
            </a:extLst>
          </p:cNvPr>
          <p:cNvSpPr>
            <a:spLocks noGrp="1"/>
          </p:cNvSpPr>
          <p:nvPr>
            <p:ph idx="1"/>
          </p:nvPr>
        </p:nvSpPr>
        <p:spPr>
          <a:xfrm>
            <a:off x="5178645" y="1749697"/>
            <a:ext cx="6175155" cy="4845067"/>
          </a:xfrm>
        </p:spPr>
        <p:txBody>
          <a:bodyPr>
            <a:normAutofit/>
          </a:bodyPr>
          <a:lstStyle/>
          <a:p>
            <a:pPr marL="0" indent="0">
              <a:buNone/>
            </a:pPr>
            <a:r>
              <a:rPr lang="en-US" dirty="0">
                <a:sym typeface="Wingdings" panose="05000000000000000000" pitchFamily="2" charset="2"/>
              </a:rPr>
              <a:t>The </a:t>
            </a:r>
            <a:r>
              <a:rPr lang="en-US" dirty="0" smtClean="0">
                <a:sym typeface="Wingdings" panose="05000000000000000000" pitchFamily="2" charset="2"/>
              </a:rPr>
              <a:t>SPI will </a:t>
            </a:r>
            <a:r>
              <a:rPr lang="en-US" dirty="0">
                <a:sym typeface="Wingdings" panose="05000000000000000000" pitchFamily="2" charset="2"/>
              </a:rPr>
              <a:t>tell you what to </a:t>
            </a:r>
            <a:r>
              <a:rPr lang="en-US" dirty="0" smtClean="0">
                <a:sym typeface="Wingdings" panose="05000000000000000000" pitchFamily="2" charset="2"/>
              </a:rPr>
              <a:t>do: </a:t>
            </a:r>
            <a:br>
              <a:rPr lang="en-US" dirty="0" smtClean="0">
                <a:sym typeface="Wingdings" panose="05000000000000000000" pitchFamily="2" charset="2"/>
              </a:rPr>
            </a:br>
            <a:endParaRPr lang="en-US" dirty="0" smtClean="0">
              <a:sym typeface="Wingdings" panose="05000000000000000000" pitchFamily="2" charset="2"/>
            </a:endParaRPr>
          </a:p>
          <a:p>
            <a:r>
              <a:rPr lang="en-US" dirty="0" smtClean="0">
                <a:sym typeface="Wingdings" panose="05000000000000000000" pitchFamily="2" charset="2"/>
              </a:rPr>
              <a:t>Stay </a:t>
            </a:r>
            <a:r>
              <a:rPr lang="en-US" dirty="0">
                <a:sym typeface="Wingdings" panose="05000000000000000000" pitchFamily="2" charset="2"/>
              </a:rPr>
              <a:t>home – what to do, what to watch </a:t>
            </a:r>
            <a:r>
              <a:rPr lang="en-US" dirty="0" smtClean="0">
                <a:sym typeface="Wingdings" panose="05000000000000000000" pitchFamily="2" charset="2"/>
              </a:rPr>
              <a:t>for</a:t>
            </a:r>
          </a:p>
          <a:p>
            <a:pPr lvl="1"/>
            <a:r>
              <a:rPr lang="en-US" sz="2600" dirty="0" smtClean="0">
                <a:sym typeface="Wingdings" panose="05000000000000000000" pitchFamily="2" charset="2"/>
              </a:rPr>
              <a:t>2018: 94% of household cases were treated at home</a:t>
            </a:r>
            <a:br>
              <a:rPr lang="en-US" sz="2600" dirty="0" smtClean="0">
                <a:sym typeface="Wingdings" panose="05000000000000000000" pitchFamily="2" charset="2"/>
              </a:rPr>
            </a:br>
            <a:endParaRPr lang="en-US" sz="2600" dirty="0" smtClean="0">
              <a:sym typeface="Wingdings" panose="05000000000000000000" pitchFamily="2" charset="2"/>
            </a:endParaRPr>
          </a:p>
          <a:p>
            <a:r>
              <a:rPr lang="en-US" dirty="0" smtClean="0">
                <a:sym typeface="Wingdings" panose="05000000000000000000" pitchFamily="2" charset="2"/>
              </a:rPr>
              <a:t>Go to the emergency room</a:t>
            </a:r>
            <a:endParaRPr lang="en-US" dirty="0">
              <a:sym typeface="Wingdings" panose="05000000000000000000" pitchFamily="2" charset="2"/>
            </a:endParaRPr>
          </a:p>
        </p:txBody>
      </p:sp>
    </p:spTree>
    <p:extLst>
      <p:ext uri="{BB962C8B-B14F-4D97-AF65-F5344CB8AC3E}">
        <p14:creationId xmlns:p14="http://schemas.microsoft.com/office/powerpoint/2010/main" val="28561577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happens when you call? </a:t>
            </a:r>
            <a:endParaRPr lang="en-US" dirty="0"/>
          </a:p>
        </p:txBody>
      </p:sp>
      <p:sp>
        <p:nvSpPr>
          <p:cNvPr id="7" name="Rectangle 6">
            <a:extLst>
              <a:ext uri="{FF2B5EF4-FFF2-40B4-BE49-F238E27FC236}">
                <a16:creationId xmlns:a16="http://schemas.microsoft.com/office/drawing/2014/main" id="{7A1BA6BF-A0D6-4EF9-87AE-C4D532EDB3B6}"/>
              </a:ext>
            </a:extLst>
          </p:cNvPr>
          <p:cNvSpPr/>
          <p:nvPr/>
        </p:nvSpPr>
        <p:spPr>
          <a:xfrm>
            <a:off x="1257286" y="751935"/>
            <a:ext cx="2709396" cy="541686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600" b="1"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Lato"/>
              </a:rPr>
              <a:t>3</a:t>
            </a:r>
            <a:endParaRPr kumimoji="0" lang="en-US" sz="346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Lato"/>
              <a:ea typeface="+mn-ea"/>
              <a:cs typeface="+mn-cs"/>
            </a:endParaRPr>
          </a:p>
        </p:txBody>
      </p:sp>
      <p:sp>
        <p:nvSpPr>
          <p:cNvPr id="8" name="Rectangle 7">
            <a:extLst>
              <a:ext uri="{FF2B5EF4-FFF2-40B4-BE49-F238E27FC236}">
                <a16:creationId xmlns:a16="http://schemas.microsoft.com/office/drawing/2014/main" id="{8D20412B-CE3A-498A-B63D-6DB3CBB7F1BC}"/>
              </a:ext>
            </a:extLst>
          </p:cNvPr>
          <p:cNvSpPr/>
          <p:nvPr/>
        </p:nvSpPr>
        <p:spPr>
          <a:xfrm>
            <a:off x="309333" y="5327794"/>
            <a:ext cx="460530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7A7B75"/>
                </a:solidFill>
                <a:effectLst/>
                <a:uLnTx/>
                <a:uFillTx/>
                <a:latin typeface="Lato"/>
                <a:ea typeface="+mn-ea"/>
                <a:cs typeface="+mn-cs"/>
              </a:rPr>
              <a:t>WAPC</a:t>
            </a:r>
            <a:r>
              <a:rPr kumimoji="0" lang="en-US" sz="3600" b="1" i="0" u="none" strike="noStrike" kern="1200" cap="none" spc="0" normalizeH="0" noProof="0" dirty="0" smtClean="0">
                <a:ln>
                  <a:noFill/>
                </a:ln>
                <a:solidFill>
                  <a:srgbClr val="7A7B75"/>
                </a:solidFill>
                <a:effectLst/>
                <a:uLnTx/>
                <a:uFillTx/>
                <a:latin typeface="Lato"/>
                <a:ea typeface="+mn-ea"/>
                <a:cs typeface="+mn-cs"/>
              </a:rPr>
              <a:t> wants to make sure things are OK</a:t>
            </a:r>
            <a:endParaRPr kumimoji="0" lang="en-US" sz="3600" b="1" i="0" u="none" strike="noStrike" kern="1200" cap="none" spc="0" normalizeH="0" baseline="0" noProof="0" dirty="0">
              <a:ln>
                <a:noFill/>
              </a:ln>
              <a:solidFill>
                <a:srgbClr val="7A7B75"/>
              </a:solidFill>
              <a:effectLst/>
              <a:uLnTx/>
              <a:uFillTx/>
              <a:latin typeface="Lato"/>
              <a:ea typeface="+mn-ea"/>
              <a:cs typeface="+mn-cs"/>
            </a:endParaRPr>
          </a:p>
        </p:txBody>
      </p:sp>
      <p:sp>
        <p:nvSpPr>
          <p:cNvPr id="9" name="Content Placeholder 2">
            <a:extLst>
              <a:ext uri="{FF2B5EF4-FFF2-40B4-BE49-F238E27FC236}">
                <a16:creationId xmlns:a16="http://schemas.microsoft.com/office/drawing/2014/main" id="{F7980965-9297-4628-BDFC-3A45A1F691C2}"/>
              </a:ext>
            </a:extLst>
          </p:cNvPr>
          <p:cNvSpPr>
            <a:spLocks noGrp="1"/>
          </p:cNvSpPr>
          <p:nvPr>
            <p:ph idx="1"/>
          </p:nvPr>
        </p:nvSpPr>
        <p:spPr>
          <a:xfrm>
            <a:off x="5126182" y="1825625"/>
            <a:ext cx="6227617" cy="4351338"/>
          </a:xfrm>
        </p:spPr>
        <p:txBody>
          <a:bodyPr>
            <a:normAutofit/>
          </a:bodyPr>
          <a:lstStyle/>
          <a:p>
            <a:pPr marL="457200" indent="-457200"/>
            <a:r>
              <a:rPr lang="en-US" dirty="0"/>
              <a:t>A </a:t>
            </a:r>
            <a:r>
              <a:rPr lang="en-US" dirty="0" smtClean="0"/>
              <a:t>SPI will </a:t>
            </a:r>
            <a:r>
              <a:rPr lang="en-US" dirty="0"/>
              <a:t>oftentimes call you back – just to make sure everything is alright. </a:t>
            </a:r>
          </a:p>
          <a:p>
            <a:pPr marL="457200" indent="-457200"/>
            <a:endParaRPr lang="en-US" dirty="0"/>
          </a:p>
          <a:p>
            <a:pPr marL="457200" indent="-457200"/>
            <a:r>
              <a:rPr lang="en-US" dirty="0"/>
              <a:t>You can ask more questions then or call back later with other concerns. </a:t>
            </a:r>
          </a:p>
          <a:p>
            <a:pPr marL="457200" indent="-457200"/>
            <a:endParaRPr lang="en-US" dirty="0"/>
          </a:p>
        </p:txBody>
      </p:sp>
    </p:spTree>
    <p:extLst>
      <p:ext uri="{BB962C8B-B14F-4D97-AF65-F5344CB8AC3E}">
        <p14:creationId xmlns:p14="http://schemas.microsoft.com/office/powerpoint/2010/main" val="20456260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us! </a:t>
            </a:r>
            <a:endParaRPr lang="en-US" dirty="0"/>
          </a:p>
        </p:txBody>
      </p:sp>
      <p:sp>
        <p:nvSpPr>
          <p:cNvPr id="3" name="Content Placeholder 2"/>
          <p:cNvSpPr>
            <a:spLocks noGrp="1"/>
          </p:cNvSpPr>
          <p:nvPr>
            <p:ph idx="1"/>
          </p:nvPr>
        </p:nvSpPr>
        <p:spPr>
          <a:xfrm>
            <a:off x="708300" y="1825625"/>
            <a:ext cx="10898529" cy="2341261"/>
          </a:xfrm>
        </p:spPr>
        <p:txBody>
          <a:bodyPr/>
          <a:lstStyle/>
          <a:p>
            <a:pPr marL="152396" indent="0" algn="ctr">
              <a:buNone/>
            </a:pPr>
            <a:r>
              <a:rPr lang="en-US" sz="3600" b="1" dirty="0" smtClean="0">
                <a:solidFill>
                  <a:schemeClr val="bg2">
                    <a:lumMod val="50000"/>
                  </a:schemeClr>
                </a:solidFill>
              </a:rPr>
              <a:t>“I don’t want to waste their time if nothing is wrong.” </a:t>
            </a:r>
          </a:p>
          <a:p>
            <a:pPr marL="152396" indent="0">
              <a:buNone/>
            </a:pPr>
            <a:r>
              <a:rPr lang="en-US" dirty="0" smtClean="0"/>
              <a:t>You cannot know all about the things that might be harmful. What you CAN do is call WAPC right away. You can also call for prevention ideas. </a:t>
            </a:r>
            <a:endParaRPr lang="en-US" dirty="0"/>
          </a:p>
        </p:txBody>
      </p:sp>
      <p:sp>
        <p:nvSpPr>
          <p:cNvPr id="4" name="Rectangle 3">
            <a:extLst>
              <a:ext uri="{FF2B5EF4-FFF2-40B4-BE49-F238E27FC236}">
                <a16:creationId xmlns:a16="http://schemas.microsoft.com/office/drawing/2014/main" id="{23AB5D00-931E-429A-9011-BF6C2E34DEB2}"/>
              </a:ext>
            </a:extLst>
          </p:cNvPr>
          <p:cNvSpPr/>
          <p:nvPr/>
        </p:nvSpPr>
        <p:spPr>
          <a:xfrm>
            <a:off x="708300" y="4166886"/>
            <a:ext cx="11134779"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normalizeH="0" baseline="0" noProof="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uLnTx/>
                <a:uFillTx/>
                <a:latin typeface="Lato"/>
                <a:ea typeface="+mn-ea"/>
                <a:cs typeface="+mn-cs"/>
              </a:rPr>
              <a:t>1-800-222-1222</a:t>
            </a:r>
          </a:p>
        </p:txBody>
      </p:sp>
    </p:spTree>
    <p:extLst>
      <p:ext uri="{BB962C8B-B14F-4D97-AF65-F5344CB8AC3E}">
        <p14:creationId xmlns:p14="http://schemas.microsoft.com/office/powerpoint/2010/main" val="4659462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Washington Poison Center staff</a:t>
            </a:r>
            <a:endParaRPr lang="en-US" dirty="0"/>
          </a:p>
        </p:txBody>
      </p:sp>
      <p:sp>
        <p:nvSpPr>
          <p:cNvPr id="5" name="Content Placeholder 4"/>
          <p:cNvSpPr>
            <a:spLocks noGrp="1"/>
          </p:cNvSpPr>
          <p:nvPr>
            <p:ph idx="1"/>
          </p:nvPr>
        </p:nvSpPr>
        <p:spPr>
          <a:xfrm>
            <a:off x="838200" y="1825625"/>
            <a:ext cx="5718367" cy="4351338"/>
          </a:xfrm>
        </p:spPr>
        <p:txBody>
          <a:bodyPr/>
          <a:lstStyle/>
          <a:p>
            <a:r>
              <a:rPr lang="en-US" dirty="0"/>
              <a:t>Specialists in Poison Information (SPI): expert-level nurses, pharmacists, and poison information providers</a:t>
            </a:r>
          </a:p>
          <a:p>
            <a:endParaRPr lang="en-US" dirty="0"/>
          </a:p>
          <a:p>
            <a:r>
              <a:rPr lang="en-US" dirty="0"/>
              <a:t>On-call Board Certified Medical Toxicologists</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6567" y="1720396"/>
            <a:ext cx="5319308" cy="3984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54241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1255" y="1076065"/>
            <a:ext cx="11389489" cy="2387600"/>
          </a:xfrm>
        </p:spPr>
        <p:txBody>
          <a:bodyPr>
            <a:noAutofit/>
          </a:bodyPr>
          <a:lstStyle/>
          <a:p>
            <a:r>
              <a:rPr lang="en-US" sz="16600" dirty="0" smtClean="0"/>
              <a:t>Thank you!</a:t>
            </a:r>
            <a:endParaRPr lang="en-US" sz="16600" dirty="0"/>
          </a:p>
        </p:txBody>
      </p:sp>
      <p:sp>
        <p:nvSpPr>
          <p:cNvPr id="5" name="Subtitle 4"/>
          <p:cNvSpPr>
            <a:spLocks noGrp="1"/>
          </p:cNvSpPr>
          <p:nvPr>
            <p:ph type="subTitle" idx="1"/>
          </p:nvPr>
        </p:nvSpPr>
        <p:spPr>
          <a:xfrm>
            <a:off x="327950" y="3613613"/>
            <a:ext cx="11864050" cy="1655762"/>
          </a:xfrm>
        </p:spPr>
        <p:txBody>
          <a:bodyPr>
            <a:noAutofit/>
          </a:bodyPr>
          <a:lstStyle/>
          <a:p>
            <a:r>
              <a:rPr lang="en-US" sz="3200" dirty="0"/>
              <a:t>Contact me at mking@wapc.org with any questions or comments. </a:t>
            </a:r>
          </a:p>
          <a:p>
            <a:endParaRPr lang="en-US" sz="3200" dirty="0"/>
          </a:p>
          <a:p>
            <a:r>
              <a:rPr lang="en-US" sz="3200" dirty="0"/>
              <a:t>Find resources on medication management on our website: wapc.org</a:t>
            </a:r>
          </a:p>
          <a:p>
            <a:endParaRPr lang="en-US" sz="3200" dirty="0"/>
          </a:p>
        </p:txBody>
      </p:sp>
    </p:spTree>
    <p:extLst>
      <p:ext uri="{BB962C8B-B14F-4D97-AF65-F5344CB8AC3E}">
        <p14:creationId xmlns:p14="http://schemas.microsoft.com/office/powerpoint/2010/main" val="1867771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1734"/>
            <a:ext cx="11211046" cy="1325563"/>
          </a:xfrm>
        </p:spPr>
        <p:txBody>
          <a:bodyPr/>
          <a:lstStyle/>
          <a:p>
            <a:r>
              <a:rPr lang="en-US" dirty="0" smtClean="0"/>
              <a:t>Calls to the Washington Poison Center (2018)</a:t>
            </a:r>
            <a:endParaRPr lang="en-US" dirty="0"/>
          </a:p>
        </p:txBody>
      </p:sp>
      <p:pic>
        <p:nvPicPr>
          <p:cNvPr id="4" name="Picture 3">
            <a:extLst>
              <a:ext uri="{FF2B5EF4-FFF2-40B4-BE49-F238E27FC236}">
                <a16:creationId xmlns:a16="http://schemas.microsoft.com/office/drawing/2014/main" id="{E0C5D3A4-D45B-4553-BA70-59FD5111EA86}"/>
              </a:ext>
            </a:extLst>
          </p:cNvPr>
          <p:cNvPicPr>
            <a:picLocks noChangeAspect="1"/>
          </p:cNvPicPr>
          <p:nvPr/>
        </p:nvPicPr>
        <p:blipFill>
          <a:blip r:embed="rId2"/>
          <a:stretch>
            <a:fillRect/>
          </a:stretch>
        </p:blipFill>
        <p:spPr>
          <a:xfrm>
            <a:off x="2099840" y="1704176"/>
            <a:ext cx="3053454" cy="4483664"/>
          </a:xfrm>
          <a:prstGeom prst="rect">
            <a:avLst/>
          </a:prstGeom>
        </p:spPr>
      </p:pic>
      <p:sp>
        <p:nvSpPr>
          <p:cNvPr id="5" name="TextBox 4"/>
          <p:cNvSpPr txBox="1"/>
          <p:nvPr/>
        </p:nvSpPr>
        <p:spPr>
          <a:xfrm>
            <a:off x="5379986" y="2884179"/>
            <a:ext cx="4886757" cy="2123658"/>
          </a:xfrm>
          <a:prstGeom prst="rect">
            <a:avLst/>
          </a:prstGeom>
          <a:noFill/>
          <a:ln w="57150">
            <a:solidFill>
              <a:schemeClr val="accent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noProof="0" dirty="0" smtClean="0">
                <a:ln>
                  <a:noFill/>
                </a:ln>
                <a:effectLst/>
                <a:uLnTx/>
                <a:uFillTx/>
                <a:latin typeface="Lato" panose="020F0502020204030203" pitchFamily="34" charset="0"/>
              </a:rPr>
              <a:t>&gt;113,000 </a:t>
            </a:r>
            <a:r>
              <a:rPr kumimoji="0" lang="en-US" sz="4400" b="1" i="0" u="none" strike="noStrike" kern="1200" cap="none" spc="0" normalizeH="0" noProof="0" dirty="0" smtClean="0">
                <a:ln>
                  <a:noFill/>
                </a:ln>
                <a:effectLst/>
                <a:uLnTx/>
                <a:uFillTx/>
                <a:latin typeface="Lato" panose="020F0502020204030203" pitchFamily="34" charset="0"/>
              </a:rPr>
              <a:t>calls</a:t>
            </a:r>
            <a:r>
              <a:rPr kumimoji="0" lang="en-US" sz="4400" i="0" u="none" strike="noStrike" kern="1200" cap="none" spc="0" normalizeH="0" noProof="0" dirty="0" smtClean="0">
                <a:ln>
                  <a:noFill/>
                </a:ln>
                <a:effectLst/>
                <a:uLnTx/>
                <a:uFillTx/>
                <a:latin typeface="Lato" panose="020F050202020403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i="0" u="none" strike="noStrike" kern="1200" cap="none" spc="0" normalizeH="0" noProof="0" dirty="0" smtClean="0">
              <a:ln>
                <a:noFill/>
              </a:ln>
              <a:effectLst/>
              <a:uLnTx/>
              <a:uFillTx/>
              <a:latin typeface="Lato" panose="020F050202020403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smtClean="0">
                <a:latin typeface="Lato" panose="020F0502020204030203" pitchFamily="34" charset="0"/>
              </a:rPr>
              <a:t>&gt;64,000 </a:t>
            </a:r>
            <a:r>
              <a:rPr lang="en-US" sz="4400" b="1" dirty="0" smtClean="0">
                <a:latin typeface="Lato" panose="020F0502020204030203" pitchFamily="34" charset="0"/>
              </a:rPr>
              <a:t>cases</a:t>
            </a:r>
            <a:endParaRPr kumimoji="0" lang="en-US" sz="4400" b="1" i="0" u="none" strike="noStrike" kern="1200" cap="none" spc="0" normalizeH="0" baseline="0" noProof="0" dirty="0">
              <a:ln>
                <a:noFill/>
              </a:ln>
              <a:effectLst/>
              <a:uLnTx/>
              <a:uFillTx/>
              <a:latin typeface="Lato" panose="020F0502020204030203" pitchFamily="34" charset="0"/>
            </a:endParaRPr>
          </a:p>
        </p:txBody>
      </p:sp>
    </p:spTree>
    <p:extLst>
      <p:ext uri="{BB962C8B-B14F-4D97-AF65-F5344CB8AC3E}">
        <p14:creationId xmlns:p14="http://schemas.microsoft.com/office/powerpoint/2010/main" val="1307686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1734"/>
            <a:ext cx="11245770" cy="1325563"/>
          </a:xfrm>
        </p:spPr>
        <p:txBody>
          <a:bodyPr/>
          <a:lstStyle/>
          <a:p>
            <a:r>
              <a:rPr lang="en-US" dirty="0" smtClean="0"/>
              <a:t>Calls to the Washington Poison Center (2018)</a:t>
            </a:r>
            <a:endParaRPr lang="en-US" dirty="0"/>
          </a:p>
        </p:txBody>
      </p:sp>
      <p:pic>
        <p:nvPicPr>
          <p:cNvPr id="4" name="Picture 3"/>
          <p:cNvPicPr>
            <a:picLocks noChangeAspect="1"/>
          </p:cNvPicPr>
          <p:nvPr/>
        </p:nvPicPr>
        <p:blipFill>
          <a:blip r:embed="rId3"/>
          <a:stretch>
            <a:fillRect/>
          </a:stretch>
        </p:blipFill>
        <p:spPr>
          <a:xfrm>
            <a:off x="1700160" y="1516022"/>
            <a:ext cx="3438734" cy="3405669"/>
          </a:xfrm>
          <a:prstGeom prst="rect">
            <a:avLst/>
          </a:prstGeom>
        </p:spPr>
      </p:pic>
      <p:pic>
        <p:nvPicPr>
          <p:cNvPr id="5" name="Picture 4"/>
          <p:cNvPicPr>
            <a:picLocks noChangeAspect="1"/>
          </p:cNvPicPr>
          <p:nvPr/>
        </p:nvPicPr>
        <p:blipFill>
          <a:blip r:embed="rId4"/>
          <a:stretch>
            <a:fillRect/>
          </a:stretch>
        </p:blipFill>
        <p:spPr>
          <a:xfrm>
            <a:off x="6870583" y="1516022"/>
            <a:ext cx="3466263" cy="3449678"/>
          </a:xfrm>
          <a:prstGeom prst="rect">
            <a:avLst/>
          </a:prstGeom>
        </p:spPr>
      </p:pic>
      <p:sp>
        <p:nvSpPr>
          <p:cNvPr id="8" name="TextBox 7"/>
          <p:cNvSpPr txBox="1"/>
          <p:nvPr/>
        </p:nvSpPr>
        <p:spPr>
          <a:xfrm>
            <a:off x="1972254" y="5193084"/>
            <a:ext cx="2878420" cy="1200329"/>
          </a:xfrm>
          <a:prstGeom prst="rect">
            <a:avLst/>
          </a:prstGeom>
          <a:noFill/>
        </p:spPr>
        <p:txBody>
          <a:bodyPr wrap="square" rtlCol="0">
            <a:spAutoFit/>
          </a:bodyPr>
          <a:lstStyle/>
          <a:p>
            <a:pPr algn="ctr">
              <a:spcAft>
                <a:spcPts val="300"/>
              </a:spcAft>
            </a:pPr>
            <a:r>
              <a:rPr lang="en-US" sz="2400" dirty="0" smtClean="0">
                <a:latin typeface="Lato" panose="020F0502020204030203" pitchFamily="34" charset="0"/>
              </a:rPr>
              <a:t>46% of all calls concerned children under 6 years</a:t>
            </a:r>
          </a:p>
        </p:txBody>
      </p:sp>
      <p:sp>
        <p:nvSpPr>
          <p:cNvPr id="9" name="TextBox 8"/>
          <p:cNvSpPr txBox="1"/>
          <p:nvPr/>
        </p:nvSpPr>
        <p:spPr>
          <a:xfrm>
            <a:off x="7143558" y="5193084"/>
            <a:ext cx="2920314" cy="1200329"/>
          </a:xfrm>
          <a:prstGeom prst="rect">
            <a:avLst/>
          </a:prstGeom>
          <a:noFill/>
        </p:spPr>
        <p:txBody>
          <a:bodyPr wrap="square" rtlCol="0">
            <a:spAutoFit/>
          </a:bodyPr>
          <a:lstStyle/>
          <a:p>
            <a:pPr algn="ctr">
              <a:spcAft>
                <a:spcPts val="300"/>
              </a:spcAft>
            </a:pPr>
            <a:r>
              <a:rPr lang="en-US" sz="2400" dirty="0">
                <a:latin typeface="Lato" panose="020F0502020204030203" pitchFamily="34" charset="0"/>
              </a:rPr>
              <a:t>13% of all calls concerned adults over 60 years</a:t>
            </a:r>
          </a:p>
        </p:txBody>
      </p:sp>
    </p:spTree>
    <p:extLst>
      <p:ext uri="{BB962C8B-B14F-4D97-AF65-F5344CB8AC3E}">
        <p14:creationId xmlns:p14="http://schemas.microsoft.com/office/powerpoint/2010/main" val="42915815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1734"/>
            <a:ext cx="11353800" cy="1325563"/>
          </a:xfrm>
        </p:spPr>
        <p:txBody>
          <a:bodyPr/>
          <a:lstStyle/>
          <a:p>
            <a:r>
              <a:rPr lang="en-US" dirty="0" smtClean="0"/>
              <a:t>Calls to the Washington Poison Center (2018)</a:t>
            </a:r>
            <a:endParaRPr lang="en-US" dirty="0"/>
          </a:p>
        </p:txBody>
      </p:sp>
      <p:pic>
        <p:nvPicPr>
          <p:cNvPr id="4" name="Picture 3"/>
          <p:cNvPicPr>
            <a:picLocks noChangeAspect="1"/>
          </p:cNvPicPr>
          <p:nvPr/>
        </p:nvPicPr>
        <p:blipFill>
          <a:blip r:embed="rId3"/>
          <a:stretch>
            <a:fillRect/>
          </a:stretch>
        </p:blipFill>
        <p:spPr>
          <a:xfrm>
            <a:off x="8205065" y="1770380"/>
            <a:ext cx="3466263" cy="3516018"/>
          </a:xfrm>
          <a:prstGeom prst="rect">
            <a:avLst/>
          </a:prstGeom>
        </p:spPr>
      </p:pic>
      <p:sp>
        <p:nvSpPr>
          <p:cNvPr id="5" name="TextBox 4"/>
          <p:cNvSpPr txBox="1"/>
          <p:nvPr/>
        </p:nvSpPr>
        <p:spPr>
          <a:xfrm>
            <a:off x="1608881" y="5634735"/>
            <a:ext cx="8248294" cy="461665"/>
          </a:xfrm>
          <a:prstGeom prst="rect">
            <a:avLst/>
          </a:prstGeom>
          <a:noFill/>
        </p:spPr>
        <p:txBody>
          <a:bodyPr wrap="square" rtlCol="0">
            <a:spAutoFit/>
          </a:bodyPr>
          <a:lstStyle/>
          <a:p>
            <a:pPr algn="ctr">
              <a:spcAft>
                <a:spcPts val="300"/>
              </a:spcAft>
            </a:pPr>
            <a:r>
              <a:rPr lang="en-US" sz="2400" dirty="0" smtClean="0">
                <a:latin typeface="Lato" panose="020F0502020204030203" pitchFamily="34" charset="0"/>
              </a:rPr>
              <a:t>26</a:t>
            </a:r>
            <a:r>
              <a:rPr lang="en-US" sz="2400" dirty="0">
                <a:latin typeface="Lato" panose="020F0502020204030203" pitchFamily="34" charset="0"/>
              </a:rPr>
              <a:t>% of all calls were from healthcare </a:t>
            </a:r>
            <a:r>
              <a:rPr lang="en-US" sz="2400" dirty="0" smtClean="0">
                <a:latin typeface="Lato" panose="020F0502020204030203" pitchFamily="34" charset="0"/>
              </a:rPr>
              <a:t>professionals</a:t>
            </a:r>
          </a:p>
        </p:txBody>
      </p:sp>
      <p:pic>
        <p:nvPicPr>
          <p:cNvPr id="6" name="Picture 5"/>
          <p:cNvPicPr>
            <a:picLocks noChangeAspect="1"/>
          </p:cNvPicPr>
          <p:nvPr/>
        </p:nvPicPr>
        <p:blipFill>
          <a:blip r:embed="rId4"/>
          <a:stretch>
            <a:fillRect/>
          </a:stretch>
        </p:blipFill>
        <p:spPr>
          <a:xfrm>
            <a:off x="593082" y="1770380"/>
            <a:ext cx="3454859" cy="347135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013" t="2363" r="52247" b="58144"/>
          <a:stretch/>
        </p:blipFill>
        <p:spPr>
          <a:xfrm>
            <a:off x="4405371" y="1770380"/>
            <a:ext cx="3442264" cy="3517421"/>
          </a:xfrm>
          <a:prstGeom prst="rect">
            <a:avLst/>
          </a:prstGeom>
        </p:spPr>
      </p:pic>
    </p:spTree>
    <p:extLst>
      <p:ext uri="{BB962C8B-B14F-4D97-AF65-F5344CB8AC3E}">
        <p14:creationId xmlns:p14="http://schemas.microsoft.com/office/powerpoint/2010/main" val="11397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Small Arrows + bullets">
  <a:themeElements>
    <a:clrScheme name="WAPC">
      <a:dk1>
        <a:sysClr val="windowText" lastClr="000000"/>
      </a:dk1>
      <a:lt1>
        <a:sysClr val="window" lastClr="FFFFFF"/>
      </a:lt1>
      <a:dk2>
        <a:srgbClr val="7A7B75"/>
      </a:dk2>
      <a:lt2>
        <a:srgbClr val="E7E6E6"/>
      </a:lt2>
      <a:accent1>
        <a:srgbClr val="E74536"/>
      </a:accent1>
      <a:accent2>
        <a:srgbClr val="7A7B75"/>
      </a:accent2>
      <a:accent3>
        <a:srgbClr val="8DD0DE"/>
      </a:accent3>
      <a:accent4>
        <a:srgbClr val="A6B340"/>
      </a:accent4>
      <a:accent5>
        <a:srgbClr val="F38B3C"/>
      </a:accent5>
      <a:accent6>
        <a:srgbClr val="70AD47"/>
      </a:accent6>
      <a:hlink>
        <a:srgbClr val="7030A0"/>
      </a:hlink>
      <a:folHlink>
        <a:srgbClr val="0563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1073</TotalTime>
  <Words>4349</Words>
  <Application>Microsoft Office PowerPoint</Application>
  <PresentationFormat>Widescreen</PresentationFormat>
  <Paragraphs>433</Paragraphs>
  <Slides>60</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DINPro-Medium</vt:lpstr>
      <vt:lpstr>Lato</vt:lpstr>
      <vt:lpstr>Wingdings</vt:lpstr>
      <vt:lpstr>Small Arrows + bullets</vt:lpstr>
      <vt:lpstr>Medication Management</vt:lpstr>
      <vt:lpstr>Today’s discussion topics</vt:lpstr>
      <vt:lpstr>The Wasington Poison Center</vt:lpstr>
      <vt:lpstr>The Washington Poison Center</vt:lpstr>
      <vt:lpstr>PowerPoint Presentation</vt:lpstr>
      <vt:lpstr>Washington Poison Center staff</vt:lpstr>
      <vt:lpstr>Calls to the Washington Poison Center (2018)</vt:lpstr>
      <vt:lpstr>Calls to the Washington Poison Center (2018)</vt:lpstr>
      <vt:lpstr>Calls to the Washington Poison Center (2018)</vt:lpstr>
      <vt:lpstr>Call categories </vt:lpstr>
      <vt:lpstr>Call categories related to medication management </vt:lpstr>
      <vt:lpstr>PowerPoint Presentation</vt:lpstr>
      <vt:lpstr>What are medication errors?</vt:lpstr>
      <vt:lpstr>Medication errors (2018)</vt:lpstr>
      <vt:lpstr>2,259 medication errors cases in adults ≥60 (2018)</vt:lpstr>
      <vt:lpstr>Type of medication error in adults ≥ 60 (2018)</vt:lpstr>
      <vt:lpstr>Medication errors are increasingly common</vt:lpstr>
      <vt:lpstr>Medication error scenario: wrong dose</vt:lpstr>
      <vt:lpstr>PowerPoint Presentation</vt:lpstr>
      <vt:lpstr>Create a system to know when you have taken your medication</vt:lpstr>
      <vt:lpstr>Create a system to know when you have taken your medication</vt:lpstr>
      <vt:lpstr>Medication error scenario: wrong medicine</vt:lpstr>
      <vt:lpstr>PowerPoint Presentation</vt:lpstr>
      <vt:lpstr>Don’t hang on to meds</vt:lpstr>
      <vt:lpstr>Find Take Back locations near you</vt:lpstr>
      <vt:lpstr>Disposal by mail</vt:lpstr>
      <vt:lpstr>Use a medication list</vt:lpstr>
      <vt:lpstr>Medication error scenario: wrong person</vt:lpstr>
      <vt:lpstr>PowerPoint Presentation</vt:lpstr>
      <vt:lpstr>Store medications separate from those of other household members &amp; pets</vt:lpstr>
      <vt:lpstr>Safely store medications</vt:lpstr>
      <vt:lpstr>Opioids</vt:lpstr>
      <vt:lpstr>Medication lockboxes</vt:lpstr>
      <vt:lpstr>Prevent accidental poisonings in kids</vt:lpstr>
      <vt:lpstr>PowerPoint Presentation</vt:lpstr>
      <vt:lpstr>Look-a-likes</vt:lpstr>
      <vt:lpstr>Accidents scenario</vt:lpstr>
      <vt:lpstr>PowerPoint Presentation</vt:lpstr>
      <vt:lpstr>Store medications separate from look-a-likes</vt:lpstr>
      <vt:lpstr>PowerPoint Presentation</vt:lpstr>
      <vt:lpstr>Adverse reaction scenario</vt:lpstr>
      <vt:lpstr>Talk to your doctor or pharmacist before taking a supplement</vt:lpstr>
      <vt:lpstr>Use a medication list</vt:lpstr>
      <vt:lpstr>PowerPoint Presentation</vt:lpstr>
      <vt:lpstr>Cannabis/marijuana</vt:lpstr>
      <vt:lpstr>Cannabis/marijuana products</vt:lpstr>
      <vt:lpstr>Medication management risks</vt:lpstr>
      <vt:lpstr>Cannabis (THC &amp; CBD): drug interactions</vt:lpstr>
      <vt:lpstr>CBD products (cannabis)</vt:lpstr>
      <vt:lpstr>Opioids &amp; Opiates</vt:lpstr>
      <vt:lpstr>Opioids: adverse reactions</vt:lpstr>
      <vt:lpstr>Medication management strategies </vt:lpstr>
      <vt:lpstr>PowerPoint Presentation</vt:lpstr>
      <vt:lpstr>Call us for any error, accident, reaction, etc.</vt:lpstr>
      <vt:lpstr>PowerPoint Presentation</vt:lpstr>
      <vt:lpstr>What happens when you call? </vt:lpstr>
      <vt:lpstr>What happens when you call? </vt:lpstr>
      <vt:lpstr>What happens when you call? </vt:lpstr>
      <vt:lpstr>Call us! </vt:lpstr>
      <vt:lpstr>Thank you!</vt:lpstr>
    </vt:vector>
  </TitlesOfParts>
  <Company>Washington Poison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Management</dc:title>
  <dc:creator>Meghan King</dc:creator>
  <cp:lastModifiedBy>Meghan King</cp:lastModifiedBy>
  <cp:revision>110</cp:revision>
  <dcterms:created xsi:type="dcterms:W3CDTF">2019-11-21T19:20:29Z</dcterms:created>
  <dcterms:modified xsi:type="dcterms:W3CDTF">2019-12-12T22:16:21Z</dcterms:modified>
</cp:coreProperties>
</file>