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7" r:id="rId1"/>
  </p:sldMasterIdLst>
  <p:notesMasterIdLst>
    <p:notesMasterId r:id="rId92"/>
  </p:notesMasterIdLst>
  <p:handoutMasterIdLst>
    <p:handoutMasterId r:id="rId93"/>
  </p:handoutMasterIdLst>
  <p:sldIdLst>
    <p:sldId id="384" r:id="rId2"/>
    <p:sldId id="304" r:id="rId3"/>
    <p:sldId id="278" r:id="rId4"/>
    <p:sldId id="284" r:id="rId5"/>
    <p:sldId id="280" r:id="rId6"/>
    <p:sldId id="292" r:id="rId7"/>
    <p:sldId id="279" r:id="rId8"/>
    <p:sldId id="311" r:id="rId9"/>
    <p:sldId id="257" r:id="rId10"/>
    <p:sldId id="258" r:id="rId11"/>
    <p:sldId id="325" r:id="rId12"/>
    <p:sldId id="355" r:id="rId13"/>
    <p:sldId id="352" r:id="rId14"/>
    <p:sldId id="353" r:id="rId15"/>
    <p:sldId id="351" r:id="rId16"/>
    <p:sldId id="335" r:id="rId17"/>
    <p:sldId id="385" r:id="rId18"/>
    <p:sldId id="319" r:id="rId19"/>
    <p:sldId id="283" r:id="rId20"/>
    <p:sldId id="326" r:id="rId21"/>
    <p:sldId id="261" r:id="rId22"/>
    <p:sldId id="281" r:id="rId23"/>
    <p:sldId id="263" r:id="rId24"/>
    <p:sldId id="332" r:id="rId25"/>
    <p:sldId id="324" r:id="rId26"/>
    <p:sldId id="264" r:id="rId27"/>
    <p:sldId id="336" r:id="rId28"/>
    <p:sldId id="266" r:id="rId29"/>
    <p:sldId id="347" r:id="rId30"/>
    <p:sldId id="269" r:id="rId31"/>
    <p:sldId id="356" r:id="rId32"/>
    <p:sldId id="358" r:id="rId33"/>
    <p:sldId id="312" r:id="rId34"/>
    <p:sldId id="337" r:id="rId35"/>
    <p:sldId id="340" r:id="rId36"/>
    <p:sldId id="361" r:id="rId37"/>
    <p:sldId id="362" r:id="rId38"/>
    <p:sldId id="273" r:id="rId39"/>
    <p:sldId id="313" r:id="rId40"/>
    <p:sldId id="367" r:id="rId41"/>
    <p:sldId id="365" r:id="rId42"/>
    <p:sldId id="341" r:id="rId43"/>
    <p:sldId id="342" r:id="rId44"/>
    <p:sldId id="282" r:id="rId45"/>
    <p:sldId id="272" r:id="rId46"/>
    <p:sldId id="316" r:id="rId47"/>
    <p:sldId id="343" r:id="rId48"/>
    <p:sldId id="334" r:id="rId49"/>
    <p:sldId id="368" r:id="rId50"/>
    <p:sldId id="369" r:id="rId51"/>
    <p:sldId id="370" r:id="rId52"/>
    <p:sldId id="374" r:id="rId53"/>
    <p:sldId id="360" r:id="rId54"/>
    <p:sldId id="317" r:id="rId55"/>
    <p:sldId id="290" r:id="rId56"/>
    <p:sldId id="345" r:id="rId57"/>
    <p:sldId id="293" r:id="rId58"/>
    <p:sldId id="291" r:id="rId59"/>
    <p:sldId id="294" r:id="rId60"/>
    <p:sldId id="297" r:id="rId61"/>
    <p:sldId id="275" r:id="rId62"/>
    <p:sldId id="299" r:id="rId63"/>
    <p:sldId id="296" r:id="rId64"/>
    <p:sldId id="300" r:id="rId65"/>
    <p:sldId id="329" r:id="rId66"/>
    <p:sldId id="310" r:id="rId67"/>
    <p:sldId id="349" r:id="rId68"/>
    <p:sldId id="348" r:id="rId69"/>
    <p:sldId id="318" r:id="rId70"/>
    <p:sldId id="298" r:id="rId71"/>
    <p:sldId id="372" r:id="rId72"/>
    <p:sldId id="386" r:id="rId73"/>
    <p:sldId id="373" r:id="rId74"/>
    <p:sldId id="350" r:id="rId75"/>
    <p:sldId id="289" r:id="rId76"/>
    <p:sldId id="277" r:id="rId77"/>
    <p:sldId id="375" r:id="rId78"/>
    <p:sldId id="376" r:id="rId79"/>
    <p:sldId id="377" r:id="rId80"/>
    <p:sldId id="378" r:id="rId81"/>
    <p:sldId id="379" r:id="rId82"/>
    <p:sldId id="380" r:id="rId83"/>
    <p:sldId id="381" r:id="rId84"/>
    <p:sldId id="382" r:id="rId85"/>
    <p:sldId id="383" r:id="rId86"/>
    <p:sldId id="301" r:id="rId87"/>
    <p:sldId id="288" r:id="rId88"/>
    <p:sldId id="323" r:id="rId89"/>
    <p:sldId id="308" r:id="rId90"/>
    <p:sldId id="306" r:id="rId91"/>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F9F03C8-D56B-4C94-A41A-7D6D3CA20048}">
          <p14:sldIdLst>
            <p14:sldId id="384"/>
            <p14:sldId id="304"/>
            <p14:sldId id="278"/>
            <p14:sldId id="284"/>
            <p14:sldId id="280"/>
            <p14:sldId id="292"/>
            <p14:sldId id="279"/>
            <p14:sldId id="311"/>
            <p14:sldId id="257"/>
            <p14:sldId id="258"/>
            <p14:sldId id="325"/>
            <p14:sldId id="355"/>
            <p14:sldId id="352"/>
            <p14:sldId id="353"/>
            <p14:sldId id="351"/>
            <p14:sldId id="335"/>
            <p14:sldId id="385"/>
            <p14:sldId id="319"/>
            <p14:sldId id="283"/>
            <p14:sldId id="326"/>
            <p14:sldId id="261"/>
            <p14:sldId id="281"/>
            <p14:sldId id="263"/>
            <p14:sldId id="332"/>
            <p14:sldId id="324"/>
            <p14:sldId id="264"/>
            <p14:sldId id="336"/>
            <p14:sldId id="266"/>
            <p14:sldId id="347"/>
            <p14:sldId id="269"/>
            <p14:sldId id="356"/>
            <p14:sldId id="358"/>
            <p14:sldId id="312"/>
            <p14:sldId id="337"/>
            <p14:sldId id="340"/>
            <p14:sldId id="361"/>
            <p14:sldId id="362"/>
            <p14:sldId id="273"/>
            <p14:sldId id="313"/>
            <p14:sldId id="367"/>
            <p14:sldId id="365"/>
            <p14:sldId id="341"/>
            <p14:sldId id="342"/>
            <p14:sldId id="282"/>
            <p14:sldId id="272"/>
            <p14:sldId id="316"/>
            <p14:sldId id="343"/>
            <p14:sldId id="334"/>
            <p14:sldId id="368"/>
            <p14:sldId id="369"/>
            <p14:sldId id="370"/>
            <p14:sldId id="374"/>
            <p14:sldId id="360"/>
            <p14:sldId id="317"/>
            <p14:sldId id="290"/>
            <p14:sldId id="345"/>
            <p14:sldId id="293"/>
            <p14:sldId id="291"/>
            <p14:sldId id="294"/>
            <p14:sldId id="297"/>
            <p14:sldId id="275"/>
            <p14:sldId id="299"/>
            <p14:sldId id="296"/>
            <p14:sldId id="300"/>
            <p14:sldId id="329"/>
            <p14:sldId id="310"/>
            <p14:sldId id="349"/>
            <p14:sldId id="348"/>
            <p14:sldId id="318"/>
            <p14:sldId id="298"/>
            <p14:sldId id="372"/>
            <p14:sldId id="386"/>
            <p14:sldId id="373"/>
            <p14:sldId id="350"/>
            <p14:sldId id="289"/>
            <p14:sldId id="277"/>
            <p14:sldId id="375"/>
            <p14:sldId id="376"/>
            <p14:sldId id="377"/>
            <p14:sldId id="378"/>
            <p14:sldId id="379"/>
            <p14:sldId id="380"/>
            <p14:sldId id="381"/>
            <p14:sldId id="382"/>
            <p14:sldId id="383"/>
            <p14:sldId id="301"/>
            <p14:sldId id="288"/>
            <p14:sldId id="323"/>
            <p14:sldId id="308"/>
            <p14:sldId id="306"/>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rti Patel" initials="AP" lastIdx="1" clrIdx="0">
    <p:extLst>
      <p:ext uri="{19B8F6BF-5375-455C-9EA6-DF929625EA0E}">
        <p15:presenceInfo xmlns:p15="http://schemas.microsoft.com/office/powerpoint/2012/main" userId="S-1-5-21-1525037213-2982283838-418662453-2412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a:srgbClr val="265884"/>
    <a:srgbClr val="1A5483"/>
    <a:srgbClr val="2D5E8B"/>
    <a:srgbClr val="0B31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24" autoAdjust="0"/>
    <p:restoredTop sz="75000" autoAdjust="0"/>
  </p:normalViewPr>
  <p:slideViewPr>
    <p:cSldViewPr snapToGrid="0">
      <p:cViewPr varScale="1">
        <p:scale>
          <a:sx n="103" d="100"/>
          <a:sy n="103" d="100"/>
        </p:scale>
        <p:origin x="900"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handoutMaster" Target="handoutMasters/handoutMaster1.xml"/><Relationship Id="rId98"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4EA657-31E6-4E19-9469-E6F38CE4D5A5}" type="doc">
      <dgm:prSet loTypeId="urn:microsoft.com/office/officeart/2005/8/layout/hProcess9" loCatId="process" qsTypeId="urn:microsoft.com/office/officeart/2005/8/quickstyle/simple1" qsCatId="simple" csTypeId="urn:microsoft.com/office/officeart/2005/8/colors/accent0_3" csCatId="mainScheme" phldr="1"/>
      <dgm:spPr/>
    </dgm:pt>
    <dgm:pt modelId="{FAF51328-F502-4402-ABD1-FB546DD3DDCD}">
      <dgm:prSet phldrT="[Text]"/>
      <dgm:spPr/>
      <dgm:t>
        <a:bodyPr/>
        <a:lstStyle/>
        <a:p>
          <a:r>
            <a:rPr lang="en-US" dirty="0" smtClean="0"/>
            <a:t>E-Cigs	</a:t>
          </a:r>
          <a:endParaRPr lang="en-US" dirty="0"/>
        </a:p>
      </dgm:t>
    </dgm:pt>
    <dgm:pt modelId="{885D2B2C-1A5B-43A2-82B6-24B8E8CA752D}" type="parTrans" cxnId="{AB093D8E-7386-4DFB-BCA2-1A18C1A08DAD}">
      <dgm:prSet/>
      <dgm:spPr/>
      <dgm:t>
        <a:bodyPr/>
        <a:lstStyle/>
        <a:p>
          <a:endParaRPr lang="en-US"/>
        </a:p>
      </dgm:t>
    </dgm:pt>
    <dgm:pt modelId="{F0F5AEE0-B4C5-4004-BFED-F67E6BAF37E7}" type="sibTrans" cxnId="{AB093D8E-7386-4DFB-BCA2-1A18C1A08DAD}">
      <dgm:prSet/>
      <dgm:spPr/>
      <dgm:t>
        <a:bodyPr/>
        <a:lstStyle/>
        <a:p>
          <a:endParaRPr lang="en-US"/>
        </a:p>
      </dgm:t>
    </dgm:pt>
    <dgm:pt modelId="{74F16228-9D53-4D5A-84B2-8B7FA811B3CE}">
      <dgm:prSet phldrT="[Text]"/>
      <dgm:spPr/>
      <dgm:t>
        <a:bodyPr/>
        <a:lstStyle/>
        <a:p>
          <a:r>
            <a:rPr lang="en-US" dirty="0" smtClean="0"/>
            <a:t>Specific Chemicals</a:t>
          </a:r>
          <a:endParaRPr lang="en-US" dirty="0"/>
        </a:p>
      </dgm:t>
    </dgm:pt>
    <dgm:pt modelId="{AD857A4E-28AB-4119-84C1-C05F58166222}" type="parTrans" cxnId="{763250CF-4245-4292-8074-137C7F7F73E6}">
      <dgm:prSet/>
      <dgm:spPr/>
      <dgm:t>
        <a:bodyPr/>
        <a:lstStyle/>
        <a:p>
          <a:endParaRPr lang="en-US"/>
        </a:p>
      </dgm:t>
    </dgm:pt>
    <dgm:pt modelId="{C2EEBD52-E9EE-448A-B5BC-74844C9F30FA}" type="sibTrans" cxnId="{763250CF-4245-4292-8074-137C7F7F73E6}">
      <dgm:prSet/>
      <dgm:spPr/>
      <dgm:t>
        <a:bodyPr/>
        <a:lstStyle/>
        <a:p>
          <a:endParaRPr lang="en-US"/>
        </a:p>
      </dgm:t>
    </dgm:pt>
    <dgm:pt modelId="{4B2C9526-480F-46C9-B1E3-E259C9B6EEBB}">
      <dgm:prSet phldrT="[Text]"/>
      <dgm:spPr/>
      <dgm:t>
        <a:bodyPr/>
        <a:lstStyle/>
        <a:p>
          <a:r>
            <a:rPr lang="en-US" dirty="0" smtClean="0"/>
            <a:t>Specific Injury</a:t>
          </a:r>
          <a:endParaRPr lang="en-US" dirty="0"/>
        </a:p>
      </dgm:t>
    </dgm:pt>
    <dgm:pt modelId="{D444E430-059E-4D1F-A282-3DCA8AC3FFBA}" type="parTrans" cxnId="{B7320566-40C2-43D0-8BE9-21C41A3EDF1D}">
      <dgm:prSet/>
      <dgm:spPr/>
      <dgm:t>
        <a:bodyPr/>
        <a:lstStyle/>
        <a:p>
          <a:endParaRPr lang="en-US"/>
        </a:p>
      </dgm:t>
    </dgm:pt>
    <dgm:pt modelId="{28AB785A-4101-4974-87E2-37B34A2835D5}" type="sibTrans" cxnId="{B7320566-40C2-43D0-8BE9-21C41A3EDF1D}">
      <dgm:prSet/>
      <dgm:spPr/>
      <dgm:t>
        <a:bodyPr/>
        <a:lstStyle/>
        <a:p>
          <a:endParaRPr lang="en-US"/>
        </a:p>
      </dgm:t>
    </dgm:pt>
    <dgm:pt modelId="{A620D1CB-FA0D-436C-B0AE-63FA93533F7F}" type="pres">
      <dgm:prSet presAssocID="{274EA657-31E6-4E19-9469-E6F38CE4D5A5}" presName="CompostProcess" presStyleCnt="0">
        <dgm:presLayoutVars>
          <dgm:dir/>
          <dgm:resizeHandles val="exact"/>
        </dgm:presLayoutVars>
      </dgm:prSet>
      <dgm:spPr/>
    </dgm:pt>
    <dgm:pt modelId="{34887B53-0B34-4BE6-A420-ED93338E3E3B}" type="pres">
      <dgm:prSet presAssocID="{274EA657-31E6-4E19-9469-E6F38CE4D5A5}" presName="arrow" presStyleLbl="bgShp" presStyleIdx="0" presStyleCnt="1"/>
      <dgm:spPr/>
    </dgm:pt>
    <dgm:pt modelId="{D4F505C2-144B-4326-A4AD-3111D9507296}" type="pres">
      <dgm:prSet presAssocID="{274EA657-31E6-4E19-9469-E6F38CE4D5A5}" presName="linearProcess" presStyleCnt="0"/>
      <dgm:spPr/>
    </dgm:pt>
    <dgm:pt modelId="{6E9501BF-1D23-488C-AAC7-BAD0D304A888}" type="pres">
      <dgm:prSet presAssocID="{FAF51328-F502-4402-ABD1-FB546DD3DDCD}" presName="textNode" presStyleLbl="node1" presStyleIdx="0" presStyleCnt="3">
        <dgm:presLayoutVars>
          <dgm:bulletEnabled val="1"/>
        </dgm:presLayoutVars>
      </dgm:prSet>
      <dgm:spPr/>
      <dgm:t>
        <a:bodyPr/>
        <a:lstStyle/>
        <a:p>
          <a:endParaRPr lang="en-US"/>
        </a:p>
      </dgm:t>
    </dgm:pt>
    <dgm:pt modelId="{3E82908C-672C-40BD-B35A-075F276C7B52}" type="pres">
      <dgm:prSet presAssocID="{F0F5AEE0-B4C5-4004-BFED-F67E6BAF37E7}" presName="sibTrans" presStyleCnt="0"/>
      <dgm:spPr/>
    </dgm:pt>
    <dgm:pt modelId="{EE2D5037-D134-447C-9222-5974E3D48647}" type="pres">
      <dgm:prSet presAssocID="{74F16228-9D53-4D5A-84B2-8B7FA811B3CE}" presName="textNode" presStyleLbl="node1" presStyleIdx="1" presStyleCnt="3">
        <dgm:presLayoutVars>
          <dgm:bulletEnabled val="1"/>
        </dgm:presLayoutVars>
      </dgm:prSet>
      <dgm:spPr/>
      <dgm:t>
        <a:bodyPr/>
        <a:lstStyle/>
        <a:p>
          <a:endParaRPr lang="en-US"/>
        </a:p>
      </dgm:t>
    </dgm:pt>
    <dgm:pt modelId="{A4027D57-97E6-411B-A04D-50EE7852B38E}" type="pres">
      <dgm:prSet presAssocID="{C2EEBD52-E9EE-448A-B5BC-74844C9F30FA}" presName="sibTrans" presStyleCnt="0"/>
      <dgm:spPr/>
    </dgm:pt>
    <dgm:pt modelId="{9E225C29-E1AA-4748-899C-048BD948D13A}" type="pres">
      <dgm:prSet presAssocID="{4B2C9526-480F-46C9-B1E3-E259C9B6EEBB}" presName="textNode" presStyleLbl="node1" presStyleIdx="2" presStyleCnt="3">
        <dgm:presLayoutVars>
          <dgm:bulletEnabled val="1"/>
        </dgm:presLayoutVars>
      </dgm:prSet>
      <dgm:spPr/>
      <dgm:t>
        <a:bodyPr/>
        <a:lstStyle/>
        <a:p>
          <a:endParaRPr lang="en-US"/>
        </a:p>
      </dgm:t>
    </dgm:pt>
  </dgm:ptLst>
  <dgm:cxnLst>
    <dgm:cxn modelId="{2E13C01E-2BFE-426E-BAF3-9EE73408FF3E}" type="presOf" srcId="{FAF51328-F502-4402-ABD1-FB546DD3DDCD}" destId="{6E9501BF-1D23-488C-AAC7-BAD0D304A888}" srcOrd="0" destOrd="0" presId="urn:microsoft.com/office/officeart/2005/8/layout/hProcess9"/>
    <dgm:cxn modelId="{AB093D8E-7386-4DFB-BCA2-1A18C1A08DAD}" srcId="{274EA657-31E6-4E19-9469-E6F38CE4D5A5}" destId="{FAF51328-F502-4402-ABD1-FB546DD3DDCD}" srcOrd="0" destOrd="0" parTransId="{885D2B2C-1A5B-43A2-82B6-24B8E8CA752D}" sibTransId="{F0F5AEE0-B4C5-4004-BFED-F67E6BAF37E7}"/>
    <dgm:cxn modelId="{B61B4B16-5ADE-44CB-950A-A179A86B709A}" type="presOf" srcId="{274EA657-31E6-4E19-9469-E6F38CE4D5A5}" destId="{A620D1CB-FA0D-436C-B0AE-63FA93533F7F}" srcOrd="0" destOrd="0" presId="urn:microsoft.com/office/officeart/2005/8/layout/hProcess9"/>
    <dgm:cxn modelId="{21CFCD18-2F93-4574-885D-6FFB8C2693A9}" type="presOf" srcId="{74F16228-9D53-4D5A-84B2-8B7FA811B3CE}" destId="{EE2D5037-D134-447C-9222-5974E3D48647}" srcOrd="0" destOrd="0" presId="urn:microsoft.com/office/officeart/2005/8/layout/hProcess9"/>
    <dgm:cxn modelId="{8EFC248B-4BA1-4DB5-A5EA-A032EF3CDA1E}" type="presOf" srcId="{4B2C9526-480F-46C9-B1E3-E259C9B6EEBB}" destId="{9E225C29-E1AA-4748-899C-048BD948D13A}" srcOrd="0" destOrd="0" presId="urn:microsoft.com/office/officeart/2005/8/layout/hProcess9"/>
    <dgm:cxn modelId="{763250CF-4245-4292-8074-137C7F7F73E6}" srcId="{274EA657-31E6-4E19-9469-E6F38CE4D5A5}" destId="{74F16228-9D53-4D5A-84B2-8B7FA811B3CE}" srcOrd="1" destOrd="0" parTransId="{AD857A4E-28AB-4119-84C1-C05F58166222}" sibTransId="{C2EEBD52-E9EE-448A-B5BC-74844C9F30FA}"/>
    <dgm:cxn modelId="{B7320566-40C2-43D0-8BE9-21C41A3EDF1D}" srcId="{274EA657-31E6-4E19-9469-E6F38CE4D5A5}" destId="{4B2C9526-480F-46C9-B1E3-E259C9B6EEBB}" srcOrd="2" destOrd="0" parTransId="{D444E430-059E-4D1F-A282-3DCA8AC3FFBA}" sibTransId="{28AB785A-4101-4974-87E2-37B34A2835D5}"/>
    <dgm:cxn modelId="{9FD43742-E92F-4B15-8B7E-9B364810F918}" type="presParOf" srcId="{A620D1CB-FA0D-436C-B0AE-63FA93533F7F}" destId="{34887B53-0B34-4BE6-A420-ED93338E3E3B}" srcOrd="0" destOrd="0" presId="urn:microsoft.com/office/officeart/2005/8/layout/hProcess9"/>
    <dgm:cxn modelId="{951A2DC9-F46A-4DC0-8827-207372AC571F}" type="presParOf" srcId="{A620D1CB-FA0D-436C-B0AE-63FA93533F7F}" destId="{D4F505C2-144B-4326-A4AD-3111D9507296}" srcOrd="1" destOrd="0" presId="urn:microsoft.com/office/officeart/2005/8/layout/hProcess9"/>
    <dgm:cxn modelId="{5FF48EBA-0586-4144-9DEE-5682600E6C7E}" type="presParOf" srcId="{D4F505C2-144B-4326-A4AD-3111D9507296}" destId="{6E9501BF-1D23-488C-AAC7-BAD0D304A888}" srcOrd="0" destOrd="0" presId="urn:microsoft.com/office/officeart/2005/8/layout/hProcess9"/>
    <dgm:cxn modelId="{647BA39D-9473-4C14-96C8-9F40318D7AB6}" type="presParOf" srcId="{D4F505C2-144B-4326-A4AD-3111D9507296}" destId="{3E82908C-672C-40BD-B35A-075F276C7B52}" srcOrd="1" destOrd="0" presId="urn:microsoft.com/office/officeart/2005/8/layout/hProcess9"/>
    <dgm:cxn modelId="{D0EC4AF9-89DC-4684-8BFE-F870A38ACC2E}" type="presParOf" srcId="{D4F505C2-144B-4326-A4AD-3111D9507296}" destId="{EE2D5037-D134-447C-9222-5974E3D48647}" srcOrd="2" destOrd="0" presId="urn:microsoft.com/office/officeart/2005/8/layout/hProcess9"/>
    <dgm:cxn modelId="{AAB9A77C-3ABB-4238-81B5-E45AEEBD5673}" type="presParOf" srcId="{D4F505C2-144B-4326-A4AD-3111D9507296}" destId="{A4027D57-97E6-411B-A04D-50EE7852B38E}" srcOrd="3" destOrd="0" presId="urn:microsoft.com/office/officeart/2005/8/layout/hProcess9"/>
    <dgm:cxn modelId="{4257036A-D32E-426E-8269-8C658FF99959}" type="presParOf" srcId="{D4F505C2-144B-4326-A4AD-3111D9507296}" destId="{9E225C29-E1AA-4748-899C-048BD948D13A}"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887B53-0B34-4BE6-A420-ED93338E3E3B}">
      <dsp:nvSpPr>
        <dsp:cNvPr id="0" name=""/>
        <dsp:cNvSpPr/>
      </dsp:nvSpPr>
      <dsp:spPr>
        <a:xfrm>
          <a:off x="378502" y="0"/>
          <a:ext cx="4289691" cy="1865983"/>
        </a:xfrm>
        <a:prstGeom prst="rightArrow">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9501BF-1D23-488C-AAC7-BAD0D304A888}">
      <dsp:nvSpPr>
        <dsp:cNvPr id="0" name=""/>
        <dsp:cNvSpPr/>
      </dsp:nvSpPr>
      <dsp:spPr>
        <a:xfrm>
          <a:off x="136763" y="559794"/>
          <a:ext cx="1514008" cy="746393"/>
        </a:xfrm>
        <a:prstGeom prst="round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E-Cigs	</a:t>
          </a:r>
          <a:endParaRPr lang="en-US" sz="1800" kern="1200" dirty="0"/>
        </a:p>
      </dsp:txBody>
      <dsp:txXfrm>
        <a:off x="173199" y="596230"/>
        <a:ext cx="1441136" cy="673521"/>
      </dsp:txXfrm>
    </dsp:sp>
    <dsp:sp modelId="{EE2D5037-D134-447C-9222-5974E3D48647}">
      <dsp:nvSpPr>
        <dsp:cNvPr id="0" name=""/>
        <dsp:cNvSpPr/>
      </dsp:nvSpPr>
      <dsp:spPr>
        <a:xfrm>
          <a:off x="1766343" y="559794"/>
          <a:ext cx="1514008" cy="746393"/>
        </a:xfrm>
        <a:prstGeom prst="round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Specific Chemicals</a:t>
          </a:r>
          <a:endParaRPr lang="en-US" sz="1800" kern="1200" dirty="0"/>
        </a:p>
      </dsp:txBody>
      <dsp:txXfrm>
        <a:off x="1802779" y="596230"/>
        <a:ext cx="1441136" cy="673521"/>
      </dsp:txXfrm>
    </dsp:sp>
    <dsp:sp modelId="{9E225C29-E1AA-4748-899C-048BD948D13A}">
      <dsp:nvSpPr>
        <dsp:cNvPr id="0" name=""/>
        <dsp:cNvSpPr/>
      </dsp:nvSpPr>
      <dsp:spPr>
        <a:xfrm>
          <a:off x="3395923" y="559794"/>
          <a:ext cx="1514008" cy="746393"/>
        </a:xfrm>
        <a:prstGeom prst="round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Specific Injury</a:t>
          </a:r>
          <a:endParaRPr lang="en-US" sz="1800" kern="1200" dirty="0"/>
        </a:p>
      </dsp:txBody>
      <dsp:txXfrm>
        <a:off x="3432359" y="596230"/>
        <a:ext cx="1441136" cy="673521"/>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sz="quarter" idx="1"/>
          </p:nvPr>
        </p:nvSpPr>
        <p:spPr>
          <a:xfrm>
            <a:off x="4143587" y="0"/>
            <a:ext cx="3169920" cy="481727"/>
          </a:xfrm>
          <a:prstGeom prst="rect">
            <a:avLst/>
          </a:prstGeom>
        </p:spPr>
        <p:txBody>
          <a:bodyPr vert="horz" lIns="96653" tIns="48327" rIns="96653" bIns="48327" rtlCol="0"/>
          <a:lstStyle>
            <a:lvl1pPr algn="r">
              <a:defRPr sz="1200"/>
            </a:lvl1pPr>
          </a:lstStyle>
          <a:p>
            <a:fld id="{E0C958C6-01E2-49D5-A22A-D7A4CF7D9D64}" type="datetimeFigureOut">
              <a:rPr lang="en-US" smtClean="0"/>
              <a:t>8/30/2017</a:t>
            </a:fld>
            <a:endParaRPr lang="en-US"/>
          </a:p>
        </p:txBody>
      </p:sp>
      <p:sp>
        <p:nvSpPr>
          <p:cNvPr id="4" name="Footer Placeholder 3"/>
          <p:cNvSpPr>
            <a:spLocks noGrp="1"/>
          </p:cNvSpPr>
          <p:nvPr>
            <p:ph type="ftr" sz="quarter" idx="2"/>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5" name="Slide Number Placeholder 4"/>
          <p:cNvSpPr>
            <a:spLocks noGrp="1"/>
          </p:cNvSpPr>
          <p:nvPr>
            <p:ph type="sldNum" sz="quarter" idx="3"/>
          </p:nvPr>
        </p:nvSpPr>
        <p:spPr>
          <a:xfrm>
            <a:off x="4143587" y="9119475"/>
            <a:ext cx="3169920" cy="481726"/>
          </a:xfrm>
          <a:prstGeom prst="rect">
            <a:avLst/>
          </a:prstGeom>
        </p:spPr>
        <p:txBody>
          <a:bodyPr vert="horz" lIns="96653" tIns="48327" rIns="96653" bIns="48327" rtlCol="0" anchor="b"/>
          <a:lstStyle>
            <a:lvl1pPr algn="r">
              <a:defRPr sz="1200"/>
            </a:lvl1pPr>
          </a:lstStyle>
          <a:p>
            <a:fld id="{57D69007-8713-4B5C-AEBD-7FFE243D35A9}" type="slidenum">
              <a:rPr lang="en-US" smtClean="0"/>
              <a:t>‹#›</a:t>
            </a:fld>
            <a:endParaRPr lang="en-US"/>
          </a:p>
        </p:txBody>
      </p:sp>
    </p:spTree>
    <p:extLst>
      <p:ext uri="{BB962C8B-B14F-4D97-AF65-F5344CB8AC3E}">
        <p14:creationId xmlns:p14="http://schemas.microsoft.com/office/powerpoint/2010/main" val="2852374485"/>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965DD2D4-6E6D-4847-87F4-7C37BD89D3BC}" type="datetimeFigureOut">
              <a:rPr lang="en-US" smtClean="0"/>
              <a:t>8/30/2017</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36A62CCC-20A7-4B6C-8D3F-F9490E9F7BAE}" type="slidenum">
              <a:rPr lang="en-US" smtClean="0"/>
              <a:t>‹#›</a:t>
            </a:fld>
            <a:endParaRPr lang="en-US"/>
          </a:p>
        </p:txBody>
      </p:sp>
    </p:spTree>
    <p:extLst>
      <p:ext uri="{BB962C8B-B14F-4D97-AF65-F5344CB8AC3E}">
        <p14:creationId xmlns:p14="http://schemas.microsoft.com/office/powerpoint/2010/main" val="1140571433"/>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Adjust information as appropriate here to add presenter’s information</a:t>
            </a:r>
          </a:p>
          <a:p>
            <a:endParaRPr lang="en-US" baseline="0" dirty="0" smtClean="0"/>
          </a:p>
          <a:p>
            <a:r>
              <a:rPr lang="en-US" baseline="0" dirty="0" smtClean="0"/>
              <a:t>Good (morning/afternoon/evening), and thank you so much for being here. My name is () from (), and I am excited for us to spend the next () minutes together talking about an important prevention issues that has really risen to the forefront over the last year or so.</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For TOT: How many of you have gone </a:t>
            </a:r>
            <a:r>
              <a:rPr lang="en-US" baseline="0" dirty="0" err="1" smtClean="0"/>
              <a:t>throug</a:t>
            </a:r>
            <a:r>
              <a:rPr lang="en-US" sz="1200" dirty="0" err="1" smtClean="0"/>
              <a:t>Why</a:t>
            </a:r>
            <a:r>
              <a:rPr lang="en-US" sz="1200" dirty="0" smtClean="0"/>
              <a:t> can’t we say safe?</a:t>
            </a:r>
          </a:p>
          <a:p>
            <a:r>
              <a:rPr lang="en-US" baseline="0" dirty="0" smtClean="0"/>
              <a:t>h some kind of training of the trainer workshop? Great, then you know that over the next 2.5 hours, we’re going to be going over a lot of information. To help, you have a copy of these slides with a space to take notes. Remember that the goal of a training of trainers workshops is that those in attendance have feel capable of communicating the part of this presentation that resonates most with you and not necessarily for you to internalize every single point, especially not on the first pass! As you prepare to share this information with your networks, you will have access to this presentation with my “script” or notes written in.</a:t>
            </a:r>
          </a:p>
        </p:txBody>
      </p:sp>
      <p:sp>
        <p:nvSpPr>
          <p:cNvPr id="4" name="Slide Number Placeholder 3"/>
          <p:cNvSpPr>
            <a:spLocks noGrp="1"/>
          </p:cNvSpPr>
          <p:nvPr>
            <p:ph type="sldNum" sz="quarter" idx="10"/>
          </p:nvPr>
        </p:nvSpPr>
        <p:spPr/>
        <p:txBody>
          <a:bodyPr/>
          <a:lstStyle/>
          <a:p>
            <a:fld id="{36A62CCC-20A7-4B6C-8D3F-F9490E9F7BAE}" type="slidenum">
              <a:rPr lang="en-US" smtClean="0"/>
              <a:t>1</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32885874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a:t>
            </a:r>
            <a:r>
              <a:rPr lang="en-US" baseline="0" dirty="0" smtClean="0"/>
              <a:t> definition.  This is in contrast to smoking where one lights the tobacco plant on fire, and as it burns in a combustion reaction, the nicotine is heated and released form the plant. It is inhaled along with the smoke and all the other chemicals we now know are contained within cigarettes. Vaping is an alternative where oils are inhaled without the use of a combustion reaction.</a:t>
            </a:r>
          </a:p>
          <a:p>
            <a:endParaRPr lang="en-US" baseline="0" dirty="0" smtClean="0"/>
          </a:p>
          <a:p>
            <a:r>
              <a:rPr lang="en-US" baseline="0" dirty="0" smtClean="0"/>
              <a:t>The actual devices go by several names: e-cigarettes, e-hookah, e-pen, vape pen, mod, tank, and on and on. Of note is that there are two ways to use the word vaping, and both will be used throughout this presentation. There is vaping, the process of vaporizing something, making it from a liquid into a gas, and then there is the act of vaping, or using one of these devices.</a:t>
            </a:r>
          </a:p>
        </p:txBody>
      </p:sp>
      <p:sp>
        <p:nvSpPr>
          <p:cNvPr id="4" name="Slide Number Placeholder 3"/>
          <p:cNvSpPr>
            <a:spLocks noGrp="1"/>
          </p:cNvSpPr>
          <p:nvPr>
            <p:ph type="sldNum" sz="quarter" idx="10"/>
          </p:nvPr>
        </p:nvSpPr>
        <p:spPr/>
        <p:txBody>
          <a:bodyPr/>
          <a:lstStyle/>
          <a:p>
            <a:fld id="{36A62CCC-20A7-4B6C-8D3F-F9490E9F7BAE}" type="slidenum">
              <a:rPr lang="en-US" smtClean="0"/>
              <a:t>10</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36239989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a:t>
            </a:r>
            <a:r>
              <a:rPr lang="en-US" baseline="0" dirty="0" smtClean="0"/>
              <a:t> them pick up their devices] Everyone should be able to hold one of some kind. In the next slide we will talk more about the differences between all of these different devices, but they all have the same </a:t>
            </a:r>
            <a:r>
              <a:rPr lang="en-US" dirty="0" smtClean="0"/>
              <a:t>basic functions: battery,</a:t>
            </a:r>
            <a:r>
              <a:rPr lang="en-US" baseline="0" dirty="0" smtClean="0"/>
              <a:t> atomizer, liquid cartridge. The battery is the power source and you can buy rechargeable and one-time use devices. It powers the atomizer, which is basically the heating element that both heats the liquid and help is become aerosolized droplets that can be inhaled. Then the cartridge holds the liquid nicotine solution. </a:t>
            </a:r>
          </a:p>
          <a:p>
            <a:endParaRPr lang="en-US" baseline="0" dirty="0" smtClean="0"/>
          </a:p>
          <a:p>
            <a:r>
              <a:rPr lang="en-US" baseline="0" dirty="0" smtClean="0"/>
              <a:t>Note that this schematic is from a manufacturer. Specifically read the caption and not that it is not necessarily true—we have some evidence, that we’ll talk about later, that the vapor is not necessarily “with non of the toxic by-products” of burning tobacco.</a:t>
            </a:r>
          </a:p>
        </p:txBody>
      </p:sp>
      <p:sp>
        <p:nvSpPr>
          <p:cNvPr id="4" name="Slide Number Placeholder 3"/>
          <p:cNvSpPr>
            <a:spLocks noGrp="1"/>
          </p:cNvSpPr>
          <p:nvPr>
            <p:ph type="sldNum" sz="quarter" idx="10"/>
          </p:nvPr>
        </p:nvSpPr>
        <p:spPr/>
        <p:txBody>
          <a:bodyPr/>
          <a:lstStyle/>
          <a:p>
            <a:fld id="{36A62CCC-20A7-4B6C-8D3F-F9490E9F7BAE}" type="slidenum">
              <a:rPr lang="en-US" smtClean="0"/>
              <a:t>11</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5280419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Step through each type, and have the groups with each of these show their product as you go.</a:t>
            </a:r>
          </a:p>
          <a:p>
            <a:endParaRPr lang="en-US" baseline="0" dirty="0" smtClean="0"/>
          </a:p>
          <a:p>
            <a:r>
              <a:rPr lang="en-US" baseline="0" dirty="0" smtClean="0"/>
              <a:t>Minis or </a:t>
            </a:r>
            <a:r>
              <a:rPr lang="en-US" baseline="0" dirty="0" err="1" smtClean="0"/>
              <a:t>Ciglikes</a:t>
            </a:r>
            <a:r>
              <a:rPr lang="en-US" baseline="0" dirty="0" smtClean="0"/>
              <a:t> are disposable, one time use. Many times there is no ON switch and one would simple tag a drag, or breath in, and the unit will turn on. They have all the same parts as the schematic: a power source, heating element, and liquid cartridge, we usually just can’t see if because they are covered to look like cigarettes. Some will even glow when one uses them to look more like a traditional cigarette. Something like the NJOY or the larger 700 puff version is going to cost $5-$10. Prompt: what are some of the hazards of this product? Potential answers: not very sturdy and thus could break open spilling liquid; no control over power to turn on and off, shameless cigarette look alike totally contrary to smoking cessation push; very concealable</a:t>
            </a:r>
          </a:p>
          <a:p>
            <a:endParaRPr lang="en-US" baseline="0" dirty="0" smtClean="0"/>
          </a:p>
          <a:p>
            <a:r>
              <a:rPr lang="en-US" baseline="0" dirty="0" smtClean="0"/>
              <a:t>Mid-size rechargeable: This is probably the most familiar looking. These have that refillable liquid cartridge that holds 3 milliliters of liquid nicotine. You can unscrew them (try it!). It has an “on” button, and usually has a “safety lock” whereby you have to hit it 3-5 times in succession to make it power up. This type of device varies in price. The ones you all have are about $20 from a convenience store. You can buy them for as low as $7 online, and they get more expensive in vape shops. Prompt: what are some of the hazards you see with this? Potential answers: refillable and thus can be filled with anything; one must handle the liquid; could break open; idea that it’s “child safety locked” is foolish—consider that we have a tendency to make calls on cell phones when they are in our purses or pockets; fire hazard</a:t>
            </a:r>
          </a:p>
          <a:p>
            <a:endParaRPr lang="en-US" baseline="0" dirty="0" smtClean="0"/>
          </a:p>
          <a:p>
            <a:r>
              <a:rPr lang="en-US" baseline="0" dirty="0" smtClean="0"/>
              <a:t>Mod or Tank: these are essentially a battery box with a liquid cartridge screwed on top. These are more high powered, and offer more user adjustments. This type of thing typically requires some user assembly. The idea behind having higher power is that better battery allows you to have a better quality heating element. With a better quality element, you get a better quality vapor—meaning that it’s an even temperature and has an even, efficient delivery of nicotine. In that sense it has more of a feel of a traditional cigarette. These are much more costly—and are going to cost over $100. People working in vape shops have said that anyone who is serious about quitting cigarettes will need to use this kind of device. Using a pen will never feel the same and thus the person is more likely to seek out cigarettes to get the right nicotine buzz. Prompt: What are some of the hazards here? Potential answers: more power is a greater fire hazard; the dangers of working with an electrical unit and not really knowing what you’re doing</a:t>
            </a:r>
          </a:p>
          <a:p>
            <a:endParaRPr lang="en-US" baseline="0" dirty="0" smtClean="0"/>
          </a:p>
          <a:p>
            <a:endParaRPr lang="en-US" baseline="0" dirty="0" smtClean="0"/>
          </a:p>
          <a:p>
            <a:r>
              <a:rPr lang="en-US" baseline="0" dirty="0" smtClean="0"/>
              <a:t>Albuterol inhaler look alike! It is basically mid-size pen shrunken down and covered by the body of an inhaler. You would turn it on and inside the liquid is vaporized and then comes out of the mouth, where that red dot is. This product is called the </a:t>
            </a:r>
            <a:r>
              <a:rPr lang="en-US" baseline="0" dirty="0" err="1" smtClean="0"/>
              <a:t>Puffit</a:t>
            </a:r>
            <a:r>
              <a:rPr lang="en-US" baseline="0" dirty="0" smtClean="0"/>
              <a:t> Discrete vaporizer. Again this is more costly--$75 at the cheapest. What are some of the hazards here? Potential answers: dangers of confusing it for an actual inhaler; hazard in that it could get in to more places where is could be dangerous (e.g. on an airplane)</a:t>
            </a:r>
          </a:p>
        </p:txBody>
      </p:sp>
      <p:sp>
        <p:nvSpPr>
          <p:cNvPr id="4" name="Slide Number Placeholder 3"/>
          <p:cNvSpPr>
            <a:spLocks noGrp="1"/>
          </p:cNvSpPr>
          <p:nvPr>
            <p:ph type="sldNum" sz="quarter" idx="10"/>
          </p:nvPr>
        </p:nvSpPr>
        <p:spPr/>
        <p:txBody>
          <a:bodyPr/>
          <a:lstStyle/>
          <a:p>
            <a:fld id="{36A62CCC-20A7-4B6C-8D3F-F9490E9F7BAE}" type="slidenum">
              <a:rPr lang="en-US" smtClean="0"/>
              <a:t>12</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2804202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Step through each type, and have the groups with each of these show their product as you go.</a:t>
            </a:r>
          </a:p>
          <a:p>
            <a:endParaRPr lang="en-US" baseline="0" dirty="0" smtClean="0"/>
          </a:p>
          <a:p>
            <a:r>
              <a:rPr lang="en-US" baseline="0" dirty="0" smtClean="0"/>
              <a:t>Minis or </a:t>
            </a:r>
            <a:r>
              <a:rPr lang="en-US" baseline="0" dirty="0" err="1" smtClean="0"/>
              <a:t>Ciglikes</a:t>
            </a:r>
            <a:r>
              <a:rPr lang="en-US" baseline="0" dirty="0" smtClean="0"/>
              <a:t> are disposable, one time use. Many times there is no ON switch and one would simple tag a drag, or breath in, and the unit will turn on. They have all the same parts as the schematic: a power source, heating element, and liquid cartridge, we usually just can’t see if because they are covered to look like cigarettes. Some will even glow when one uses them to look more like a traditional cigarette. Something like the NJOY or the larger 700 puff version is going to cost $5-$10. Prompt: what are some of the hazards of this product? Potential answers: not very sturdy and thus could break open spilling liquid; no control over power to turn on and off, shameless cigarette look alike totally contrary to smoking cessation push; very concealable</a:t>
            </a:r>
          </a:p>
          <a:p>
            <a:endParaRPr lang="en-US" baseline="0" dirty="0" smtClean="0"/>
          </a:p>
          <a:p>
            <a:r>
              <a:rPr lang="en-US" baseline="0" dirty="0" smtClean="0"/>
              <a:t>Mid-size rechargeable: This is probably the most familiar looking. These have that refillable liquid cartridge that holds 3 milliliters of liquid nicotine. You can unscrew them (try it!). It has an “on” button, and usually has a “safety lock” whereby you have to hit it 3-5 times in succession to make it power up. This type of device varies in price. The ones you all have are about $20 from a convenience store. You can buy them for as low as $7 online, and they get more expensive in vape shops. Prompt: what are some of the hazards you see with this? Potential answers: refillable and thus can be filled with anything; one must handle the liquid; could break open; idea that it’s “child safety locked” is foolish—consider that we have a tendency to make calls on cell phones when they are in our purses or pockets; fire hazard</a:t>
            </a:r>
          </a:p>
          <a:p>
            <a:endParaRPr lang="en-US" baseline="0" dirty="0" smtClean="0"/>
          </a:p>
          <a:p>
            <a:r>
              <a:rPr lang="en-US" baseline="0" dirty="0" smtClean="0"/>
              <a:t>Mod or Tank: these are essentially a battery box with a liquid cartridge screwed on top. These are more high powered, and offer more user adjustments. This type of thing typically requires some user assembly. The idea behind having higher power is that better battery allows you to have a better quality heating element. With a better quality element, you get a better quality vapor—meaning that it’s an even temperature and has an even, efficient delivery of nicotine. In that sense it has more of a feel of a traditional cigarette. These are much more costly—and are going to cost over $100. People working in vape shops have said that anyone who is serious about quitting cigarettes will need to use this kind of device. Using a pen will never feel the same and thus the person is more likely to seek out cigarettes to get the right nicotine buzz. Prompt: What are some of the hazards here? Potential answers: more power is a greater fire hazard; the dangers of working with an electrical unit and not really knowing what you’re doing</a:t>
            </a:r>
          </a:p>
          <a:p>
            <a:endParaRPr lang="en-US" baseline="0" dirty="0" smtClean="0"/>
          </a:p>
          <a:p>
            <a:endParaRPr lang="en-US" baseline="0" dirty="0" smtClean="0"/>
          </a:p>
          <a:p>
            <a:r>
              <a:rPr lang="en-US" baseline="0" dirty="0" smtClean="0"/>
              <a:t>Albuterol inhaler look alike! It is basically mid-size pen shrunken down and covered by the body of an inhaler. You would turn it on and inside the liquid is vaporized and then comes out of the mouth, where that red dot is. This product is called the </a:t>
            </a:r>
            <a:r>
              <a:rPr lang="en-US" baseline="0" dirty="0" err="1" smtClean="0"/>
              <a:t>Puffit</a:t>
            </a:r>
            <a:r>
              <a:rPr lang="en-US" baseline="0" dirty="0" smtClean="0"/>
              <a:t> Discrete vaporizer. Again this is more costly--$75 at the cheapest. What are some of the hazards here? Potential answers: dangers of confusing it for an actual inhaler; hazard in that it could get in to more places where is could be dangerous (e.g. on an airplane)</a:t>
            </a:r>
          </a:p>
        </p:txBody>
      </p:sp>
      <p:sp>
        <p:nvSpPr>
          <p:cNvPr id="4" name="Slide Number Placeholder 3"/>
          <p:cNvSpPr>
            <a:spLocks noGrp="1"/>
          </p:cNvSpPr>
          <p:nvPr>
            <p:ph type="sldNum" sz="quarter" idx="10"/>
          </p:nvPr>
        </p:nvSpPr>
        <p:spPr/>
        <p:txBody>
          <a:bodyPr/>
          <a:lstStyle/>
          <a:p>
            <a:fld id="{36A62CCC-20A7-4B6C-8D3F-F9490E9F7BAE}" type="slidenum">
              <a:rPr lang="en-US" smtClean="0"/>
              <a:t>13</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19083008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Step through each type, and have the groups with each of these show their product as you go.</a:t>
            </a:r>
          </a:p>
          <a:p>
            <a:endParaRPr lang="en-US" baseline="0" dirty="0" smtClean="0"/>
          </a:p>
          <a:p>
            <a:r>
              <a:rPr lang="en-US" baseline="0" dirty="0" smtClean="0"/>
              <a:t>Minis or </a:t>
            </a:r>
            <a:r>
              <a:rPr lang="en-US" baseline="0" dirty="0" err="1" smtClean="0"/>
              <a:t>Ciglikes</a:t>
            </a:r>
            <a:r>
              <a:rPr lang="en-US" baseline="0" dirty="0" smtClean="0"/>
              <a:t> are disposable, one time use. Many times there is no ON switch and one would simple tag a drag, or breath in, and the unit will turn on. They have all the same parts as the schematic: a power source, heating element, and liquid cartridge, we usually just can’t see if because they are covered to look like cigarettes. Some will even glow when one uses them to look more like a traditional cigarette. Something like the NJOY or the larger 700 puff version is going to cost $5-$10. Prompt: what are some of the hazards of this product? Potential answers: not very sturdy and thus could break open spilling liquid; no control over power to turn on and off, shameless cigarette look alike totally contrary to smoking cessation push; very concealable</a:t>
            </a:r>
          </a:p>
          <a:p>
            <a:endParaRPr lang="en-US" baseline="0" dirty="0" smtClean="0"/>
          </a:p>
          <a:p>
            <a:r>
              <a:rPr lang="en-US" baseline="0" dirty="0" smtClean="0"/>
              <a:t>Mid-size rechargeable: This is probably the most familiar looking. These have that refillable liquid cartridge that holds 3 milliliters of liquid nicotine. You can unscrew them (try it!). It has an “on” button, and usually has a “safety lock” whereby you have to hit it w3-5 times in succession to make it power up. This type of device varies in price. The ones you all have are about $20 from a convenience store. You can buy them for as low as $7 online, and they get more expensive in vape shops. Prompt: hat are some of the hazards you see with this? Potential answers: refillable and thus can be filled with anything; one must handle the liquid; could break open; idea that it’s “child safety locked” is foolish—consider that we have a tendency to make calls on cell phones when they are in our purses or pockets; fire hazard</a:t>
            </a:r>
          </a:p>
          <a:p>
            <a:endParaRPr lang="en-US" baseline="0" dirty="0" smtClean="0"/>
          </a:p>
          <a:p>
            <a:r>
              <a:rPr lang="en-US" baseline="0" dirty="0" smtClean="0"/>
              <a:t>Mod or Tank: these are essentially a battery box with a liquid cartridge screwed on top. These are more high powered, and offer more user adjustments. This type of thing typically requires some user assembly. The idea behind having higher power is that better battery allows you to have a better quality heating element. With a better quality element, you get a better quality vapor—meaning that it’s an even temperature and has an even, efficient delivery of nicotine. In that sense it has more of a feel of a traditional cigarette. These are much more costly—and are going to cost over $100. People working in vape shops have said that anyone who is serious about quitting cigarettes will need to use this kind of device. Using a pen will never feel the same and thus the person is more likely to seek out cigarettes to get the right nicotine buzz. Prompt: What are some of the hazards here? Potential answers: more power is a greater fire hazard; the dangers of working with an electrical unit and not really knowing what you’re doing</a:t>
            </a:r>
          </a:p>
          <a:p>
            <a:endParaRPr lang="en-US" baseline="0" dirty="0" smtClean="0"/>
          </a:p>
          <a:p>
            <a:endParaRPr lang="en-US" baseline="0" dirty="0" smtClean="0"/>
          </a:p>
          <a:p>
            <a:r>
              <a:rPr lang="en-US" baseline="0" dirty="0" smtClean="0"/>
              <a:t>Albuterol inhaler look alike! It is basically mid-size pen shrunken down and covered by the body of an inhaler. You would turn it on and inside the liquid is vaporized and then comes out of the mouth, where that red dot is. This product is called the </a:t>
            </a:r>
            <a:r>
              <a:rPr lang="en-US" baseline="0" dirty="0" err="1" smtClean="0"/>
              <a:t>Puffit</a:t>
            </a:r>
            <a:r>
              <a:rPr lang="en-US" baseline="0" dirty="0" smtClean="0"/>
              <a:t> Discrete vaporizer. Again this is more costly--$75 at the cheapest. What are some of the hazards here? Potential answers: dangers of confusing it for an actual inhaler; hazard in that it could get in to more places where is could be dangerous (e.g. on an airplane)</a:t>
            </a:r>
          </a:p>
        </p:txBody>
      </p:sp>
      <p:sp>
        <p:nvSpPr>
          <p:cNvPr id="4" name="Slide Number Placeholder 3"/>
          <p:cNvSpPr>
            <a:spLocks noGrp="1"/>
          </p:cNvSpPr>
          <p:nvPr>
            <p:ph type="sldNum" sz="quarter" idx="10"/>
          </p:nvPr>
        </p:nvSpPr>
        <p:spPr/>
        <p:txBody>
          <a:bodyPr/>
          <a:lstStyle/>
          <a:p>
            <a:fld id="{36A62CCC-20A7-4B6C-8D3F-F9490E9F7BAE}" type="slidenum">
              <a:rPr lang="en-US" smtClean="0"/>
              <a:t>14</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21959415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Step through each type, and have the groups with each of these show their product as you go.</a:t>
            </a:r>
          </a:p>
          <a:p>
            <a:endParaRPr lang="en-US" baseline="0" dirty="0" smtClean="0"/>
          </a:p>
          <a:p>
            <a:r>
              <a:rPr lang="en-US" baseline="0" dirty="0" smtClean="0"/>
              <a:t>Minis or </a:t>
            </a:r>
            <a:r>
              <a:rPr lang="en-US" baseline="0" dirty="0" err="1" smtClean="0"/>
              <a:t>Ciglikes</a:t>
            </a:r>
            <a:r>
              <a:rPr lang="en-US" baseline="0" dirty="0" smtClean="0"/>
              <a:t> are disposable, one time use. Many times there is no ON switch and one would simple tag a drag, or breath in, and the unit will turn on. They have all the same parts as the schematic: a power source, heating element, and liquid cartridge, we usually just can’t see if because they are covered to look like cigarettes. Some will even glow when one uses them to look more like a traditional cigarette. Something like the NJOY or the larger 700 puff version is going to cost $5-$10. Prompt: what are some of the hazards of this product? Potential answers: not very sturdy and thus could break open spilling liquid; no control over power to turn on and off, shameless cigarette look alike totally contrary to smoking cessation push; very concealable</a:t>
            </a:r>
          </a:p>
          <a:p>
            <a:endParaRPr lang="en-US" baseline="0" dirty="0" smtClean="0"/>
          </a:p>
          <a:p>
            <a:r>
              <a:rPr lang="en-US" baseline="0" dirty="0" smtClean="0"/>
              <a:t>Mid-size rechargeable: This is probably the most familiar looking. These have that refillable liquid cartridge that holds 3 milliliters of liquid nicotine. You can unscrew them (try it!). It has an “on” button, and usually has a “safety lock” whereby you have to hit it 3-5 times in succession to make it power up. This type of device varies in price. The ones you all have are about $20 from a convenience store. You can buy them for as low as $7 online, and they get more expensive in vape shops. Prompt: what are some of the hazards you see with this? Potential answers: refillable and thus can be filled with anything; one must handle the liquid; could break open; idea that it’s “child safety locked” is foolish—consider that we have a tendency to make calls on cell phones when they are in our purses or pockets; fire hazard</a:t>
            </a:r>
          </a:p>
          <a:p>
            <a:endParaRPr lang="en-US" baseline="0" dirty="0" smtClean="0"/>
          </a:p>
          <a:p>
            <a:r>
              <a:rPr lang="en-US" baseline="0" dirty="0" smtClean="0"/>
              <a:t>Mod or Tank: these are essentially a battery box with a liquid cartridge screwed on top. These are more high powered, and offer more user adjustments. This type of thing typically requires some user assembly. The idea behind having higher power is that better battery allows you to have a better quality heating element. With a better quality element, you get a better quality vapor—meaning that it’s an even temperature and has an even, efficient delivery of nicotine. In that sense it has more of a feel of a traditional cigarette. These are much more costly—and are going to cost over $100. People working in vape shops have said that anyone who is serious about quitting cigarettes will need to use this kind of device. Using a pen will never feel the same and thus the person is more likely to seek out cigarettes to get the right nicotine buzz. Prompt: What are some of the hazards here? Potential answers: more power is a greater fire hazard; the dangers of working with an electrical unit and not really knowing what you’re doing</a:t>
            </a:r>
          </a:p>
          <a:p>
            <a:endParaRPr lang="en-US" baseline="0" dirty="0" smtClean="0"/>
          </a:p>
          <a:p>
            <a:endParaRPr lang="en-US" baseline="0" dirty="0" smtClean="0"/>
          </a:p>
          <a:p>
            <a:r>
              <a:rPr lang="en-US" baseline="0" dirty="0" smtClean="0"/>
              <a:t>Albuterol inhaler look alike! It is basically mid-size pen shrunken down and covered by the body of an inhaler. You would turn it on and inside the liquid is vaporized and then comes out of the mouth, where that red dot is. This product is called the </a:t>
            </a:r>
            <a:r>
              <a:rPr lang="en-US" baseline="0" dirty="0" err="1" smtClean="0"/>
              <a:t>Puffit</a:t>
            </a:r>
            <a:r>
              <a:rPr lang="en-US" baseline="0" dirty="0" smtClean="0"/>
              <a:t> Discrete vaporizer. Again this is more costly--$75 at the cheapest. What are some of the hazards here? Potential answers: dangers of confusing it for an actual inhaler; hazard in that it could get in to more places where is could be dangerous (e.g. on an airplane)</a:t>
            </a:r>
          </a:p>
        </p:txBody>
      </p:sp>
      <p:sp>
        <p:nvSpPr>
          <p:cNvPr id="4" name="Slide Number Placeholder 3"/>
          <p:cNvSpPr>
            <a:spLocks noGrp="1"/>
          </p:cNvSpPr>
          <p:nvPr>
            <p:ph type="sldNum" sz="quarter" idx="10"/>
          </p:nvPr>
        </p:nvSpPr>
        <p:spPr/>
        <p:txBody>
          <a:bodyPr/>
          <a:lstStyle/>
          <a:p>
            <a:fld id="{36A62CCC-20A7-4B6C-8D3F-F9490E9F7BAE}" type="slidenum">
              <a:rPr lang="en-US" smtClean="0"/>
              <a:t>15</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37764249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devices also pose a fire hazard. The first</a:t>
            </a:r>
            <a:r>
              <a:rPr lang="en-US" baseline="0" dirty="0" smtClean="0"/>
              <a:t> video provide a great explanation of how the devices containing lithium ion batteries can explode when they come in contact with other metals. This maybe due to packing large amount of power into a small space. In addition, poor design, low quality materials, manufacturing flaws, improper use or handling can all contribute to the internal battery temperature rising that the battery fires or explodes. These stories are both of devices exploding in pockets, but they have causes serious damage when exploding in people’s hands, faces, and cars.</a:t>
            </a:r>
            <a:endParaRPr lang="en-US" dirty="0" smtClean="0"/>
          </a:p>
          <a:p>
            <a:endParaRPr lang="en-US" dirty="0" smtClean="0"/>
          </a:p>
          <a:p>
            <a:r>
              <a:rPr lang="en-US" dirty="0" smtClean="0"/>
              <a:t>Brooks Stroman:</a:t>
            </a:r>
            <a:r>
              <a:rPr lang="en-US" baseline="0" dirty="0" smtClean="0"/>
              <a:t> http://www.kiro7.com/news/local/kirkland-mans-vape-pen-battery-explodes/373773562</a:t>
            </a:r>
          </a:p>
          <a:p>
            <a:endParaRPr lang="en-US" baseline="0" dirty="0" smtClean="0"/>
          </a:p>
          <a:p>
            <a:r>
              <a:rPr lang="en-US" baseline="0" dirty="0" smtClean="0"/>
              <a:t>Kentucky Convenience Store: https://www.youtube.com/watch?v=k1LjSuq0rk8</a:t>
            </a:r>
          </a:p>
          <a:p>
            <a:endParaRPr lang="en-US" dirty="0" smtClean="0"/>
          </a:p>
          <a:p>
            <a:r>
              <a:rPr lang="en-US" dirty="0" smtClean="0"/>
              <a:t>NYC</a:t>
            </a:r>
            <a:r>
              <a:rPr lang="en-US" baseline="0" dirty="0" smtClean="0"/>
              <a:t> Grand Central: https://www.youtube.com/watch?v=OtSAIYALni0</a:t>
            </a:r>
          </a:p>
          <a:p>
            <a:endParaRPr lang="en-US" baseline="0" dirty="0" smtClean="0"/>
          </a:p>
          <a:p>
            <a:r>
              <a:rPr lang="en-US" dirty="0" smtClean="0"/>
              <a:t>https://www.youtube.com/watch?v=OtSAIYALni0</a:t>
            </a:r>
            <a:endParaRPr lang="en-US" dirty="0"/>
          </a:p>
        </p:txBody>
      </p:sp>
      <p:sp>
        <p:nvSpPr>
          <p:cNvPr id="4" name="Slide Number Placeholder 3"/>
          <p:cNvSpPr>
            <a:spLocks noGrp="1"/>
          </p:cNvSpPr>
          <p:nvPr>
            <p:ph type="sldNum" sz="quarter" idx="10"/>
          </p:nvPr>
        </p:nvSpPr>
        <p:spPr/>
        <p:txBody>
          <a:bodyPr/>
          <a:lstStyle/>
          <a:p>
            <a:fld id="{36A62CCC-20A7-4B6C-8D3F-F9490E9F7BAE}" type="slidenum">
              <a:rPr lang="en-US" smtClean="0"/>
              <a:t>16</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25790253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devices also pose a fire hazard. The first</a:t>
            </a:r>
            <a:r>
              <a:rPr lang="en-US" baseline="0" dirty="0" smtClean="0"/>
              <a:t> video provide a great explanation of how the devices containing lithium ion batteries can explode when they come in contact with other metals. This maybe due to packing large amount of power into a small space. In addition, poor design, low quality materials, manufacturing flaws, improper use or handling can all contribute to the internal battery temperature rising that the battery fires or explodes. These stories are both of devices exploding in pockets, but they have causes serious damage when exploding in people’s hands, faces, and cars.</a:t>
            </a:r>
            <a:endParaRPr lang="en-US" dirty="0" smtClean="0"/>
          </a:p>
          <a:p>
            <a:endParaRPr lang="en-US" dirty="0" smtClean="0"/>
          </a:p>
          <a:p>
            <a:r>
              <a:rPr lang="en-US" dirty="0" smtClean="0"/>
              <a:t>Brooks Stroman:</a:t>
            </a:r>
            <a:r>
              <a:rPr lang="en-US" baseline="0" dirty="0" smtClean="0"/>
              <a:t> http://www.kiro7.com/news/local/kirkland-mans-vape-pen-battery-explodes/373773562</a:t>
            </a:r>
          </a:p>
          <a:p>
            <a:endParaRPr lang="en-US" baseline="0" dirty="0" smtClean="0"/>
          </a:p>
          <a:p>
            <a:r>
              <a:rPr lang="en-US" baseline="0" dirty="0" smtClean="0"/>
              <a:t>Kentucky Convenience Store: https://www.youtube.com/watch?v=k1LjSuq0rk8</a:t>
            </a:r>
          </a:p>
          <a:p>
            <a:endParaRPr lang="en-US" dirty="0" smtClean="0"/>
          </a:p>
          <a:p>
            <a:r>
              <a:rPr lang="en-US" dirty="0" smtClean="0"/>
              <a:t>NYC</a:t>
            </a:r>
            <a:r>
              <a:rPr lang="en-US" baseline="0" dirty="0" smtClean="0"/>
              <a:t> Grand Central: https://www.youtube.com/watch?v=OtSAIYALni0</a:t>
            </a:r>
          </a:p>
          <a:p>
            <a:endParaRPr lang="en-US" baseline="0" dirty="0" smtClean="0"/>
          </a:p>
          <a:p>
            <a:r>
              <a:rPr lang="en-US" dirty="0" smtClean="0"/>
              <a:t>https://www.youtube.com/watch?v=OtSAIYALni0</a:t>
            </a:r>
            <a:endParaRPr lang="en-US" dirty="0"/>
          </a:p>
        </p:txBody>
      </p:sp>
      <p:sp>
        <p:nvSpPr>
          <p:cNvPr id="4" name="Slide Number Placeholder 3"/>
          <p:cNvSpPr>
            <a:spLocks noGrp="1"/>
          </p:cNvSpPr>
          <p:nvPr>
            <p:ph type="sldNum" sz="quarter" idx="10"/>
          </p:nvPr>
        </p:nvSpPr>
        <p:spPr/>
        <p:txBody>
          <a:bodyPr/>
          <a:lstStyle/>
          <a:p>
            <a:fld id="{36A62CCC-20A7-4B6C-8D3F-F9490E9F7BAE}" type="slidenum">
              <a:rPr lang="en-US" smtClean="0"/>
              <a:t>17</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25493152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https://www.youtube.com/watch?v=DRUxA8U51xc</a:t>
            </a:r>
            <a:endParaRPr lang="en-US" dirty="0"/>
          </a:p>
        </p:txBody>
      </p:sp>
      <p:sp>
        <p:nvSpPr>
          <p:cNvPr id="4" name="Slide Number Placeholder 3"/>
          <p:cNvSpPr>
            <a:spLocks noGrp="1"/>
          </p:cNvSpPr>
          <p:nvPr>
            <p:ph type="sldNum" sz="quarter" idx="10"/>
          </p:nvPr>
        </p:nvSpPr>
        <p:spPr/>
        <p:txBody>
          <a:bodyPr/>
          <a:lstStyle/>
          <a:p>
            <a:fld id="{36A62CCC-20A7-4B6C-8D3F-F9490E9F7BAE}" type="slidenum">
              <a:rPr lang="en-US" smtClean="0"/>
              <a:t>18</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14513868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liquid that is vaped generally contains 4 ingredients, and is called “juice”, “e-juice”, or “e-liquid”.</a:t>
            </a:r>
          </a:p>
          <a:p>
            <a:pPr defTabSz="966529">
              <a:defRPr/>
            </a:pPr>
            <a:r>
              <a:rPr lang="en-US" baseline="0" dirty="0" smtClean="0"/>
              <a:t>-Nicotine: This essential oil is extracted from  a plant source (most likely tobacco). It’s an stimulant drug that gives one a buzz or focus similar to caffeine, but it is way more addictive. One use of nicotine is as a pesticide because it acts on the central nervous system. When exposed to too much, it’s a central nervous system depressant meaning one gets really sleepy, breathing and heat rate slow, and some kids who’ve been exposed to high amounts are very lethargic and cannot be aroused. They become almost like limp rag dolls.  Some case reports suggest that as little as a mouth full (~1 teaspoon) is enough of an e-liquid to be lethal to a child. One of the other things to consider with liquid nicotine is that it’s an oil, which means it’s good at entering the body through the skin. This is especially true in kids—there nice soft skin is actually much more porous than adults. A child can experience serious medical issues just by touching it. </a:t>
            </a:r>
          </a:p>
          <a:p>
            <a:pPr defTabSz="966529">
              <a:defRPr/>
            </a:pPr>
            <a:endParaRPr lang="en-US" baseline="0" dirty="0" smtClean="0"/>
          </a:p>
          <a:p>
            <a:pPr defTabSz="966529">
              <a:defRPr/>
            </a:pPr>
            <a:r>
              <a:rPr lang="en-US" baseline="0" dirty="0" smtClean="0"/>
              <a:t>Propylene glycol and vegetable </a:t>
            </a:r>
            <a:r>
              <a:rPr lang="en-US" baseline="0" dirty="0" err="1" smtClean="0"/>
              <a:t>glycerins</a:t>
            </a:r>
            <a:r>
              <a:rPr lang="en-US" baseline="0" dirty="0" smtClean="0"/>
              <a:t> are added to help disperse the vaporized nicotine into droplets  that are easily inhaled and the keep it all well mixed together as a miscible, shelf stable liquid.</a:t>
            </a:r>
          </a:p>
          <a:p>
            <a:endParaRPr lang="en-US" baseline="0" dirty="0" smtClean="0"/>
          </a:p>
          <a:p>
            <a:r>
              <a:rPr lang="en-US" baseline="0" dirty="0" smtClean="0"/>
              <a:t>-Flavor: </a:t>
            </a:r>
            <a:r>
              <a:rPr lang="en-US" b="1" baseline="0" dirty="0" smtClean="0"/>
              <a:t>What flavors do you guys have? </a:t>
            </a:r>
            <a:r>
              <a:rPr lang="en-US" baseline="0" dirty="0" smtClean="0"/>
              <a:t>everything from grape to gummy bear to lemon drop martini and even chocolate. Cross-encouragement of other addictive behaviors. My co-workers went and actually vaped some of the “zero nicotine” flavors in their field research and say that it tastes exactly as it smells. Can you all smell them?</a:t>
            </a:r>
          </a:p>
        </p:txBody>
      </p:sp>
      <p:sp>
        <p:nvSpPr>
          <p:cNvPr id="4" name="Slide Number Placeholder 3"/>
          <p:cNvSpPr>
            <a:spLocks noGrp="1"/>
          </p:cNvSpPr>
          <p:nvPr>
            <p:ph type="sldNum" sz="quarter" idx="10"/>
          </p:nvPr>
        </p:nvSpPr>
        <p:spPr/>
        <p:txBody>
          <a:bodyPr/>
          <a:lstStyle/>
          <a:p>
            <a:fld id="{36A62CCC-20A7-4B6C-8D3F-F9490E9F7BAE}" type="slidenum">
              <a:rPr lang="en-US" smtClean="0"/>
              <a:t>19</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34734961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Presentations HIDE SLIDE: You can offer a word of thanks during the opening slide</a:t>
            </a:r>
          </a:p>
          <a:p>
            <a:endParaRPr lang="en-US" baseline="0" dirty="0" smtClean="0"/>
          </a:p>
          <a:p>
            <a:r>
              <a:rPr lang="en-US" baseline="0" dirty="0" smtClean="0"/>
              <a:t>For TOT: Thank everyone for committing the time. Thank any other relevant groups (e.g. the person who invited you, the person providing space or snacks, </a:t>
            </a:r>
            <a:r>
              <a:rPr lang="en-US" baseline="0" dirty="0" err="1" smtClean="0"/>
              <a:t>etc</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36A62CCC-20A7-4B6C-8D3F-F9490E9F7BAE}" type="slidenum">
              <a:rPr lang="en-US" smtClean="0"/>
              <a:t>2</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5644727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Go over how to read a label and interpret the amount of nicotine</a:t>
            </a:r>
          </a:p>
          <a:p>
            <a:r>
              <a:rPr lang="en-US" baseline="0" dirty="0" smtClean="0"/>
              <a:t>Prompt audience to try to determine the amount of nicotine and total volume of liquid to come up with a concentration. Some bottles are marked and some are not. Here are the key concepts to highlight if not done so through discussion</a:t>
            </a:r>
          </a:p>
          <a:p>
            <a:r>
              <a:rPr lang="en-US" baseline="0" dirty="0" smtClean="0"/>
              <a:t>--generally in nicotine concentration comes increments of 6: 0mg, 6mg, 12 mg, 18mg, </a:t>
            </a:r>
            <a:r>
              <a:rPr lang="en-US" baseline="0" dirty="0" err="1" smtClean="0"/>
              <a:t>etc</a:t>
            </a:r>
            <a:endParaRPr lang="en-US" baseline="0" dirty="0" smtClean="0"/>
          </a:p>
          <a:p>
            <a:r>
              <a:rPr lang="en-US" baseline="0" dirty="0" smtClean="0"/>
              <a:t>--bottles will generally just say </a:t>
            </a:r>
            <a:r>
              <a:rPr lang="en-US" baseline="0" dirty="0" err="1" smtClean="0"/>
              <a:t>XXmg</a:t>
            </a:r>
            <a:r>
              <a:rPr lang="en-US" baseline="0" dirty="0" smtClean="0"/>
              <a:t> nicotine without giving that in a volume unit; they really mean </a:t>
            </a:r>
            <a:r>
              <a:rPr lang="en-US" baseline="0" dirty="0" err="1" smtClean="0"/>
              <a:t>XXmg</a:t>
            </a:r>
            <a:r>
              <a:rPr lang="en-US" baseline="0" dirty="0" smtClean="0"/>
              <a:t> nicotine IN EVERY 1 MILLILITER OF LIQUID</a:t>
            </a:r>
          </a:p>
          <a:p>
            <a:r>
              <a:rPr lang="en-US" baseline="0" dirty="0" smtClean="0"/>
              <a:t>--Bottles contain 15ml of liquid, so the total amount of nicotine in each bottle is generally much higher than the simple number listed on the label </a:t>
            </a:r>
          </a:p>
          <a:p>
            <a:endParaRPr lang="en-US" baseline="0" dirty="0" smtClean="0"/>
          </a:p>
          <a:p>
            <a:r>
              <a:rPr lang="en-US" baseline="0" dirty="0" smtClean="0"/>
              <a:t>Prompt: What are some of the other things about the labels that could also be of concern? Possible answers: cartoony nature, lack of warning labels, child resistance, smell, tiny print, </a:t>
            </a:r>
            <a:r>
              <a:rPr lang="en-US" baseline="0" dirty="0" err="1" smtClean="0"/>
              <a:t>etc</a:t>
            </a:r>
            <a:r>
              <a:rPr lang="en-US" baseline="0" dirty="0" smtClean="0"/>
              <a:t>; overall similarity in shape and style to candy</a:t>
            </a:r>
          </a:p>
          <a:p>
            <a:endParaRPr lang="en-US" baseline="0" dirty="0" smtClean="0"/>
          </a:p>
          <a:p>
            <a:r>
              <a:rPr lang="en-US" dirty="0" smtClean="0"/>
              <a:t>*Some may</a:t>
            </a:r>
            <a:r>
              <a:rPr lang="en-US" baseline="0" dirty="0" smtClean="0"/>
              <a:t> notice there seems to be a high-end and low-end product; typically there are “house juices” on the cheaper side. These are liquids that were diluted and flavored in the store made from concentrated liquid nicotine bought in large volumes. As opposed to those made and bottled by a specific producer or brand off site.</a:t>
            </a:r>
            <a:endParaRPr lang="en-US" dirty="0"/>
          </a:p>
        </p:txBody>
      </p:sp>
      <p:sp>
        <p:nvSpPr>
          <p:cNvPr id="4" name="Slide Number Placeholder 3"/>
          <p:cNvSpPr>
            <a:spLocks noGrp="1"/>
          </p:cNvSpPr>
          <p:nvPr>
            <p:ph type="sldNum" sz="quarter" idx="10"/>
          </p:nvPr>
        </p:nvSpPr>
        <p:spPr/>
        <p:txBody>
          <a:bodyPr/>
          <a:lstStyle/>
          <a:p>
            <a:fld id="{36A62CCC-20A7-4B6C-8D3F-F9490E9F7BAE}" type="slidenum">
              <a:rPr lang="en-US" smtClean="0"/>
              <a:t>20</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20938850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Start</a:t>
            </a:r>
            <a:r>
              <a:rPr lang="en-US" baseline="0" dirty="0" smtClean="0"/>
              <a:t> by describing the nicotine levels in a typical pack of cigarettes, then talk through the math comparing a low- and high-concentration e-liquid alternative. For reference, users say that to achieve the same feel as a cigarette, initially one will have to use a liquid with a concentration of 18-24mg/ml</a:t>
            </a:r>
          </a:p>
          <a:p>
            <a:endParaRPr lang="en-US" baseline="0" dirty="0" smtClean="0"/>
          </a:p>
          <a:p>
            <a:r>
              <a:rPr lang="en-US" baseline="0" dirty="0" smtClean="0"/>
              <a:t>Combustible cigarettes are anywhere between 8-20mg </a:t>
            </a:r>
            <a:r>
              <a:rPr lang="en-US" baseline="0" dirty="0" err="1" smtClean="0"/>
              <a:t>Nictoine</a:t>
            </a:r>
            <a:r>
              <a:rPr lang="en-US" baseline="0" dirty="0" smtClean="0"/>
              <a:t> per cigarette. When we do the math comparing a low-dose to a high-dose </a:t>
            </a:r>
            <a:r>
              <a:rPr lang="en-US" baseline="0" dirty="0" err="1" smtClean="0"/>
              <a:t>nictotine</a:t>
            </a:r>
            <a:r>
              <a:rPr lang="en-US" baseline="0" dirty="0" smtClean="0"/>
              <a:t> concentration, we can see that it is possible to purchase liquids where one bottle is the equivalent to nearly 2.5 boxes of cigarettes. So aside from the massive notice dose, what are some of the problems you see with this?</a:t>
            </a:r>
          </a:p>
          <a:p>
            <a:endParaRPr lang="en-US" baseline="0" dirty="0" smtClean="0"/>
          </a:p>
          <a:p>
            <a:r>
              <a:rPr lang="en-US" baseline="0" dirty="0" smtClean="0"/>
              <a:t>One issue is price: in WA, cigarettes are taxed at about 97% of their value, meaning half of what you pay is the price of the cigarette and the other is a tax to provide a barrier to entry. A box of cigarettes costs between $8-10 in Washington. How much do you think a bottle of juice costs? As low as $9! Some of the higher concentration of nicotine liquids are more expensive, but we’re look at maybe $15. When we compare the cost with the nicotine amount, that means it’s cheaper. In the high dose case we’re getting 2.5 box of cigarettes for the price of 1.5.</a:t>
            </a:r>
          </a:p>
          <a:p>
            <a:endParaRPr lang="en-US" baseline="0" dirty="0" smtClean="0"/>
          </a:p>
          <a:p>
            <a:r>
              <a:rPr lang="en-US" baseline="0" dirty="0" smtClean="0"/>
              <a:t>Another thing to consider is time: initial studies on timing show that a single 3ml refillable cartridge could takes on average, 5 hours to vape. This means that in every 15ml bottle, there is somewhere around 25 hours worth of vaping time. This means one is actually spending more time breathing in the heated vapors, which have their own deleterious effects on constricting the airflow in our lungs.</a:t>
            </a:r>
          </a:p>
        </p:txBody>
      </p:sp>
      <p:sp>
        <p:nvSpPr>
          <p:cNvPr id="4" name="Slide Number Placeholder 3"/>
          <p:cNvSpPr>
            <a:spLocks noGrp="1"/>
          </p:cNvSpPr>
          <p:nvPr>
            <p:ph type="sldNum" sz="quarter" idx="10"/>
          </p:nvPr>
        </p:nvSpPr>
        <p:spPr/>
        <p:txBody>
          <a:bodyPr/>
          <a:lstStyle/>
          <a:p>
            <a:fld id="{36A62CCC-20A7-4B6C-8D3F-F9490E9F7BAE}" type="slidenum">
              <a:rPr lang="en-US" smtClean="0"/>
              <a:t>21</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13297575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is just another example for you to see: that high dose liquid (36mg nicotine/ml) is equivalent to smoking 42 cigarettes. Also note the flavor of this liquid “XTC” or Ecstasy—a good example of the cross-promotion of unhealthy behaviors</a:t>
            </a:r>
          </a:p>
        </p:txBody>
      </p:sp>
      <p:sp>
        <p:nvSpPr>
          <p:cNvPr id="4" name="Slide Number Placeholder 3"/>
          <p:cNvSpPr>
            <a:spLocks noGrp="1"/>
          </p:cNvSpPr>
          <p:nvPr>
            <p:ph type="sldNum" sz="quarter" idx="10"/>
          </p:nvPr>
        </p:nvSpPr>
        <p:spPr/>
        <p:txBody>
          <a:bodyPr/>
          <a:lstStyle/>
          <a:p>
            <a:fld id="{36A62CCC-20A7-4B6C-8D3F-F9490E9F7BAE}" type="slidenum">
              <a:rPr lang="en-US" smtClean="0"/>
              <a:t>22</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29060352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dirty="0" smtClean="0"/>
              <a:t>Pilot: https://www.youtube.com/watch?v=5UjjqLAP8sQ</a:t>
            </a:r>
          </a:p>
          <a:p>
            <a:r>
              <a:rPr lang="en-US" dirty="0" err="1" smtClean="0"/>
              <a:t>Vuse</a:t>
            </a:r>
            <a:r>
              <a:rPr lang="en-US" dirty="0" smtClean="0"/>
              <a:t>: https://www.youtube.com/watch?v=JSiU3MbhLdw</a:t>
            </a:r>
          </a:p>
          <a:p>
            <a:endParaRPr lang="en-US" dirty="0" smtClean="0"/>
          </a:p>
          <a:p>
            <a:endParaRPr lang="en-US" dirty="0" smtClean="0"/>
          </a:p>
          <a:p>
            <a:r>
              <a:rPr lang="en-US" dirty="0" smtClean="0"/>
              <a:t>Prompt: What do you remember about tobacco</a:t>
            </a:r>
            <a:r>
              <a:rPr lang="en-US" baseline="0" dirty="0" smtClean="0"/>
              <a:t> ads before they were banned? What strategies were used? Who was targeted? Allow discussion.</a:t>
            </a:r>
          </a:p>
          <a:p>
            <a:endParaRPr lang="en-US" baseline="0" dirty="0" smtClean="0"/>
          </a:p>
          <a:p>
            <a:r>
              <a:rPr lang="en-US" baseline="0" dirty="0" smtClean="0"/>
              <a:t>Currently there are no regulations on </a:t>
            </a:r>
            <a:r>
              <a:rPr lang="en-US" baseline="0" dirty="0" err="1" smtClean="0"/>
              <a:t>Ecig</a:t>
            </a:r>
            <a:r>
              <a:rPr lang="en-US" baseline="0" dirty="0" smtClean="0"/>
              <a:t> ads, especially where youth are concerned, where the master settlement of 1998 prohibited marketing especially appealing to youth. We’re going to watch a few e-cig ads. Take notes or jot down words, images, reactions. W</a:t>
            </a:r>
            <a:r>
              <a:rPr lang="en-US" dirty="0" smtClean="0"/>
              <a:t>e will watch all of these in succession</a:t>
            </a:r>
            <a:r>
              <a:rPr lang="en-US" baseline="0" dirty="0" smtClean="0"/>
              <a:t> and then have a discussion</a:t>
            </a:r>
            <a:r>
              <a:rPr lang="en-US" dirty="0" smtClean="0"/>
              <a:t>.</a:t>
            </a:r>
          </a:p>
          <a:p>
            <a:endParaRPr lang="en-US" dirty="0" smtClean="0"/>
          </a:p>
          <a:p>
            <a:r>
              <a:rPr lang="en-US" dirty="0" smtClean="0"/>
              <a:t>What</a:t>
            </a:r>
            <a:r>
              <a:rPr lang="en-US" baseline="0" dirty="0" smtClean="0"/>
              <a:t> did you notice? Who is the focus/target? What did the people look like? What “norms” were promoted? What ideas were being sold? Was is it creative/sneaky or pretty shameless?</a:t>
            </a:r>
          </a:p>
          <a:p>
            <a:endParaRPr lang="en-US" baseline="0" dirty="0" smtClean="0"/>
          </a:p>
          <a:p>
            <a:r>
              <a:rPr lang="en-US" baseline="0" dirty="0" smtClean="0"/>
              <a:t>Notes:</a:t>
            </a:r>
          </a:p>
          <a:p>
            <a:r>
              <a:rPr lang="en-US" baseline="0" dirty="0" smtClean="0"/>
              <a:t>Vapor Couture ad is just so blatant</a:t>
            </a:r>
          </a:p>
          <a:p>
            <a:r>
              <a:rPr lang="en-US" baseline="0" dirty="0" smtClean="0"/>
              <a:t>Venus Vapor: similarity to Marlboro man!</a:t>
            </a:r>
          </a:p>
          <a:p>
            <a:r>
              <a:rPr lang="en-US" baseline="0" dirty="0" err="1" smtClean="0"/>
              <a:t>Vuse</a:t>
            </a:r>
            <a:r>
              <a:rPr lang="en-US" baseline="0" dirty="0" smtClean="0"/>
              <a:t>: “tobacco experts” Who is this? RJ Reynolds! RJ Reynolds has been fined to doing things like giving out free cigarettes at youth events and knowingly and willingly violating the Master Settlement Act that banned marketing towards youth </a:t>
            </a:r>
            <a:r>
              <a:rPr lang="en-US" baseline="0" dirty="0" smtClean="0">
                <a:sym typeface="Wingdings" panose="05000000000000000000" pitchFamily="2" charset="2"/>
              </a:rPr>
              <a:t></a:t>
            </a:r>
          </a:p>
          <a:p>
            <a:r>
              <a:rPr lang="en-US" baseline="0" dirty="0" smtClean="0">
                <a:sym typeface="Wingdings" panose="05000000000000000000" pitchFamily="2" charset="2"/>
              </a:rPr>
              <a:t>Green Smoke: guy that says “never done this, but it’s something I could get in to”</a:t>
            </a:r>
          </a:p>
          <a:p>
            <a:endParaRPr lang="en-US" baseline="0" dirty="0" smtClean="0">
              <a:sym typeface="Wingdings" panose="05000000000000000000" pitchFamily="2" charset="2"/>
            </a:endParaRPr>
          </a:p>
          <a:p>
            <a:r>
              <a:rPr lang="en-US" baseline="0" dirty="0" smtClean="0">
                <a:sym typeface="Wingdings" panose="05000000000000000000" pitchFamily="2" charset="2"/>
              </a:rPr>
              <a:t>For those who have the desire to talk about how to talk about these issues with youth, this is one such entry point. Tobacco companies market towards youth and even have referred to them as “replacement smokers”. They know they need youth to stay in business and are overt about appealing to them. How does it make you feel to know that they just want you for profit? To know that they are trying to take advantage of you?</a:t>
            </a:r>
          </a:p>
        </p:txBody>
      </p:sp>
      <p:sp>
        <p:nvSpPr>
          <p:cNvPr id="4" name="Slide Number Placeholder 3"/>
          <p:cNvSpPr>
            <a:spLocks noGrp="1"/>
          </p:cNvSpPr>
          <p:nvPr>
            <p:ph type="sldNum" sz="quarter" idx="10"/>
          </p:nvPr>
        </p:nvSpPr>
        <p:spPr/>
        <p:txBody>
          <a:bodyPr/>
          <a:lstStyle/>
          <a:p>
            <a:fld id="{36A62CCC-20A7-4B6C-8D3F-F9490E9F7BAE}" type="slidenum">
              <a:rPr lang="en-US" smtClean="0"/>
              <a:t>23</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26646962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Prompt: What do you remember about tobacco</a:t>
            </a:r>
            <a:r>
              <a:rPr lang="en-US" baseline="0" dirty="0" smtClean="0"/>
              <a:t> ads before they were banned? What strategies were used? Who was targeted? Allow discussion.</a:t>
            </a:r>
          </a:p>
          <a:p>
            <a:endParaRPr lang="en-US" baseline="0" dirty="0" smtClean="0"/>
          </a:p>
          <a:p>
            <a:r>
              <a:rPr lang="en-US" baseline="0" dirty="0" smtClean="0"/>
              <a:t>Currently there are no regulations on </a:t>
            </a:r>
            <a:r>
              <a:rPr lang="en-US" baseline="0" dirty="0" err="1" smtClean="0"/>
              <a:t>Ecig</a:t>
            </a:r>
            <a:r>
              <a:rPr lang="en-US" baseline="0" dirty="0" smtClean="0"/>
              <a:t> ads, especially where youth are concerned, where the master settlement of 1998 prohibited marketing especially appealing to youth. We’re going to watch a few e-cig ads. Take notes or jot down words, images, reactions. W</a:t>
            </a:r>
            <a:r>
              <a:rPr lang="en-US" dirty="0" smtClean="0"/>
              <a:t>e will watch all of these in succession</a:t>
            </a:r>
            <a:r>
              <a:rPr lang="en-US" baseline="0" dirty="0" smtClean="0"/>
              <a:t> and then have a discussion</a:t>
            </a:r>
            <a:r>
              <a:rPr lang="en-US" dirty="0" smtClean="0"/>
              <a:t>.</a:t>
            </a:r>
          </a:p>
          <a:p>
            <a:endParaRPr lang="en-US" dirty="0" smtClean="0"/>
          </a:p>
          <a:p>
            <a:r>
              <a:rPr lang="en-US" dirty="0" smtClean="0"/>
              <a:t>What</a:t>
            </a:r>
            <a:r>
              <a:rPr lang="en-US" baseline="0" dirty="0" smtClean="0"/>
              <a:t> did you notice? Who is the focus/target? What did the people look like? What “norms” were promoted? What ideas were being sold? Was is it creative/sneaky or pretty shameless?</a:t>
            </a:r>
          </a:p>
          <a:p>
            <a:endParaRPr lang="en-US" baseline="0" dirty="0" smtClean="0"/>
          </a:p>
          <a:p>
            <a:r>
              <a:rPr lang="en-US" baseline="0" dirty="0" smtClean="0"/>
              <a:t>Notes:</a:t>
            </a:r>
          </a:p>
          <a:p>
            <a:r>
              <a:rPr lang="en-US" baseline="0" dirty="0" smtClean="0"/>
              <a:t>Vapor Couture ad is just so blatant</a:t>
            </a:r>
          </a:p>
          <a:p>
            <a:r>
              <a:rPr lang="en-US" baseline="0" dirty="0" smtClean="0"/>
              <a:t>Venus Vapor: similarity to Marlboro man!</a:t>
            </a:r>
          </a:p>
          <a:p>
            <a:r>
              <a:rPr lang="en-US" baseline="0" dirty="0" err="1" smtClean="0"/>
              <a:t>Vuse</a:t>
            </a:r>
            <a:r>
              <a:rPr lang="en-US" baseline="0" dirty="0" smtClean="0"/>
              <a:t>: “tobacco experts” Who is this? RJ Reynolds! RJ Reynolds has been fined to doing things like giving out free cigarettes at youth events and knowingly and willingly violating the Master Settlement Act that banned marketing towards youth </a:t>
            </a:r>
            <a:r>
              <a:rPr lang="en-US" baseline="0" dirty="0" smtClean="0">
                <a:sym typeface="Wingdings" panose="05000000000000000000" pitchFamily="2" charset="2"/>
              </a:rPr>
              <a:t></a:t>
            </a:r>
          </a:p>
          <a:p>
            <a:r>
              <a:rPr lang="en-US" baseline="0" dirty="0" smtClean="0">
                <a:sym typeface="Wingdings" panose="05000000000000000000" pitchFamily="2" charset="2"/>
              </a:rPr>
              <a:t>Green Smoke: guy that says “never done this, but it’s something I could get in to”</a:t>
            </a:r>
          </a:p>
          <a:p>
            <a:endParaRPr lang="en-US" baseline="0" dirty="0" smtClean="0">
              <a:sym typeface="Wingdings" panose="05000000000000000000" pitchFamily="2" charset="2"/>
            </a:endParaRPr>
          </a:p>
          <a:p>
            <a:r>
              <a:rPr lang="en-US" baseline="0" dirty="0" smtClean="0">
                <a:sym typeface="Wingdings" panose="05000000000000000000" pitchFamily="2" charset="2"/>
              </a:rPr>
              <a:t>For those who have the desire to talk about how to talk about these issues with youth, this is one such entry point. Tobacco companies market towards youth and even have referred to them as “replacement smokers”. They know they need youth to stay in business and are overt about appealing to them. How does it make you feel to know that they just want you for profit? To know that they are trying to take advantage of you?</a:t>
            </a:r>
          </a:p>
        </p:txBody>
      </p:sp>
      <p:sp>
        <p:nvSpPr>
          <p:cNvPr id="4" name="Slide Number Placeholder 3"/>
          <p:cNvSpPr>
            <a:spLocks noGrp="1"/>
          </p:cNvSpPr>
          <p:nvPr>
            <p:ph type="sldNum" sz="quarter" idx="10"/>
          </p:nvPr>
        </p:nvSpPr>
        <p:spPr/>
        <p:txBody>
          <a:bodyPr/>
          <a:lstStyle/>
          <a:p>
            <a:fld id="{36A62CCC-20A7-4B6C-8D3F-F9490E9F7BAE}" type="slidenum">
              <a:rPr lang="en-US" smtClean="0"/>
              <a:t>24</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4021302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sym typeface="Wingdings" panose="05000000000000000000" pitchFamily="2" charset="2"/>
            </a:endParaRPr>
          </a:p>
        </p:txBody>
      </p:sp>
      <p:sp>
        <p:nvSpPr>
          <p:cNvPr id="4" name="Slide Number Placeholder 3"/>
          <p:cNvSpPr>
            <a:spLocks noGrp="1"/>
          </p:cNvSpPr>
          <p:nvPr>
            <p:ph type="sldNum" sz="quarter" idx="10"/>
          </p:nvPr>
        </p:nvSpPr>
        <p:spPr/>
        <p:txBody>
          <a:bodyPr/>
          <a:lstStyle/>
          <a:p>
            <a:fld id="{36A62CCC-20A7-4B6C-8D3F-F9490E9F7BAE}" type="slidenum">
              <a:rPr lang="en-US" smtClean="0"/>
              <a:t>25</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33974942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A62CCC-20A7-4B6C-8D3F-F9490E9F7BAE}" type="slidenum">
              <a:rPr lang="en-US" smtClean="0"/>
              <a:t>26</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12466780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E-cigarette devices,</a:t>
            </a:r>
            <a:r>
              <a:rPr lang="en-US" baseline="0" dirty="0" smtClean="0"/>
              <a:t> as far as we know, were developed by a pharmacist in China around 2004. There are also thoughts they the technology was devised by the tobacco industry many, many years ago. Regardless, they hit the market in the US around 2010.</a:t>
            </a:r>
            <a:endParaRPr lang="en-US" dirty="0" smtClean="0"/>
          </a:p>
          <a:p>
            <a:endParaRPr lang="en-US" dirty="0" smtClean="0"/>
          </a:p>
          <a:p>
            <a:r>
              <a:rPr lang="en-US" dirty="0" smtClean="0"/>
              <a:t>This is specific</a:t>
            </a:r>
            <a:r>
              <a:rPr lang="en-US" baseline="0" dirty="0" smtClean="0"/>
              <a:t> data from the Washington Poison Center. Washington Poison Center receives about 55,000 exposure related phone calls each year, in light of that, this green line that shows the total number of calls related to e-cigarette or liquid nicotine products over the last few years really doesn’t seem like much. But the most striking thing is the jump from 76 in 2013 to 182 in 2014! The orange bar underneath show the number of those cases that occurred in children 19 and under. So as you can see, this is definitely a growing issue.</a:t>
            </a:r>
          </a:p>
          <a:p>
            <a:endParaRPr lang="en-US" baseline="0" dirty="0" smtClean="0"/>
          </a:p>
          <a:p>
            <a:r>
              <a:rPr lang="en-US" baseline="0" dirty="0" smtClean="0"/>
              <a:t>So far in 2016, the number are down – 79 to date as of late September. But still 80% of those are in kids, and a lot of them </a:t>
            </a:r>
            <a:endParaRPr lang="en-US" dirty="0"/>
          </a:p>
        </p:txBody>
      </p:sp>
      <p:sp>
        <p:nvSpPr>
          <p:cNvPr id="4" name="Slide Number Placeholder 3"/>
          <p:cNvSpPr>
            <a:spLocks noGrp="1"/>
          </p:cNvSpPr>
          <p:nvPr>
            <p:ph type="sldNum" sz="quarter" idx="10"/>
          </p:nvPr>
        </p:nvSpPr>
        <p:spPr/>
        <p:txBody>
          <a:bodyPr/>
          <a:lstStyle/>
          <a:p>
            <a:fld id="{36A62CCC-20A7-4B6C-8D3F-F9490E9F7BAE}" type="slidenum">
              <a:rPr lang="en-US" smtClean="0"/>
              <a:t>27</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415701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chart on the</a:t>
            </a:r>
            <a:r>
              <a:rPr lang="en-US" baseline="0" dirty="0" smtClean="0"/>
              <a:t> left shows the breakdown of these calls by WA county. These are not incidence (standardized by population size) so you can see that more calls are coming from the more densely populated areas. It’s also interesting to see Pierce Co. at the top of the list—they have a good number of stores and produces in their county as well as high rates of other tobacco use</a:t>
            </a:r>
          </a:p>
          <a:p>
            <a:endParaRPr lang="en-US" baseline="0" dirty="0" smtClean="0"/>
          </a:p>
          <a:p>
            <a:r>
              <a:rPr lang="en-US" baseline="0" dirty="0" smtClean="0"/>
              <a:t>The chart on the right shows the breakdown of the cases in children by a specific age group. Not surprisingly, the 1-3 year olds, the ones who are curious, touch and taste everything, are the most common. But the “Teens” are the next highest. It’s not reflected in this data, but this past spring, spring 2015, the poison center was consulted on a cluster of cases from Spokane where a school administrator had discovered that students were selling drops of the liquid nicotine and putting it in each other’s sodas/drinks. </a:t>
            </a:r>
            <a:endParaRPr lang="en-US" dirty="0"/>
          </a:p>
        </p:txBody>
      </p:sp>
      <p:sp>
        <p:nvSpPr>
          <p:cNvPr id="4" name="Slide Number Placeholder 3"/>
          <p:cNvSpPr>
            <a:spLocks noGrp="1"/>
          </p:cNvSpPr>
          <p:nvPr>
            <p:ph type="sldNum" sz="quarter" idx="10"/>
          </p:nvPr>
        </p:nvSpPr>
        <p:spPr/>
        <p:txBody>
          <a:bodyPr/>
          <a:lstStyle/>
          <a:p>
            <a:fld id="{36A62CCC-20A7-4B6C-8D3F-F9490E9F7BAE}" type="slidenum">
              <a:rPr lang="en-US" smtClean="0"/>
              <a:t>28</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16987419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36A62CCC-20A7-4B6C-8D3F-F9490E9F7BAE}" type="slidenum">
              <a:rPr lang="en-US" smtClean="0"/>
              <a:t>29</a:t>
            </a:fld>
            <a:endParaRPr lang="en-US"/>
          </a:p>
        </p:txBody>
      </p:sp>
    </p:spTree>
    <p:extLst>
      <p:ext uri="{BB962C8B-B14F-4D97-AF65-F5344CB8AC3E}">
        <p14:creationId xmlns:p14="http://schemas.microsoft.com/office/powerpoint/2010/main" val="1019388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Presentations: You may HIDE SLIDE or adjust to reflect what parts you will be speaking about</a:t>
            </a:r>
          </a:p>
          <a:p>
            <a:endParaRPr lang="en-US" baseline="0" dirty="0" smtClean="0"/>
          </a:p>
          <a:p>
            <a:r>
              <a:rPr lang="en-US" baseline="0" dirty="0" smtClean="0"/>
              <a:t>For TOT: We’re going to start today by doing some introductions and getting to know one another. Then we will have a pre-test. The goal of the tests is to be able to gage how well we do at  meeting out goals and objectives.  That will helps us this first time especially. We will then go into the e-cigarette basics, talk about some of the contentious issues with e-cigarettes, talk about how to speak to those issues with current research, and then do some role playing at having conversations with this information. After a break, we will pick back up talking about vaping other substances, specifically marijuana. There isn’t a whole lot of research here, but I will share what we do know. After that we will talk about what each of us can do about the issues and wrap up by reflecting –I personally find that taking the time to reflect helps to cement some of the information. Then we will finish with a post-test to see how well we did at meeting out goals and objectives.</a:t>
            </a:r>
          </a:p>
        </p:txBody>
      </p:sp>
      <p:sp>
        <p:nvSpPr>
          <p:cNvPr id="4" name="Slide Number Placeholder 3"/>
          <p:cNvSpPr>
            <a:spLocks noGrp="1"/>
          </p:cNvSpPr>
          <p:nvPr>
            <p:ph type="sldNum" sz="quarter" idx="10"/>
          </p:nvPr>
        </p:nvSpPr>
        <p:spPr/>
        <p:txBody>
          <a:bodyPr/>
          <a:lstStyle/>
          <a:p>
            <a:fld id="{36A62CCC-20A7-4B6C-8D3F-F9490E9F7BAE}" type="slidenum">
              <a:rPr lang="en-US" smtClean="0"/>
              <a:t>3</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20812469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we’re going to do a bit</a:t>
            </a:r>
            <a:r>
              <a:rPr lang="en-US" baseline="0" dirty="0" smtClean="0"/>
              <a:t> of a point, counter-point exercise. We’re going to look at 4 specific “pro-vape” arguments and see what new research and information we have to address those issues. For the most part, this is data that comes from 2015. There is a LOT of data rolling out about these issues—things are literally coming out on a weekly basis.</a:t>
            </a:r>
            <a:endParaRPr lang="en-US" dirty="0"/>
          </a:p>
        </p:txBody>
      </p:sp>
      <p:sp>
        <p:nvSpPr>
          <p:cNvPr id="4" name="Slide Number Placeholder 3"/>
          <p:cNvSpPr>
            <a:spLocks noGrp="1"/>
          </p:cNvSpPr>
          <p:nvPr>
            <p:ph type="sldNum" sz="quarter" idx="10"/>
          </p:nvPr>
        </p:nvSpPr>
        <p:spPr/>
        <p:txBody>
          <a:bodyPr/>
          <a:lstStyle/>
          <a:p>
            <a:fld id="{36A62CCC-20A7-4B6C-8D3F-F9490E9F7BAE}" type="slidenum">
              <a:rPr lang="en-US" smtClean="0"/>
              <a:t>30</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8388153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the number one argument—using e-cigarettes is less harmful than cigarettes. And that lacking all other evidence, this is enough to say they are safe for widespread use. What do say to that? I’m always a fan of the argumentative approach where you give a concession right away. And so I would say cigarettes contain over 7000 chemicals, so vaping probably isn’t as harmful as smoking just based on that sheer numbers game. BUT we do have some evidence to show that it is completely safe. Safer does not mean safe. In other words, cigarettes are one of the absolute worst things for us. We know this. We have done lots of work and major lawsuits have taken place to show us this. By saying they are safer, we may not be saying much—it doesn’t take a lot to be safer than cigarettes.</a:t>
            </a:r>
            <a:endParaRPr lang="en-US" dirty="0" smtClean="0"/>
          </a:p>
          <a:p>
            <a:endParaRPr lang="en-US" dirty="0" smtClean="0"/>
          </a:p>
          <a:p>
            <a:r>
              <a:rPr lang="en-US" dirty="0" smtClean="0"/>
              <a:t>Yes, this</a:t>
            </a:r>
            <a:r>
              <a:rPr lang="en-US" baseline="0" dirty="0" smtClean="0"/>
              <a:t> doesn’t sit well with some people in that we don’t go far enough to totally nix e-cigs; but the reality is for youth, they want the truth. And this is it.</a:t>
            </a:r>
          </a:p>
        </p:txBody>
      </p:sp>
      <p:sp>
        <p:nvSpPr>
          <p:cNvPr id="4" name="Slide Number Placeholder 3"/>
          <p:cNvSpPr>
            <a:spLocks noGrp="1"/>
          </p:cNvSpPr>
          <p:nvPr>
            <p:ph type="sldNum" sz="quarter" idx="10"/>
          </p:nvPr>
        </p:nvSpPr>
        <p:spPr/>
        <p:txBody>
          <a:bodyPr/>
          <a:lstStyle/>
          <a:p>
            <a:fld id="{36A62CCC-20A7-4B6C-8D3F-F9490E9F7BAE}" type="slidenum">
              <a:rPr lang="en-US" smtClean="0"/>
              <a:t>31</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13905229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the number one argument—using e-cigarettes is less harmful than cigarettes. And that lacking all other evidence, this is enough to say they are safe for widespread use. What do say to that? I’m always a fan of the argumentative approach where you give a concession right away. And so I would say cigarettes contain over 7000 chemicals, so vaping probably isn’t as harmful as smoking just based on that sheer numbers game. BUT we do have some evidence to show that it is completely safe. Safer does not mean safe. In other words, cigarettes are one of the absolute worst things for us. We know this. We have done lots of work and major lawsuits have taken place to show us this. By saying they are safer, we may not be saying much—it doesn’t take a lot to be safer than cigarettes.</a:t>
            </a:r>
            <a:endParaRPr lang="en-US" dirty="0" smtClean="0"/>
          </a:p>
          <a:p>
            <a:endParaRPr lang="en-US" dirty="0" smtClean="0"/>
          </a:p>
          <a:p>
            <a:r>
              <a:rPr lang="en-US" dirty="0" smtClean="0"/>
              <a:t>Yes, this</a:t>
            </a:r>
            <a:r>
              <a:rPr lang="en-US" baseline="0" dirty="0" smtClean="0"/>
              <a:t> doesn’t sit well with some people in that we don’t go far enough to totally nix e-cigs; but the reality is for youth, they want the truth. And this is it.</a:t>
            </a:r>
          </a:p>
        </p:txBody>
      </p:sp>
      <p:sp>
        <p:nvSpPr>
          <p:cNvPr id="4" name="Slide Number Placeholder 3"/>
          <p:cNvSpPr>
            <a:spLocks noGrp="1"/>
          </p:cNvSpPr>
          <p:nvPr>
            <p:ph type="sldNum" sz="quarter" idx="10"/>
          </p:nvPr>
        </p:nvSpPr>
        <p:spPr/>
        <p:txBody>
          <a:bodyPr/>
          <a:lstStyle/>
          <a:p>
            <a:fld id="{36A62CCC-20A7-4B6C-8D3F-F9490E9F7BAE}" type="slidenum">
              <a:rPr lang="en-US" smtClean="0"/>
              <a:t>32</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35575129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the number one argument—using e-cigarettes is less harmful than cigarettes. And that lacking all other evidence, this is enough to say they are safe for widespread use. What do say to that? I’m always a fan of the argumentative approach where you give a concession right away. And so I would say cigarettes contain over 7000 chemicals, so vaping probably isn’t as harmful as smoking just based on that sheer numbers game. BUT we do have some evidence to show that it is completely safe. Safer does not mean safe. In other words, cigarettes are one of the absolute worst things for us. We know this. We have done lots of work and major lawsuits have taken place to show us this. By saying they are safer, we may not be saying much—it doesn’t take a lot to be safer than cigarettes.</a:t>
            </a:r>
            <a:endParaRPr lang="en-US" dirty="0" smtClean="0"/>
          </a:p>
          <a:p>
            <a:endParaRPr lang="en-US" dirty="0" smtClean="0"/>
          </a:p>
          <a:p>
            <a:r>
              <a:rPr lang="en-US" dirty="0" smtClean="0"/>
              <a:t>Yes, this</a:t>
            </a:r>
            <a:r>
              <a:rPr lang="en-US" baseline="0" dirty="0" smtClean="0"/>
              <a:t> doesn’t sit well with some people in that we don’t go far enough to totally nix e-cigs; but the reality is for youth, they want the truth. And this is it.</a:t>
            </a:r>
          </a:p>
        </p:txBody>
      </p:sp>
      <p:sp>
        <p:nvSpPr>
          <p:cNvPr id="4" name="Slide Number Placeholder 3"/>
          <p:cNvSpPr>
            <a:spLocks noGrp="1"/>
          </p:cNvSpPr>
          <p:nvPr>
            <p:ph type="sldNum" sz="quarter" idx="10"/>
          </p:nvPr>
        </p:nvSpPr>
        <p:spPr/>
        <p:txBody>
          <a:bodyPr/>
          <a:lstStyle/>
          <a:p>
            <a:fld id="{36A62CCC-20A7-4B6C-8D3F-F9490E9F7BAE}" type="slidenum">
              <a:rPr lang="en-US" smtClean="0"/>
              <a:t>33</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21116841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66529">
              <a:defRPr/>
            </a:pPr>
            <a:r>
              <a:rPr lang="en-US" dirty="0" smtClean="0"/>
              <a:t>So</a:t>
            </a:r>
            <a:r>
              <a:rPr lang="en-US" baseline="0" dirty="0" smtClean="0"/>
              <a:t> what sort of literature or research can we draw upon for this? Several things:</a:t>
            </a:r>
          </a:p>
          <a:p>
            <a:pPr marL="0" lvl="1" defTabSz="966529">
              <a:defRPr/>
            </a:pPr>
            <a:endParaRPr lang="en-US" baseline="0" dirty="0" smtClean="0"/>
          </a:p>
          <a:p>
            <a:pPr marL="0" lvl="1" defTabSz="966529">
              <a:defRPr/>
            </a:pPr>
            <a:r>
              <a:rPr lang="en-US" baseline="0" dirty="0" smtClean="0"/>
              <a:t>First: the flavoring agents and the propylene glycols used in the liquids, have not been sufficiently tested for their safety when inhaled. We have some data on what happens to the body when these substances are eaten and ingested, but not when we breathe them in.</a:t>
            </a:r>
          </a:p>
          <a:p>
            <a:pPr marL="0" lvl="1" defTabSz="966529">
              <a:defRPr/>
            </a:pPr>
            <a:endParaRPr lang="en-US" baseline="0" dirty="0" smtClean="0"/>
          </a:p>
          <a:p>
            <a:pPr marL="0" lvl="1" defTabSz="966529">
              <a:defRPr/>
            </a:pPr>
            <a:r>
              <a:rPr lang="en-US" baseline="0" dirty="0" smtClean="0"/>
              <a:t>Second there are now more and more papers, some of them as recent as early December 2015, that </a:t>
            </a:r>
            <a:r>
              <a:rPr lang="en-US" baseline="0" dirty="0" err="1" smtClean="0"/>
              <a:t>illucidate</a:t>
            </a:r>
            <a:r>
              <a:rPr lang="en-US" baseline="0" dirty="0" smtClean="0"/>
              <a:t> an intermediate link between e-cigs and long term injury by showing that e-cig vapors contain chemicals we know are associated with specific injuries in another setting. So for example, vapors have been found to contain formaldehyde releasing chemicals which have been proven carcinogens, free radicals which are a specific oxygen atom that cases cellular damage that leads to cancer, and most recently a chemical diacetyl that leads to bronchitis obliterans, or “popcorn lung”, a form of irreversible lung damage. </a:t>
            </a:r>
          </a:p>
          <a:p>
            <a:pPr marL="0" lvl="1" defTabSz="966529">
              <a:defRPr/>
            </a:pPr>
            <a:endParaRPr lang="en-US" baseline="0" dirty="0" smtClean="0"/>
          </a:p>
          <a:p>
            <a:pPr marL="0" lvl="1" defTabSz="966529">
              <a:defRPr/>
            </a:pPr>
            <a:r>
              <a:rPr lang="en-US" baseline="0" dirty="0" smtClean="0"/>
              <a:t>Right now there hasn’t been enough time for studies to establish a direct-link between e-cigarettes and any long-term health outcomes (positive or negative) that is to say, no one can say what e-cigarettes do to the body after years of use because they haven’t been on the market that long. Think about the diagram: We know that e-cigs lead to exposures of a specific chemical. And we know that in other settings these specific chemicals have led to irreversible injury, even death. What we can’t show right now is that e-cigs will lead to the same things, but we can make some assumptions using this pathway.</a:t>
            </a:r>
            <a:endParaRPr lang="en-US" dirty="0" smtClean="0"/>
          </a:p>
          <a:p>
            <a:pPr marL="0" lvl="1" defTabSz="966529">
              <a:defRPr/>
            </a:pPr>
            <a:endParaRPr lang="en-US" dirty="0" smtClean="0"/>
          </a:p>
          <a:p>
            <a:pPr marL="0" lvl="1" defTabSz="966529">
              <a:defRPr/>
            </a:pPr>
            <a:r>
              <a:rPr lang="en-US" dirty="0" smtClean="0"/>
              <a:t>One note--the</a:t>
            </a:r>
            <a:r>
              <a:rPr lang="en-US" baseline="0" dirty="0" smtClean="0"/>
              <a:t> </a:t>
            </a:r>
            <a:r>
              <a:rPr lang="en-US" dirty="0" smtClean="0"/>
              <a:t>Formaldehyde</a:t>
            </a:r>
            <a:r>
              <a:rPr lang="en-US" baseline="0" dirty="0" smtClean="0"/>
              <a:t> study:  these chemicals are released ONLY when the devices are used a very high voltage. O</a:t>
            </a:r>
            <a:r>
              <a:rPr lang="en-US" dirty="0" smtClean="0"/>
              <a:t>pponents state that nobody vapes at this temperature because</a:t>
            </a:r>
            <a:r>
              <a:rPr lang="en-US" baseline="0" dirty="0" smtClean="0"/>
              <a:t> it will taste bad (a state known as “dry vaping”); we will discuss later where this might be relevant</a:t>
            </a:r>
            <a:endParaRPr lang="en-US" dirty="0" smtClean="0"/>
          </a:p>
          <a:p>
            <a:endParaRPr lang="en-US" dirty="0"/>
          </a:p>
        </p:txBody>
      </p:sp>
      <p:sp>
        <p:nvSpPr>
          <p:cNvPr id="4" name="Slide Number Placeholder 3"/>
          <p:cNvSpPr>
            <a:spLocks noGrp="1"/>
          </p:cNvSpPr>
          <p:nvPr>
            <p:ph type="sldNum" sz="quarter" idx="10"/>
          </p:nvPr>
        </p:nvSpPr>
        <p:spPr/>
        <p:txBody>
          <a:bodyPr/>
          <a:lstStyle/>
          <a:p>
            <a:fld id="{36A62CCC-20A7-4B6C-8D3F-F9490E9F7BAE}" type="slidenum">
              <a:rPr lang="en-US" smtClean="0"/>
              <a:t>34</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34655931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66529">
              <a:defRPr/>
            </a:pPr>
            <a:r>
              <a:rPr lang="en-US" dirty="0" smtClean="0"/>
              <a:t>So</a:t>
            </a:r>
            <a:r>
              <a:rPr lang="en-US" baseline="0" dirty="0" smtClean="0"/>
              <a:t> what sort of literature or research can we draw upon for this? Several things:</a:t>
            </a:r>
          </a:p>
          <a:p>
            <a:pPr marL="0" lvl="1" defTabSz="966529">
              <a:defRPr/>
            </a:pPr>
            <a:endParaRPr lang="en-US" baseline="0" dirty="0" smtClean="0"/>
          </a:p>
          <a:p>
            <a:pPr marL="0" lvl="1" defTabSz="966529">
              <a:defRPr/>
            </a:pPr>
            <a:r>
              <a:rPr lang="en-US" baseline="0" dirty="0" smtClean="0"/>
              <a:t>First: the flavoring agents and the propylene glycols used in the liquids, have not been sufficiently tested for their safety when inhaled. We have some data on what happens to the body when these substances are eaten and ingested, but not when we breathe them in.</a:t>
            </a:r>
          </a:p>
          <a:p>
            <a:pPr marL="0" lvl="1" defTabSz="966529">
              <a:defRPr/>
            </a:pPr>
            <a:endParaRPr lang="en-US" baseline="0" dirty="0" smtClean="0"/>
          </a:p>
          <a:p>
            <a:pPr marL="0" lvl="1" defTabSz="966529">
              <a:defRPr/>
            </a:pPr>
            <a:r>
              <a:rPr lang="en-US" baseline="0" dirty="0" smtClean="0"/>
              <a:t>Second there are now more and more papers, some of them as recent as early December 2015, that </a:t>
            </a:r>
            <a:r>
              <a:rPr lang="en-US" baseline="0" dirty="0" err="1" smtClean="0"/>
              <a:t>illucidate</a:t>
            </a:r>
            <a:r>
              <a:rPr lang="en-US" baseline="0" dirty="0" smtClean="0"/>
              <a:t> an intermediate link between e-cigs and long term injury by showing that e-cig vapors contain chemicals we know are associated with specific injuries in another setting. So for example, vapors have been found to contain formaldehyde releasing chemicals which have been proven carcinogens, free radicals which are a specific oxygen atom that cases cellular damage that leads to cancer, and most recently a chemical diacetyl that leads to bronchitis obliterans, or “popcorn lung”, a form of irreversible lung damage. </a:t>
            </a:r>
          </a:p>
          <a:p>
            <a:pPr marL="0" lvl="1" defTabSz="966529">
              <a:defRPr/>
            </a:pPr>
            <a:endParaRPr lang="en-US" baseline="0" dirty="0" smtClean="0"/>
          </a:p>
          <a:p>
            <a:pPr marL="0" lvl="1" defTabSz="966529">
              <a:defRPr/>
            </a:pPr>
            <a:r>
              <a:rPr lang="en-US" baseline="0" dirty="0" smtClean="0"/>
              <a:t>Right now there hasn’t been enough time for studies to establish a direct-link between e-cigarettes and any long-term health outcomes (positive or negative) that is to say, no one can say what e-cigarettes do to the body after years of use because they haven’t been on the market that long. Think about the diagram: We know that e-cigs lead to exposures of a specific chemical. And we know that in other settings these specific chemicals have led to irreversible injury, even death. What we can’t show right now is that e-cigs will lead to the same things, but we can make some assumptions using this pathway.</a:t>
            </a:r>
            <a:endParaRPr lang="en-US" dirty="0" smtClean="0"/>
          </a:p>
          <a:p>
            <a:pPr marL="0" lvl="1" defTabSz="966529">
              <a:defRPr/>
            </a:pPr>
            <a:endParaRPr lang="en-US" dirty="0" smtClean="0"/>
          </a:p>
          <a:p>
            <a:pPr marL="0" lvl="1" defTabSz="966529">
              <a:defRPr/>
            </a:pPr>
            <a:r>
              <a:rPr lang="en-US" dirty="0" smtClean="0"/>
              <a:t>One note--the</a:t>
            </a:r>
            <a:r>
              <a:rPr lang="en-US" baseline="0" dirty="0" smtClean="0"/>
              <a:t> </a:t>
            </a:r>
            <a:r>
              <a:rPr lang="en-US" dirty="0" smtClean="0"/>
              <a:t>Formaldehyde</a:t>
            </a:r>
            <a:r>
              <a:rPr lang="en-US" baseline="0" dirty="0" smtClean="0"/>
              <a:t> study:  these chemicals are released ONLY when the devices are used a very high voltage. O</a:t>
            </a:r>
            <a:r>
              <a:rPr lang="en-US" dirty="0" smtClean="0"/>
              <a:t>pponents state that nobody vapes at this temperature because</a:t>
            </a:r>
            <a:r>
              <a:rPr lang="en-US" baseline="0" dirty="0" smtClean="0"/>
              <a:t> it will taste bad (a state known as “dry vaping”); we will discuss later where this might be relevant</a:t>
            </a:r>
            <a:endParaRPr lang="en-US" dirty="0" smtClean="0"/>
          </a:p>
          <a:p>
            <a:endParaRPr lang="en-US" dirty="0"/>
          </a:p>
        </p:txBody>
      </p:sp>
      <p:sp>
        <p:nvSpPr>
          <p:cNvPr id="4" name="Slide Number Placeholder 3"/>
          <p:cNvSpPr>
            <a:spLocks noGrp="1"/>
          </p:cNvSpPr>
          <p:nvPr>
            <p:ph type="sldNum" sz="quarter" idx="10"/>
          </p:nvPr>
        </p:nvSpPr>
        <p:spPr/>
        <p:txBody>
          <a:bodyPr/>
          <a:lstStyle/>
          <a:p>
            <a:fld id="{36A62CCC-20A7-4B6C-8D3F-F9490E9F7BAE}" type="slidenum">
              <a:rPr lang="en-US" smtClean="0"/>
              <a:t>35</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15283873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the number one argument—using e-cigarettes is less harmful than cigarettes. And that lacking all other evidence, this is enough to say they are safe for widespread use. What do say to that? I’m always a fan of the argumentative approach where you give a concession right away. And so I would say cigarettes contain over 7000 chemicals, so vaping probably isn’t as harmful as smoking just based on that sheer numbers game. BUT we do have some evidence to show that it is completely safe. Safer does not mean safe. In other words, cigarettes are one of the absolute worst things for us. We know this. We have done lots of work and major lawsuits have taken place to show us this. By saying they are safer, we may not be saying much—it doesn’t take a lot to be safer than cigarettes.</a:t>
            </a:r>
            <a:endParaRPr lang="en-US" dirty="0" smtClean="0"/>
          </a:p>
          <a:p>
            <a:endParaRPr lang="en-US" dirty="0" smtClean="0"/>
          </a:p>
          <a:p>
            <a:r>
              <a:rPr lang="en-US" dirty="0" smtClean="0"/>
              <a:t>Yes, this</a:t>
            </a:r>
            <a:r>
              <a:rPr lang="en-US" baseline="0" dirty="0" smtClean="0"/>
              <a:t> doesn’t sit well with some people in that we don’t go far enough to totally nix e-cigs; but the reality is for youth, they want the truth. And this is it.</a:t>
            </a:r>
          </a:p>
        </p:txBody>
      </p:sp>
      <p:sp>
        <p:nvSpPr>
          <p:cNvPr id="4" name="Slide Number Placeholder 3"/>
          <p:cNvSpPr>
            <a:spLocks noGrp="1"/>
          </p:cNvSpPr>
          <p:nvPr>
            <p:ph type="sldNum" sz="quarter" idx="10"/>
          </p:nvPr>
        </p:nvSpPr>
        <p:spPr/>
        <p:txBody>
          <a:bodyPr/>
          <a:lstStyle/>
          <a:p>
            <a:fld id="{36A62CCC-20A7-4B6C-8D3F-F9490E9F7BAE}" type="slidenum">
              <a:rPr lang="en-US" smtClean="0"/>
              <a:t>36</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41019114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the number one argument—using e-cigarettes is less harmful than cigarettes. And that lacking all other evidence, this is enough to say they are safe for widespread use. What do say to that? I’m always a fan of the argumentative approach where you give a concession right away. And so I would say cigarettes contain over 7000 chemicals, so vaping probably isn’t as harmful as smoking just based on that sheer numbers game. BUT we do have some evidence to show that it is completely safe. Safer does not mean safe. In other words, cigarettes are one of the absolute worst things for us. We know this. We have done lots of work and major lawsuits have taken place to show us this. By saying they are safer, we may not be saying much—it doesn’t take a lot to be safer than cigarettes.</a:t>
            </a:r>
            <a:endParaRPr lang="en-US" dirty="0" smtClean="0"/>
          </a:p>
          <a:p>
            <a:endParaRPr lang="en-US" dirty="0" smtClean="0"/>
          </a:p>
          <a:p>
            <a:r>
              <a:rPr lang="en-US" dirty="0" smtClean="0"/>
              <a:t>Yes, this</a:t>
            </a:r>
            <a:r>
              <a:rPr lang="en-US" baseline="0" dirty="0" smtClean="0"/>
              <a:t> doesn’t sit well with some people in that we don’t go far enough to totally nix e-cigs; but the reality is for youth, they want the truth. And this is it.</a:t>
            </a:r>
          </a:p>
        </p:txBody>
      </p:sp>
      <p:sp>
        <p:nvSpPr>
          <p:cNvPr id="4" name="Slide Number Placeholder 3"/>
          <p:cNvSpPr>
            <a:spLocks noGrp="1"/>
          </p:cNvSpPr>
          <p:nvPr>
            <p:ph type="sldNum" sz="quarter" idx="10"/>
          </p:nvPr>
        </p:nvSpPr>
        <p:spPr/>
        <p:txBody>
          <a:bodyPr/>
          <a:lstStyle/>
          <a:p>
            <a:fld id="{36A62CCC-20A7-4B6C-8D3F-F9490E9F7BAE}" type="slidenum">
              <a:rPr lang="en-US" smtClean="0"/>
              <a:t>37</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4018173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similar argument is that there is not second-hand harm from exposure to vapors as there is for second-hand smoke. We know that those who have been exposed to cigarette smoke second-hand suffer from the same injuries and deaths as smokers themselves. Think back to our schematic of a vape pen that said that you can enjoy the vapors without the harms from smoking, and as we just discussed this isn’t really true. </a:t>
            </a:r>
          </a:p>
          <a:p>
            <a:endParaRPr lang="en-US" baseline="0" dirty="0" smtClean="0"/>
          </a:p>
          <a:p>
            <a:r>
              <a:rPr lang="en-US" baseline="0" dirty="0" smtClean="0"/>
              <a:t>We’re in a similar situation when we think about the second-hand harms. Since cigarettes are so bad, it’s probably also true that second-hand vape exposure is not as bad as second-hand smoke exposure. We don’t know for sure, but we have some evidence that shows it’s more than just water vapor. Again, safer does not mean safe</a:t>
            </a:r>
            <a:endParaRPr lang="en-US" dirty="0"/>
          </a:p>
        </p:txBody>
      </p:sp>
      <p:sp>
        <p:nvSpPr>
          <p:cNvPr id="4" name="Slide Number Placeholder 3"/>
          <p:cNvSpPr>
            <a:spLocks noGrp="1"/>
          </p:cNvSpPr>
          <p:nvPr>
            <p:ph type="sldNum" sz="quarter" idx="10"/>
          </p:nvPr>
        </p:nvSpPr>
        <p:spPr/>
        <p:txBody>
          <a:bodyPr/>
          <a:lstStyle/>
          <a:p>
            <a:fld id="{36A62CCC-20A7-4B6C-8D3F-F9490E9F7BAE}" type="slidenum">
              <a:rPr lang="en-US" smtClean="0"/>
              <a:t>38</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40314510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Specifically</a:t>
            </a:r>
            <a:r>
              <a:rPr lang="en-US" baseline="0" dirty="0" smtClean="0"/>
              <a:t> this study looked at what was in second hand vapors. And they found not only nicotine, but formaldehyde, acetone, and </a:t>
            </a:r>
            <a:r>
              <a:rPr lang="en-US" baseline="0" dirty="0" err="1" smtClean="0"/>
              <a:t>acetaladehyde</a:t>
            </a:r>
            <a:r>
              <a:rPr lang="en-US" baseline="0" dirty="0" smtClean="0"/>
              <a:t>; these are all things that also exist in cigarette smoke. Yes, they are present in much smaller amounts, but there are there and until we’ve had the time to see the long-terms effects, we can’t say that it’s in a  “safe” amount</a:t>
            </a:r>
            <a:endParaRPr lang="en-US" dirty="0"/>
          </a:p>
        </p:txBody>
      </p:sp>
      <p:sp>
        <p:nvSpPr>
          <p:cNvPr id="4" name="Slide Number Placeholder 3"/>
          <p:cNvSpPr>
            <a:spLocks noGrp="1"/>
          </p:cNvSpPr>
          <p:nvPr>
            <p:ph type="sldNum" sz="quarter" idx="10"/>
          </p:nvPr>
        </p:nvSpPr>
        <p:spPr/>
        <p:txBody>
          <a:bodyPr/>
          <a:lstStyle/>
          <a:p>
            <a:fld id="{36A62CCC-20A7-4B6C-8D3F-F9490E9F7BAE}" type="slidenum">
              <a:rPr lang="en-US" smtClean="0"/>
              <a:t>39</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1266406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ALL: Read</a:t>
            </a:r>
            <a:r>
              <a:rPr lang="en-US" baseline="0" dirty="0" smtClean="0"/>
              <a:t> the quote. You may even read it twice</a:t>
            </a:r>
          </a:p>
          <a:p>
            <a:endParaRPr lang="en-US" baseline="0" dirty="0" smtClean="0"/>
          </a:p>
          <a:p>
            <a:r>
              <a:rPr lang="en-US" baseline="0" dirty="0" smtClean="0"/>
              <a:t>What did James Baldwin mean by “we will profit by or pay for what they become”? I think he’s speaking to relevance of community—that the actions and choices of youth impact everyone because we are all so interconnected. That we can’t say youth issues are just for the schools or just for parents to deal with. Who/what the youth become, is also what we become—our collective future hangs in the balance. After all, this is why we’re here: </a:t>
            </a:r>
            <a:r>
              <a:rPr lang="en-US" baseline="0" dirty="0" err="1" smtClean="0"/>
              <a:t>coaltions</a:t>
            </a:r>
            <a:r>
              <a:rPr lang="en-US" baseline="0" dirty="0" smtClean="0"/>
              <a:t> exists to address youth substance use and access at the community level involving people from all sectors—not just parents and schools</a:t>
            </a:r>
          </a:p>
          <a:p>
            <a:endParaRPr lang="en-US" baseline="0" dirty="0" smtClean="0"/>
          </a:p>
          <a:p>
            <a:r>
              <a:rPr lang="en-US" baseline="0" dirty="0" smtClean="0"/>
              <a:t>And one of the benefits of community level action is that we get to combine our expertise! Specifically, we can think about this training created out of the partnership and community work of Prevention WINS in NE Seattle and the Washington Poison Center who’s physical location is in the specific NE Seattle area. By coming together we combine and share our expertise thus we can expand the reach of community organizing. Moreover, this particular issues is one that affects more than just our community, and we find that we can share beyond just NE Seattle. </a:t>
            </a:r>
            <a:endParaRPr lang="en-US" dirty="0"/>
          </a:p>
        </p:txBody>
      </p:sp>
      <p:sp>
        <p:nvSpPr>
          <p:cNvPr id="4" name="Slide Number Placeholder 3"/>
          <p:cNvSpPr>
            <a:spLocks noGrp="1"/>
          </p:cNvSpPr>
          <p:nvPr>
            <p:ph type="sldNum" sz="quarter" idx="10"/>
          </p:nvPr>
        </p:nvSpPr>
        <p:spPr/>
        <p:txBody>
          <a:bodyPr/>
          <a:lstStyle/>
          <a:p>
            <a:fld id="{36A62CCC-20A7-4B6C-8D3F-F9490E9F7BAE}" type="slidenum">
              <a:rPr lang="en-US" smtClean="0"/>
              <a:t>4</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38875591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the number one argument—using e-cigarettes is less harmful than cigarettes. And that lacking all other evidence, this is enough to say they are safe for widespread use. What do say to that? I’m always a fan of the argumentative approach where you give a concession right away. And so I would say cigarettes contain over 7000 chemicals, so vaping probably isn’t as harmful as smoking just based on that sheer numbers game. BUT we do have some evidence to show that it is completely safe. Safer does not mean safe. In other words, cigarettes are one of the absolute worst things for us. We know this. We have done lots of work and major lawsuits have taken place to show us this. By saying they are safer, we may not be saying much—it doesn’t take a lot to be safer than cigarettes.</a:t>
            </a:r>
            <a:endParaRPr lang="en-US" dirty="0" smtClean="0"/>
          </a:p>
          <a:p>
            <a:endParaRPr lang="en-US" dirty="0" smtClean="0"/>
          </a:p>
          <a:p>
            <a:r>
              <a:rPr lang="en-US" dirty="0" smtClean="0"/>
              <a:t>Yes, this</a:t>
            </a:r>
            <a:r>
              <a:rPr lang="en-US" baseline="0" dirty="0" smtClean="0"/>
              <a:t> doesn’t sit well with some people in that we don’t go far enough to totally nix e-cigs; but the reality is for youth, they want the truth. And this is it.</a:t>
            </a:r>
          </a:p>
        </p:txBody>
      </p:sp>
      <p:sp>
        <p:nvSpPr>
          <p:cNvPr id="4" name="Slide Number Placeholder 3"/>
          <p:cNvSpPr>
            <a:spLocks noGrp="1"/>
          </p:cNvSpPr>
          <p:nvPr>
            <p:ph type="sldNum" sz="quarter" idx="10"/>
          </p:nvPr>
        </p:nvSpPr>
        <p:spPr/>
        <p:txBody>
          <a:bodyPr/>
          <a:lstStyle/>
          <a:p>
            <a:fld id="{36A62CCC-20A7-4B6C-8D3F-F9490E9F7BAE}" type="slidenum">
              <a:rPr lang="en-US" smtClean="0"/>
              <a:t>40</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23254175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the number one argument—using e-cigarettes is less harmful than cigarettes. And that lacking all other evidence, this is enough to say they are safe for widespread use. What do say to that? I’m always a fan of the argumentative approach where you give a concession right away. And so I would say cigarettes contain over 7000 chemicals, so vaping probably isn’t as harmful as smoking just based on that sheer numbers game. BUT we do have some evidence to show that it is completely safe. Safer does not mean safe. In other words, cigarettes are one of the absolute worst things for us. We know this. We have done lots of work and major lawsuits have taken place to show us this. By saying they are safer, we may not be saying much—it doesn’t take a lot to be safer than cigarettes.</a:t>
            </a:r>
            <a:endParaRPr lang="en-US" dirty="0" smtClean="0"/>
          </a:p>
          <a:p>
            <a:endParaRPr lang="en-US" dirty="0" smtClean="0"/>
          </a:p>
          <a:p>
            <a:r>
              <a:rPr lang="en-US" dirty="0" smtClean="0"/>
              <a:t>Yes, this</a:t>
            </a:r>
            <a:r>
              <a:rPr lang="en-US" baseline="0" dirty="0" smtClean="0"/>
              <a:t> doesn’t sit well with some people in that we don’t go far enough to totally nix e-cigs; but the reality is for youth, they want the truth. And this is it.</a:t>
            </a:r>
          </a:p>
        </p:txBody>
      </p:sp>
      <p:sp>
        <p:nvSpPr>
          <p:cNvPr id="4" name="Slide Number Placeholder 3"/>
          <p:cNvSpPr>
            <a:spLocks noGrp="1"/>
          </p:cNvSpPr>
          <p:nvPr>
            <p:ph type="sldNum" sz="quarter" idx="10"/>
          </p:nvPr>
        </p:nvSpPr>
        <p:spPr/>
        <p:txBody>
          <a:bodyPr/>
          <a:lstStyle/>
          <a:p>
            <a:fld id="{36A62CCC-20A7-4B6C-8D3F-F9490E9F7BAE}" type="slidenum">
              <a:rPr lang="en-US" smtClean="0"/>
              <a:t>41</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35192945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Vaping community touts vaping as a smoking cessation method. Anecdotal evidence suggests people have decreased or given up combustible cigarettes with help from e-cigarette devices. However, in order to be a ‘smoking cessation</a:t>
            </a:r>
            <a:r>
              <a:rPr lang="en-US" baseline="0" dirty="0" smtClean="0"/>
              <a:t> device’ you do have to go through a process and be approved by the FDA. E-cigarettes have not been approved.</a:t>
            </a:r>
            <a:endParaRPr lang="en-US" dirty="0" smtClean="0"/>
          </a:p>
          <a:p>
            <a:endParaRPr lang="en-US" dirty="0"/>
          </a:p>
        </p:txBody>
      </p:sp>
      <p:sp>
        <p:nvSpPr>
          <p:cNvPr id="4" name="Slide Number Placeholder 3"/>
          <p:cNvSpPr>
            <a:spLocks noGrp="1"/>
          </p:cNvSpPr>
          <p:nvPr>
            <p:ph type="sldNum" sz="quarter" idx="10"/>
          </p:nvPr>
        </p:nvSpPr>
        <p:spPr/>
        <p:txBody>
          <a:bodyPr/>
          <a:lstStyle/>
          <a:p>
            <a:fld id="{36A62CCC-20A7-4B6C-8D3F-F9490E9F7BAE}" type="slidenum">
              <a:rPr lang="en-US" smtClean="0"/>
              <a:t>42</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27143646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Again, the FDA has not approved the device as smoking cessation. There</a:t>
            </a:r>
            <a:r>
              <a:rPr lang="en-US" baseline="0" dirty="0" smtClean="0"/>
              <a:t> are questions as to whether the original inventor really created and intended for the device to be for quitting smoking, and most of the time people are shifting from one from of nicotine to another, and really, one from of tobacco to another since tobacco is most likely the source of the liquid nicotine. Not to mention now there are stealth means of being “discrete”	</a:t>
            </a:r>
          </a:p>
          <a:p>
            <a:endParaRPr lang="en-US" baseline="0" dirty="0" smtClean="0"/>
          </a:p>
          <a:p>
            <a:r>
              <a:rPr lang="en-US" baseline="0" dirty="0" smtClean="0"/>
              <a:t>Guardian article on medicine license for e-cigs in the UK: http://www.theguardian.com/society/2016/jan/04/british-american-tobacco-e-cigarette-wins-uk-medicine-licence</a:t>
            </a:r>
            <a:endParaRPr lang="en-US" dirty="0"/>
          </a:p>
        </p:txBody>
      </p:sp>
      <p:sp>
        <p:nvSpPr>
          <p:cNvPr id="4" name="Slide Number Placeholder 3"/>
          <p:cNvSpPr>
            <a:spLocks noGrp="1"/>
          </p:cNvSpPr>
          <p:nvPr>
            <p:ph type="sldNum" sz="quarter" idx="10"/>
          </p:nvPr>
        </p:nvSpPr>
        <p:spPr/>
        <p:txBody>
          <a:bodyPr/>
          <a:lstStyle/>
          <a:p>
            <a:fld id="{36A62CCC-20A7-4B6C-8D3F-F9490E9F7BAE}" type="slidenum">
              <a:rPr lang="en-US" smtClean="0"/>
              <a:t>43</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34407041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certain settings, even as an</a:t>
            </a:r>
            <a:r>
              <a:rPr lang="en-US" baseline="0" dirty="0" smtClean="0"/>
              <a:t> unapproved smoking cessation device, the idea of a “healthier” alternative to communities that are heavily embroiled in tobacco use is appealing. These devices most likely can serve a purpose to reduce the harms caused by smoking in areas where asking someone to quit will not happen. So if people can switch to something else, good. If people can quit all together, great! But if this was the case, the only thing happening, we wouldn’t be here! I’m not so sure there are too many groups out there having 2.5 hour long trainings on nicotine gum…</a:t>
            </a:r>
          </a:p>
          <a:p>
            <a:endParaRPr lang="en-US" baseline="0" dirty="0" smtClean="0"/>
          </a:p>
          <a:p>
            <a:r>
              <a:rPr lang="en-US" baseline="0" dirty="0" smtClean="0"/>
              <a:t>So what else is going on?</a:t>
            </a:r>
            <a:endParaRPr lang="en-US" dirty="0"/>
          </a:p>
        </p:txBody>
      </p:sp>
      <p:sp>
        <p:nvSpPr>
          <p:cNvPr id="4" name="Slide Number Placeholder 3"/>
          <p:cNvSpPr>
            <a:spLocks noGrp="1"/>
          </p:cNvSpPr>
          <p:nvPr>
            <p:ph type="sldNum" sz="quarter" idx="10"/>
          </p:nvPr>
        </p:nvSpPr>
        <p:spPr/>
        <p:txBody>
          <a:bodyPr/>
          <a:lstStyle/>
          <a:p>
            <a:fld id="{36A62CCC-20A7-4B6C-8D3F-F9490E9F7BAE}" type="slidenum">
              <a:rPr lang="en-US" smtClean="0"/>
              <a:t>44</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28702349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is now evidence that the answer is “yes”,</a:t>
            </a:r>
            <a:r>
              <a:rPr lang="en-US" baseline="0" dirty="0" smtClean="0"/>
              <a:t> that e-cigarettes are a gateway to initiation of other tobacco products, specifically in youth. There are a couple ways of estimating this.</a:t>
            </a:r>
          </a:p>
          <a:p>
            <a:endParaRPr lang="en-US" baseline="0" dirty="0" smtClean="0"/>
          </a:p>
          <a:p>
            <a:r>
              <a:rPr lang="en-US" baseline="0" dirty="0" smtClean="0"/>
              <a:t>One is by assessing one’s willingness to smoke—being less like to give a definite no to questions about the likelihood one would smoke in the future or smoke if friend or influences smoked. Many years of work has gone into studies that show that this holds true for cigarettes, those with initial higher willingness scores are more likely to initiate smoking when followed over time. New research shows that youth who use e-cigarettes have higher willingness scores to use other forms of tobacco.</a:t>
            </a:r>
          </a:p>
          <a:p>
            <a:endParaRPr lang="en-US" baseline="0" dirty="0" smtClean="0"/>
          </a:p>
          <a:p>
            <a:r>
              <a:rPr lang="en-US" baseline="0" dirty="0" smtClean="0"/>
              <a:t>Two newer studies have actually followed e-cig and non e-cig using high schoolers for a year. In one study, those using e-cigs were 3x more likely than their non e-cig using peers to have started using some other form of tobacco over the course of that year and in the other study they were 8x more likely to initiate tobacco use.</a:t>
            </a:r>
          </a:p>
          <a:p>
            <a:endParaRPr lang="en-US" baseline="0" dirty="0" smtClean="0"/>
          </a:p>
          <a:p>
            <a:endParaRPr lang="en-US" baseline="0" dirty="0" smtClean="0"/>
          </a:p>
          <a:p>
            <a:r>
              <a:rPr lang="en-US" baseline="0" dirty="0" smtClean="0"/>
              <a:t>NOTES:</a:t>
            </a:r>
          </a:p>
          <a:p>
            <a:r>
              <a:rPr lang="en-US" baseline="0" dirty="0" smtClean="0"/>
              <a:t>The Leventhal study took place in Los Angeles, CA with 9</a:t>
            </a:r>
            <a:r>
              <a:rPr lang="en-US" baseline="30000" dirty="0" smtClean="0"/>
              <a:t>th</a:t>
            </a:r>
            <a:r>
              <a:rPr lang="en-US" baseline="0" dirty="0" smtClean="0"/>
              <a:t> graders from many backgrounds. Their analysis controls for the various other influencing factors on tobacco use (parental use, socio-economic status, </a:t>
            </a:r>
            <a:r>
              <a:rPr lang="en-US" baseline="0" dirty="0" err="1" smtClean="0"/>
              <a:t>etc</a:t>
            </a:r>
            <a:r>
              <a:rPr lang="en-US" baseline="0" dirty="0" smtClean="0"/>
              <a:t>).</a:t>
            </a:r>
          </a:p>
          <a:p>
            <a:endParaRPr lang="en-US" baseline="0" dirty="0" smtClean="0"/>
          </a:p>
          <a:p>
            <a:r>
              <a:rPr lang="en-US" baseline="0" dirty="0" smtClean="0"/>
              <a:t>The </a:t>
            </a:r>
            <a:r>
              <a:rPr lang="en-US" baseline="0" dirty="0" err="1" smtClean="0"/>
              <a:t>Primack</a:t>
            </a:r>
            <a:r>
              <a:rPr lang="en-US" baseline="0" dirty="0" smtClean="0"/>
              <a:t> study took place in Connecticut and the initial group of students were those who were identified as not having any outside risk-factors for smoking initiation. This group also had a VERY small sample size of e-cig users at the start, so the results (8x more likely) may not be very robust. It is not overly generalizable given the population they started with, especially to low-income communities.</a:t>
            </a:r>
            <a:endParaRPr lang="en-US" dirty="0"/>
          </a:p>
        </p:txBody>
      </p:sp>
      <p:sp>
        <p:nvSpPr>
          <p:cNvPr id="4" name="Slide Number Placeholder 3"/>
          <p:cNvSpPr>
            <a:spLocks noGrp="1"/>
          </p:cNvSpPr>
          <p:nvPr>
            <p:ph type="sldNum" sz="quarter" idx="10"/>
          </p:nvPr>
        </p:nvSpPr>
        <p:spPr/>
        <p:txBody>
          <a:bodyPr/>
          <a:lstStyle/>
          <a:p>
            <a:fld id="{36A62CCC-20A7-4B6C-8D3F-F9490E9F7BAE}" type="slidenum">
              <a:rPr lang="en-US" smtClean="0"/>
              <a:t>45</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14832443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an increasing trend</a:t>
            </a:r>
            <a:r>
              <a:rPr lang="en-US" baseline="0" dirty="0" smtClean="0"/>
              <a:t> of people using these products, specifically use. Read the quote. You can see from the graph, on the left is the increase in use of e-cigs while on the left is the decrease in smoking. And everyone’s big question is: are the two linked? Will the increase in e-cigs lead to an increase in the use of other tobacco products, something many people have worked so hard to reduce.</a:t>
            </a:r>
            <a:endParaRPr lang="en-US" dirty="0"/>
          </a:p>
        </p:txBody>
      </p:sp>
      <p:sp>
        <p:nvSpPr>
          <p:cNvPr id="4" name="Slide Number Placeholder 3"/>
          <p:cNvSpPr>
            <a:spLocks noGrp="1"/>
          </p:cNvSpPr>
          <p:nvPr>
            <p:ph type="sldNum" sz="quarter" idx="10"/>
          </p:nvPr>
        </p:nvSpPr>
        <p:spPr/>
        <p:txBody>
          <a:bodyPr/>
          <a:lstStyle/>
          <a:p>
            <a:fld id="{36A62CCC-20A7-4B6C-8D3F-F9490E9F7BAE}" type="slidenum">
              <a:rPr lang="en-US" smtClean="0"/>
              <a:t>46</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36226901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 this happening</a:t>
            </a:r>
            <a:r>
              <a:rPr lang="en-US" baseline="0" dirty="0" smtClean="0"/>
              <a:t> here? We don’t know. But  this is data from the 2014 Washington Healthy Youth Survey, that for the first time in 2014 asked students about their use of e-cigarettes. The graph shows the answer for 10</a:t>
            </a:r>
            <a:r>
              <a:rPr lang="en-US" baseline="30000" dirty="0" smtClean="0"/>
              <a:t>th</a:t>
            </a:r>
            <a:r>
              <a:rPr lang="en-US" baseline="0" dirty="0" smtClean="0"/>
              <a:t> graders—a somewhat ominous 18% had used a device in the last 30 days. And for each grade level (except 6</a:t>
            </a:r>
            <a:r>
              <a:rPr lang="en-US" baseline="30000" dirty="0" smtClean="0"/>
              <a:t>th</a:t>
            </a:r>
            <a:r>
              <a:rPr lang="en-US" baseline="0" dirty="0" smtClean="0"/>
              <a:t> grade), the incidence of vaping was higher than the incidence of smoking traditional cigarettes. It will be interesting to see over the next few years if cigarette use increases as we would expect it to in light of this gateway research.</a:t>
            </a:r>
            <a:endParaRPr lang="en-US" dirty="0"/>
          </a:p>
        </p:txBody>
      </p:sp>
      <p:sp>
        <p:nvSpPr>
          <p:cNvPr id="4" name="Slide Number Placeholder 3"/>
          <p:cNvSpPr>
            <a:spLocks noGrp="1"/>
          </p:cNvSpPr>
          <p:nvPr>
            <p:ph type="sldNum" sz="quarter" idx="10"/>
          </p:nvPr>
        </p:nvSpPr>
        <p:spPr/>
        <p:txBody>
          <a:bodyPr/>
          <a:lstStyle/>
          <a:p>
            <a:fld id="{36A62CCC-20A7-4B6C-8D3F-F9490E9F7BAE}" type="slidenum">
              <a:rPr lang="en-US" smtClean="0"/>
              <a:t>47</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6207943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a copy of King County’s report, please contact Lindsey Greto with Public</a:t>
            </a:r>
            <a:r>
              <a:rPr lang="en-US" baseline="0" dirty="0" smtClean="0"/>
              <a:t> Health Seattle King County at Lindsey.Greto@kingcounty.gov or 206-263-7886</a:t>
            </a:r>
            <a:endParaRPr lang="en-US" dirty="0"/>
          </a:p>
        </p:txBody>
      </p:sp>
      <p:sp>
        <p:nvSpPr>
          <p:cNvPr id="4" name="Slide Number Placeholder 3"/>
          <p:cNvSpPr>
            <a:spLocks noGrp="1"/>
          </p:cNvSpPr>
          <p:nvPr>
            <p:ph type="sldNum" sz="quarter" idx="10"/>
          </p:nvPr>
        </p:nvSpPr>
        <p:spPr/>
        <p:txBody>
          <a:bodyPr/>
          <a:lstStyle/>
          <a:p>
            <a:fld id="{36A62CCC-20A7-4B6C-8D3F-F9490E9F7BAE}" type="slidenum">
              <a:rPr lang="en-US" smtClean="0"/>
              <a:t>48</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16875661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a copy of King County’s report, please contact Lindsey Greto with Public</a:t>
            </a:r>
            <a:r>
              <a:rPr lang="en-US" baseline="0" dirty="0" smtClean="0"/>
              <a:t> Health Seattle King County at Lindsey.Greto@kingcounty.gov or 206-263-7886</a:t>
            </a:r>
            <a:endParaRPr lang="en-US" dirty="0"/>
          </a:p>
        </p:txBody>
      </p:sp>
      <p:sp>
        <p:nvSpPr>
          <p:cNvPr id="4" name="Slide Number Placeholder 3"/>
          <p:cNvSpPr>
            <a:spLocks noGrp="1"/>
          </p:cNvSpPr>
          <p:nvPr>
            <p:ph type="sldNum" sz="quarter" idx="10"/>
          </p:nvPr>
        </p:nvSpPr>
        <p:spPr/>
        <p:txBody>
          <a:bodyPr/>
          <a:lstStyle/>
          <a:p>
            <a:fld id="{36A62CCC-20A7-4B6C-8D3F-F9490E9F7BAE}" type="slidenum">
              <a:rPr lang="en-US" smtClean="0"/>
              <a:t>49</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33782994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Presentation: Depending on your setting, you may not have time for this activity and thus HIDE SLIDE. You will be responsible for determining if you have the time</a:t>
            </a:r>
            <a:r>
              <a:rPr lang="en-US" baseline="0" dirty="0" smtClean="0"/>
              <a:t> and the audience is of the appropriate size to take the time for everyone to speak</a:t>
            </a:r>
            <a:endParaRPr lang="en-US" dirty="0" smtClean="0"/>
          </a:p>
          <a:p>
            <a:endParaRPr lang="en-US" dirty="0" smtClean="0"/>
          </a:p>
          <a:p>
            <a:r>
              <a:rPr lang="en-US" dirty="0" smtClean="0"/>
              <a:t>For TOT: I would like for us to do some</a:t>
            </a:r>
            <a:r>
              <a:rPr lang="en-US" baseline="0" dirty="0" smtClean="0"/>
              <a:t> introductions. Please take a minutes to say your name, and the organization or community sector you represent.  Then I want you to answer one of these 3 questions. Read questions.</a:t>
            </a:r>
            <a:r>
              <a:rPr lang="en-US" dirty="0" smtClean="0"/>
              <a:t> These</a:t>
            </a:r>
            <a:r>
              <a:rPr lang="en-US" baseline="0" dirty="0" smtClean="0"/>
              <a:t> questions are two-fold, not only do they get us all introduced and talking, but it gives me a chance to hear about the specific concerns you have in this community and will shape some of my talking points. Let’s start with…</a:t>
            </a:r>
            <a:endParaRPr lang="en-US" dirty="0"/>
          </a:p>
        </p:txBody>
      </p:sp>
      <p:sp>
        <p:nvSpPr>
          <p:cNvPr id="4" name="Slide Number Placeholder 3"/>
          <p:cNvSpPr>
            <a:spLocks noGrp="1"/>
          </p:cNvSpPr>
          <p:nvPr>
            <p:ph type="sldNum" sz="quarter" idx="10"/>
          </p:nvPr>
        </p:nvSpPr>
        <p:spPr/>
        <p:txBody>
          <a:bodyPr/>
          <a:lstStyle/>
          <a:p>
            <a:fld id="{36A62CCC-20A7-4B6C-8D3F-F9490E9F7BAE}" type="slidenum">
              <a:rPr lang="en-US" smtClean="0"/>
              <a:t>5</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30441589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a copy of King County’s report, please contact Lindsey Greto with Public</a:t>
            </a:r>
            <a:r>
              <a:rPr lang="en-US" baseline="0" dirty="0" smtClean="0"/>
              <a:t> Health Seattle King County at Lindsey.Greto@kingcounty.gov or 206-263-7886</a:t>
            </a:r>
            <a:endParaRPr lang="en-US" dirty="0"/>
          </a:p>
        </p:txBody>
      </p:sp>
      <p:sp>
        <p:nvSpPr>
          <p:cNvPr id="4" name="Slide Number Placeholder 3"/>
          <p:cNvSpPr>
            <a:spLocks noGrp="1"/>
          </p:cNvSpPr>
          <p:nvPr>
            <p:ph type="sldNum" sz="quarter" idx="10"/>
          </p:nvPr>
        </p:nvSpPr>
        <p:spPr/>
        <p:txBody>
          <a:bodyPr/>
          <a:lstStyle/>
          <a:p>
            <a:fld id="{36A62CCC-20A7-4B6C-8D3F-F9490E9F7BAE}" type="slidenum">
              <a:rPr lang="en-US" smtClean="0"/>
              <a:t>50</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18818860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a copy of King County’s report, please contact Lindsey Greto with Public</a:t>
            </a:r>
            <a:r>
              <a:rPr lang="en-US" baseline="0" dirty="0" smtClean="0"/>
              <a:t> Health Seattle King County at Lindsey.Greto@kingcounty.gov or 206-263-7886</a:t>
            </a:r>
            <a:endParaRPr lang="en-US" dirty="0"/>
          </a:p>
        </p:txBody>
      </p:sp>
      <p:sp>
        <p:nvSpPr>
          <p:cNvPr id="4" name="Slide Number Placeholder 3"/>
          <p:cNvSpPr>
            <a:spLocks noGrp="1"/>
          </p:cNvSpPr>
          <p:nvPr>
            <p:ph type="sldNum" sz="quarter" idx="10"/>
          </p:nvPr>
        </p:nvSpPr>
        <p:spPr/>
        <p:txBody>
          <a:bodyPr/>
          <a:lstStyle/>
          <a:p>
            <a:fld id="{36A62CCC-20A7-4B6C-8D3F-F9490E9F7BAE}" type="slidenum">
              <a:rPr lang="en-US" smtClean="0"/>
              <a:t>51</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10053479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a copy of King County’s report, please contact Lindsey Greto with Public</a:t>
            </a:r>
            <a:r>
              <a:rPr lang="en-US" baseline="0" dirty="0" smtClean="0"/>
              <a:t> Health Seattle King County at Lindsey.Greto@kingcounty.gov or 206-263-7886</a:t>
            </a:r>
          </a:p>
          <a:p>
            <a:endParaRPr lang="en-US" baseline="0" dirty="0" smtClean="0"/>
          </a:p>
          <a:p>
            <a:r>
              <a:rPr lang="en-US" dirty="0" smtClean="0"/>
              <a:t>https://escapethevape.org/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6A62CCC-20A7-4B6C-8D3F-F9490E9F7BAE}" type="slidenum">
              <a:rPr lang="en-US" smtClean="0"/>
              <a:t>52</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21440521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A62CCC-20A7-4B6C-8D3F-F9490E9F7BAE}" type="slidenum">
              <a:rPr lang="en-US" smtClean="0"/>
              <a:t>53</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78310955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a:t>
            </a:r>
            <a:r>
              <a:rPr lang="en-US" baseline="0" dirty="0" smtClean="0"/>
              <a:t> of you bring up the pro-vape points (e.g. it’s safer, less second-hand harm, smoking cessations, </a:t>
            </a:r>
            <a:r>
              <a:rPr lang="en-US" baseline="0" dirty="0" err="1" smtClean="0"/>
              <a:t>etc</a:t>
            </a:r>
            <a:r>
              <a:rPr lang="en-US" baseline="0" dirty="0" smtClean="0"/>
              <a:t>) while the other uses this research or data to redirect.</a:t>
            </a:r>
            <a:endParaRPr lang="en-US" dirty="0"/>
          </a:p>
        </p:txBody>
      </p:sp>
      <p:sp>
        <p:nvSpPr>
          <p:cNvPr id="4" name="Slide Number Placeholder 3"/>
          <p:cNvSpPr>
            <a:spLocks noGrp="1"/>
          </p:cNvSpPr>
          <p:nvPr>
            <p:ph type="sldNum" sz="quarter" idx="10"/>
          </p:nvPr>
        </p:nvSpPr>
        <p:spPr/>
        <p:txBody>
          <a:bodyPr/>
          <a:lstStyle/>
          <a:p>
            <a:fld id="{36A62CCC-20A7-4B6C-8D3F-F9490E9F7BAE}" type="slidenum">
              <a:rPr lang="en-US" smtClean="0"/>
              <a:t>54</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101973548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the advent of vaping devices, there has been a lot of talk about what</a:t>
            </a:r>
            <a:r>
              <a:rPr lang="en-US" baseline="0" dirty="0" smtClean="0"/>
              <a:t> else one can do with these devices. We’re going to spend a little time talking about vaping other substances, mostly marijuana.</a:t>
            </a:r>
            <a:endParaRPr lang="en-US" dirty="0"/>
          </a:p>
        </p:txBody>
      </p:sp>
      <p:sp>
        <p:nvSpPr>
          <p:cNvPr id="4" name="Slide Number Placeholder 3"/>
          <p:cNvSpPr>
            <a:spLocks noGrp="1"/>
          </p:cNvSpPr>
          <p:nvPr>
            <p:ph type="sldNum" sz="quarter" idx="10"/>
          </p:nvPr>
        </p:nvSpPr>
        <p:spPr/>
        <p:txBody>
          <a:bodyPr/>
          <a:lstStyle/>
          <a:p>
            <a:fld id="{36A62CCC-20A7-4B6C-8D3F-F9490E9F7BAE}" type="slidenum">
              <a:rPr lang="en-US" smtClean="0"/>
              <a:t>55</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32818856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36A62CCC-20A7-4B6C-8D3F-F9490E9F7BAE}" type="slidenum">
              <a:rPr lang="en-US" smtClean="0"/>
              <a:t>56</a:t>
            </a:fld>
            <a:endParaRPr lang="en-US"/>
          </a:p>
        </p:txBody>
      </p:sp>
    </p:spTree>
    <p:extLst>
      <p:ext uri="{BB962C8B-B14F-4D97-AF65-F5344CB8AC3E}">
        <p14:creationId xmlns:p14="http://schemas.microsoft.com/office/powerpoint/2010/main" val="53388700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vape</a:t>
            </a:r>
            <a:r>
              <a:rPr lang="en-US" baseline="0" dirty="0" smtClean="0"/>
              <a:t> marijuana? Most of these perceived benefits are compared with smoking marijuana. </a:t>
            </a:r>
          </a:p>
          <a:p>
            <a:endParaRPr lang="en-US" baseline="0" dirty="0" smtClean="0"/>
          </a:p>
          <a:p>
            <a:r>
              <a:rPr lang="en-US" baseline="0" dirty="0" smtClean="0"/>
              <a:t>First of all, the form of marijuana that is vaped is very concentrated, so by vaping, one can get higher, faster. Vaping delivers a higher concentration of THC for each “hit”.  Also, if this form that is vaped is processed correctly, there will not be the same skunky odor of smoking. There is also the advantage of discretion. Similar to many of the ways we indicated that using e-cigs can be discrete, the need to be discrete when using marijuana seems to be more pronounced – probably because of laws and culture. “Stealth vaping” is not just the idea that you can hide these small devices but that there seems to be a correlation between the amount of time one holds his or her breath after taking a hit, and the amount of visible vapors exhaled. So, if I can take a hit and hold my breath long enough, when I finally breathe out, there will be no visible exhale.</a:t>
            </a:r>
          </a:p>
          <a:p>
            <a:endParaRPr lang="en-US" baseline="0" dirty="0" smtClean="0"/>
          </a:p>
          <a:p>
            <a:r>
              <a:rPr lang="en-US" baseline="0" dirty="0" smtClean="0"/>
              <a:t>As with using e-cigs, vaping marijuana is also perceived to be “healthier” because one is avoiding inhaling the smoke and other particles released during a combustion reaction when say smoking a joint.</a:t>
            </a:r>
          </a:p>
          <a:p>
            <a:endParaRPr lang="en-US" baseline="0" dirty="0" smtClean="0"/>
          </a:p>
          <a:p>
            <a:r>
              <a:rPr lang="en-US" baseline="0" dirty="0" smtClean="0"/>
              <a:t>In this section I’m going to be using both definitions of “vaping” so just a reminder: we can talk about the process of heating and releasing essential oils from the plant (vaporizing) and also use vaping to refer to the act of using a “vaporizer”. A note here that the essential oils from marijuana are a little different than nicotine, so people have been found to vape more than just liquids.</a:t>
            </a:r>
            <a:endParaRPr lang="en-US" dirty="0"/>
          </a:p>
        </p:txBody>
      </p:sp>
      <p:sp>
        <p:nvSpPr>
          <p:cNvPr id="4" name="Slide Number Placeholder 3"/>
          <p:cNvSpPr>
            <a:spLocks noGrp="1"/>
          </p:cNvSpPr>
          <p:nvPr>
            <p:ph type="sldNum" sz="quarter" idx="10"/>
          </p:nvPr>
        </p:nvSpPr>
        <p:spPr/>
        <p:txBody>
          <a:bodyPr/>
          <a:lstStyle/>
          <a:p>
            <a:fld id="{36A62CCC-20A7-4B6C-8D3F-F9490E9F7BAE}" type="slidenum">
              <a:rPr lang="en-US" smtClean="0"/>
              <a:t>57</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218442798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majority of the information in this section comes from a paper by authors in Switzerland who did a lot of</a:t>
            </a:r>
            <a:r>
              <a:rPr lang="en-US" baseline="0" dirty="0" smtClean="0"/>
              <a:t> combing of the internet to see what the trends are in vaping marijuana. Included in that is this graphic, which shows the different adaptations now available to your standard re-chargeable mid-size vape pen to make it suitable for vaping three different kinds of marijuana: plant materials, waxes/concentrates, and e-liquids. Prompt: Look at the pens we have and the parts on this graphic. What is the same and different? Unscrew yours and look at the parts</a:t>
            </a:r>
            <a:endParaRPr lang="en-US" dirty="0"/>
          </a:p>
        </p:txBody>
      </p:sp>
      <p:sp>
        <p:nvSpPr>
          <p:cNvPr id="4" name="Slide Number Placeholder 3"/>
          <p:cNvSpPr>
            <a:spLocks noGrp="1"/>
          </p:cNvSpPr>
          <p:nvPr>
            <p:ph type="sldNum" sz="quarter" idx="10"/>
          </p:nvPr>
        </p:nvSpPr>
        <p:spPr/>
        <p:txBody>
          <a:bodyPr/>
          <a:lstStyle/>
          <a:p>
            <a:fld id="{36A62CCC-20A7-4B6C-8D3F-F9490E9F7BAE}" type="slidenum">
              <a:rPr lang="en-US" smtClean="0"/>
              <a:t>58</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316895114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get more</a:t>
            </a:r>
            <a:r>
              <a:rPr lang="en-US" baseline="0" dirty="0" smtClean="0"/>
              <a:t> acquainted with the “</a:t>
            </a:r>
            <a:r>
              <a:rPr lang="en-US" baseline="0" dirty="0" err="1" smtClean="0"/>
              <a:t>vapable</a:t>
            </a:r>
            <a:r>
              <a:rPr lang="en-US" baseline="0" dirty="0" smtClean="0"/>
              <a:t>” marijuana substances, we’re going to watch a video. This is a video by </a:t>
            </a:r>
            <a:r>
              <a:rPr lang="en-US" baseline="0" dirty="0" err="1" smtClean="0"/>
              <a:t>Leafly</a:t>
            </a:r>
            <a:r>
              <a:rPr lang="en-US" baseline="0" dirty="0" smtClean="0"/>
              <a:t>, an company that is the “yelp” of marijuana. They review stores but also put out a lot of promotional and informational content. While it is in the “pro-cannabis” camp, the content is still accurate. We’re going to watch this video. It is dense, especially if a lot of this is new, so we will debrief after watching it.</a:t>
            </a:r>
            <a:endParaRPr lang="en-US" dirty="0" smtClean="0"/>
          </a:p>
          <a:p>
            <a:endParaRPr lang="en-US" dirty="0" smtClean="0"/>
          </a:p>
          <a:p>
            <a:r>
              <a:rPr lang="en-US" dirty="0" smtClean="0"/>
              <a:t>Watch whole</a:t>
            </a:r>
            <a:r>
              <a:rPr lang="en-US" baseline="0" dirty="0" smtClean="0"/>
              <a:t> video, and then us a flipchart or discuss what was talked about for each concentrate:</a:t>
            </a:r>
          </a:p>
          <a:p>
            <a:endParaRPr lang="en-US" baseline="0" dirty="0" smtClean="0"/>
          </a:p>
          <a:p>
            <a:r>
              <a:rPr lang="en-US" baseline="0" dirty="0" err="1" smtClean="0"/>
              <a:t>Kief</a:t>
            </a:r>
            <a:r>
              <a:rPr lang="en-US" baseline="0" dirty="0" smtClean="0"/>
              <a:t>: dry-sift/pollen; this is the pollen from the cannabis flowers, which is where the vast majority of the THC/CBD (psychoactive ingredients) is found; freezing the plant with dry ice makes it easier to remove this pollen</a:t>
            </a:r>
          </a:p>
          <a:p>
            <a:endParaRPr lang="en-US" baseline="0" dirty="0" smtClean="0"/>
          </a:p>
          <a:p>
            <a:r>
              <a:rPr lang="en-US" baseline="0" dirty="0" smtClean="0"/>
              <a:t>Hash: oldest forms of concentrate; compressed pollen (</a:t>
            </a:r>
            <a:r>
              <a:rPr lang="en-US" baseline="0" dirty="0" err="1" smtClean="0"/>
              <a:t>kief</a:t>
            </a:r>
            <a:r>
              <a:rPr lang="en-US" baseline="0" dirty="0" smtClean="0"/>
              <a:t>); high quality is called bubble-melt because it melts and disappears as vaporized</a:t>
            </a:r>
          </a:p>
          <a:p>
            <a:endParaRPr lang="en-US" baseline="0" dirty="0" smtClean="0"/>
          </a:p>
          <a:p>
            <a:r>
              <a:rPr lang="en-US" baseline="0" dirty="0" smtClean="0"/>
              <a:t>Hash Oil: the essential oils from the plant removed; most widely used way of removing the oil from the plant materials is to use the solvent butane, hence giving the name butane hash oil (BHO); sticky or oily at room temperature (think about butter or coconut oil); can also be brittle like candy; has names like honeycomb or shatter</a:t>
            </a:r>
          </a:p>
          <a:p>
            <a:endParaRPr lang="en-US" baseline="0" dirty="0" smtClean="0"/>
          </a:p>
          <a:p>
            <a:r>
              <a:rPr lang="en-US" baseline="0" dirty="0" smtClean="0"/>
              <a:t>CO2 Oil: removes the essential oils using a “super critical fluid extraction” (CO2); leaves an amber oil often used as an “e-liquid”; thought to be more safe than BHO</a:t>
            </a:r>
          </a:p>
          <a:p>
            <a:endParaRPr lang="en-US" baseline="0" dirty="0" smtClean="0"/>
          </a:p>
          <a:p>
            <a:r>
              <a:rPr lang="en-US" baseline="0" dirty="0" smtClean="0"/>
              <a:t>CBD Oil and RSO: specifically looking at removing the CBD cannabinoids, this is the cannabinoid thought of to have therapeutic properties instead of psychoactive ones; this becomes more tar-like; **note that you need to start with a more CDB rich strain</a:t>
            </a:r>
          </a:p>
          <a:p>
            <a:endParaRPr lang="en-US" baseline="0" dirty="0" smtClean="0"/>
          </a:p>
          <a:p>
            <a:r>
              <a:rPr lang="en-US" baseline="0" dirty="0" smtClean="0"/>
              <a:t>Tinctures: cannabis medicine; alcohol extraction to pull out CBD; add drops under the tongue.</a:t>
            </a:r>
          </a:p>
          <a:p>
            <a:endParaRPr lang="en-US" dirty="0"/>
          </a:p>
        </p:txBody>
      </p:sp>
      <p:sp>
        <p:nvSpPr>
          <p:cNvPr id="4" name="Slide Number Placeholder 3"/>
          <p:cNvSpPr>
            <a:spLocks noGrp="1"/>
          </p:cNvSpPr>
          <p:nvPr>
            <p:ph type="sldNum" sz="quarter" idx="10"/>
          </p:nvPr>
        </p:nvSpPr>
        <p:spPr/>
        <p:txBody>
          <a:bodyPr/>
          <a:lstStyle/>
          <a:p>
            <a:fld id="{36A62CCC-20A7-4B6C-8D3F-F9490E9F7BAE}" type="slidenum">
              <a:rPr lang="en-US" smtClean="0"/>
              <a:t>59</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19208317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Presentations:</a:t>
            </a:r>
            <a:r>
              <a:rPr lang="en-US" baseline="0" dirty="0" smtClean="0"/>
              <a:t> You can adjust to fill in the information about your coalitions</a:t>
            </a:r>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6A62CCC-20A7-4B6C-8D3F-F9490E9F7BAE}" type="slidenum">
              <a:rPr lang="en-US" smtClean="0"/>
              <a:t>6</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165998692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how we</a:t>
            </a:r>
            <a:r>
              <a:rPr lang="en-US" baseline="0" dirty="0" smtClean="0"/>
              <a:t> get from a grown plant to the “vaped” substances. It’s an involved process. This is just looking at the 30,000 foot level</a:t>
            </a:r>
          </a:p>
          <a:p>
            <a:endParaRPr lang="en-US" baseline="0" dirty="0" smtClean="0"/>
          </a:p>
          <a:p>
            <a:r>
              <a:rPr lang="en-US" baseline="0" dirty="0" smtClean="0"/>
              <a:t>Broadly speaking we have herb/plant materials that go through a multi-step process using heat , filtration, and other compounds (like butane or CO2) to remove the oil from the plant materials. This leaves us with a substance that is really just the active ingredients (psychoactive or medicinal). This is where things get dangerous, especially if using butane, but there are videos and information on the internet on doing it at home. Note that this is also how you would get the nicotine out of the tobacco plant too</a:t>
            </a:r>
            <a:endParaRPr lang="en-US" dirty="0"/>
          </a:p>
        </p:txBody>
      </p:sp>
      <p:sp>
        <p:nvSpPr>
          <p:cNvPr id="4" name="Slide Number Placeholder 3"/>
          <p:cNvSpPr>
            <a:spLocks noGrp="1"/>
          </p:cNvSpPr>
          <p:nvPr>
            <p:ph type="sldNum" sz="quarter" idx="10"/>
          </p:nvPr>
        </p:nvSpPr>
        <p:spPr/>
        <p:txBody>
          <a:bodyPr/>
          <a:lstStyle/>
          <a:p>
            <a:fld id="{36A62CCC-20A7-4B6C-8D3F-F9490E9F7BAE}" type="slidenum">
              <a:rPr lang="en-US" smtClean="0"/>
              <a:t>60</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373369303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why the CO2 oil extraction method is important. This process extracts a concentrate that can be mixed into a liquid, and this is much of what’s available on Washington’s retail market. It is often called “honey oil” or “flower oil”, and the devices used mirror the trends we talked about for e-cigarettes.</a:t>
            </a:r>
          </a:p>
          <a:p>
            <a:endParaRPr lang="en-US" baseline="0" dirty="0" smtClean="0"/>
          </a:p>
          <a:p>
            <a:r>
              <a:rPr lang="en-US" baseline="0" dirty="0" smtClean="0"/>
              <a:t>There are one-time use options, like the </a:t>
            </a:r>
            <a:r>
              <a:rPr lang="en-US" baseline="0" dirty="0" err="1" smtClean="0"/>
              <a:t>JuJu</a:t>
            </a:r>
            <a:r>
              <a:rPr lang="en-US" baseline="0" dirty="0" smtClean="0"/>
              <a:t> Joints where everything is ready to go for you in a cig-like look. Then there are refillable options where you have the pen part that contains the battery power and heating element, and then you can keep repurchasing </a:t>
            </a:r>
            <a:r>
              <a:rPr lang="en-US" baseline="0" dirty="0" err="1" smtClean="0"/>
              <a:t>cartirdges</a:t>
            </a:r>
            <a:r>
              <a:rPr lang="en-US" baseline="0" dirty="0" smtClean="0"/>
              <a:t> that screw into your power source. Note that this liquid is amber colored and that this flat style mouthpiece is often used for these devices.</a:t>
            </a:r>
          </a:p>
          <a:p>
            <a:endParaRPr lang="en-US" baseline="0" dirty="0" smtClean="0"/>
          </a:p>
          <a:p>
            <a:r>
              <a:rPr lang="en-US" baseline="0" dirty="0" smtClean="0"/>
              <a:t>Also like the graphic with all the pen parts showed, here are some specific tank and heating elements that one would switch onto a </a:t>
            </a:r>
            <a:r>
              <a:rPr lang="en-US" baseline="0" dirty="0" err="1" smtClean="0"/>
              <a:t>reuseable</a:t>
            </a:r>
            <a:r>
              <a:rPr lang="en-US" baseline="0" dirty="0" smtClean="0"/>
              <a:t> pen. </a:t>
            </a:r>
            <a:r>
              <a:rPr lang="en-US" baseline="0" dirty="0" err="1" smtClean="0"/>
              <a:t>Specifrcally</a:t>
            </a:r>
            <a:r>
              <a:rPr lang="en-US" baseline="0" dirty="0" smtClean="0"/>
              <a:t> this is from a brand called </a:t>
            </a:r>
            <a:r>
              <a:rPr lang="en-US" baseline="0" dirty="0" err="1" smtClean="0"/>
              <a:t>Grenco</a:t>
            </a:r>
            <a:r>
              <a:rPr lang="en-US" baseline="0" dirty="0" smtClean="0"/>
              <a:t>, who sells different parts for its G Pen to vape each of the marijuana substances we’ll talk about. The photo on the left is of the parts for e-liquids. You can buy this set-up on the internet for $20-$30.</a:t>
            </a:r>
            <a:endParaRPr lang="en-US" dirty="0"/>
          </a:p>
        </p:txBody>
      </p:sp>
      <p:sp>
        <p:nvSpPr>
          <p:cNvPr id="4" name="Slide Number Placeholder 3"/>
          <p:cNvSpPr>
            <a:spLocks noGrp="1"/>
          </p:cNvSpPr>
          <p:nvPr>
            <p:ph type="sldNum" sz="quarter" idx="10"/>
          </p:nvPr>
        </p:nvSpPr>
        <p:spPr/>
        <p:txBody>
          <a:bodyPr/>
          <a:lstStyle/>
          <a:p>
            <a:fld id="{36A62CCC-20A7-4B6C-8D3F-F9490E9F7BAE}" type="slidenum">
              <a:rPr lang="en-US" smtClean="0"/>
              <a:t>61</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119040877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Lastly,</a:t>
            </a:r>
            <a:r>
              <a:rPr lang="en-US" baseline="0" dirty="0" smtClean="0"/>
              <a:t> there is the vaporization of dried herb. This is where finely ground cannabis flower buds are ground down and inserted into a specific chamber on a device or pen. I don’t know about you, but the first think that I think about when I think of heating any sort of dried plant materials is fire. To avoid the ignition and combustion of the materials, these devices are more sophisticated. They need to heat hotter than the 190 degrees of vaping nicotine liquids, but also cannot get too hot as to start a fire. So in order to do that one usually has greater heat control and the heating elements have ceramic inserts to disperse heat. This is the same idea as many stove coils---the ceramic evenly distributes the heat which prevents one single spot from getting to hot and causing ignition.</a:t>
            </a:r>
          </a:p>
          <a:p>
            <a:endParaRPr lang="en-US" baseline="0" dirty="0" smtClean="0"/>
          </a:p>
          <a:p>
            <a:r>
              <a:rPr lang="en-US" baseline="0" dirty="0" smtClean="0"/>
              <a:t>Here we have two products: on the right is the specific tank and element we’d screw onto that same micro g pen unit. The left is a specific device from the same company meant exclusively for dry herb. It has control over temperature where the white on button changes color for the specific temperature setting.</a:t>
            </a:r>
            <a:endParaRPr lang="en-US" dirty="0"/>
          </a:p>
        </p:txBody>
      </p:sp>
      <p:sp>
        <p:nvSpPr>
          <p:cNvPr id="4" name="Slide Number Placeholder 3"/>
          <p:cNvSpPr>
            <a:spLocks noGrp="1"/>
          </p:cNvSpPr>
          <p:nvPr>
            <p:ph type="sldNum" sz="quarter" idx="10"/>
          </p:nvPr>
        </p:nvSpPr>
        <p:spPr/>
        <p:txBody>
          <a:bodyPr/>
          <a:lstStyle/>
          <a:p>
            <a:fld id="{36A62CCC-20A7-4B6C-8D3F-F9490E9F7BAE}" type="slidenum">
              <a:rPr lang="en-US" smtClean="0"/>
              <a:t>62</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35943313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is vaping</a:t>
            </a:r>
            <a:r>
              <a:rPr lang="en-US" baseline="0" dirty="0" smtClean="0"/>
              <a:t> waxes, which I think is the most widespread and originally popular marijuana vaping technique. Grab your devices that look like this. Open them up and take them apart and tell me what you see? You should see metal coils. In this device you would place a small amount of BHO (wax, shatter, honeycomb) onto those coils. Then the device heats it to 350-450 degrees to vaporize the THC. This give you a good sense of how potent it is too—just look how small the chamber and coils are!</a:t>
            </a:r>
          </a:p>
          <a:p>
            <a:endParaRPr lang="en-US" baseline="0" dirty="0" smtClean="0"/>
          </a:p>
          <a:p>
            <a:r>
              <a:rPr lang="en-US" baseline="0" dirty="0" smtClean="0"/>
              <a:t>Accompanying this is the small glass container used to store your concentrate.</a:t>
            </a:r>
          </a:p>
          <a:p>
            <a:endParaRPr lang="en-US" baseline="0" dirty="0" smtClean="0"/>
          </a:p>
          <a:p>
            <a:r>
              <a:rPr lang="en-US" baseline="0" dirty="0" smtClean="0"/>
              <a:t>What comments do you have about the size and shape of these devices?</a:t>
            </a:r>
          </a:p>
        </p:txBody>
      </p:sp>
      <p:sp>
        <p:nvSpPr>
          <p:cNvPr id="4" name="Slide Number Placeholder 3"/>
          <p:cNvSpPr>
            <a:spLocks noGrp="1"/>
          </p:cNvSpPr>
          <p:nvPr>
            <p:ph type="sldNum" sz="quarter" idx="10"/>
          </p:nvPr>
        </p:nvSpPr>
        <p:spPr/>
        <p:txBody>
          <a:bodyPr/>
          <a:lstStyle/>
          <a:p>
            <a:fld id="{36A62CCC-20A7-4B6C-8D3F-F9490E9F7BAE}" type="slidenum">
              <a:rPr lang="en-US" smtClean="0"/>
              <a:t>63</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81042971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 vaping marijuana really healthy? Well, it’s much</a:t>
            </a:r>
            <a:r>
              <a:rPr lang="en-US" baseline="0" dirty="0" smtClean="0"/>
              <a:t> the same story as with e-cigarettes. We don’t know what the long-term health effects are because there hasn’t been enough time for any effects to have taken place. We can make a similar assumption that by avoiding “smoke”, it is probably better for our lungs, but this does not make it healthy.</a:t>
            </a:r>
          </a:p>
          <a:p>
            <a:endParaRPr lang="en-US" baseline="0" dirty="0" smtClean="0"/>
          </a:p>
          <a:p>
            <a:r>
              <a:rPr lang="en-US" baseline="0" dirty="0" smtClean="0"/>
              <a:t>And when we think back on the studies of liquids vaped at high temperatures releasing formaldehyde, it was unrealistic for e-cigs but with marijuana vaping, one does need this higher temperature. Another thing to consider is that at high temperatures, one should consider what is happening to the parts inside of a electrical device. SO when you heat up the solder inside, are other chemicals off-gassing?</a:t>
            </a:r>
          </a:p>
        </p:txBody>
      </p:sp>
      <p:sp>
        <p:nvSpPr>
          <p:cNvPr id="4" name="Slide Number Placeholder 3"/>
          <p:cNvSpPr>
            <a:spLocks noGrp="1"/>
          </p:cNvSpPr>
          <p:nvPr>
            <p:ph type="sldNum" sz="quarter" idx="10"/>
          </p:nvPr>
        </p:nvSpPr>
        <p:spPr/>
        <p:txBody>
          <a:bodyPr/>
          <a:lstStyle/>
          <a:p>
            <a:fld id="{36A62CCC-20A7-4B6C-8D3F-F9490E9F7BAE}" type="slidenum">
              <a:rPr lang="en-US" smtClean="0"/>
              <a:t>64</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18833371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Two additional notes here: I really suggest reading this paper. There is some analytical chemistry in it looking at </a:t>
            </a:r>
            <a:r>
              <a:rPr lang="en-US" baseline="0" dirty="0" err="1" smtClean="0"/>
              <a:t>whethere</a:t>
            </a:r>
            <a:r>
              <a:rPr lang="en-US" baseline="0" dirty="0" smtClean="0"/>
              <a:t> e-liquids contain what the labels say, but the majority is a good summary of everything related to e-liquids. Also, a special thank you to WSU pharmacy student James Leonard who helped do the research for this portion of the training! </a:t>
            </a:r>
            <a:endParaRPr lang="en-US" dirty="0"/>
          </a:p>
        </p:txBody>
      </p:sp>
      <p:sp>
        <p:nvSpPr>
          <p:cNvPr id="4" name="Slide Number Placeholder 3"/>
          <p:cNvSpPr>
            <a:spLocks noGrp="1"/>
          </p:cNvSpPr>
          <p:nvPr>
            <p:ph type="sldNum" sz="quarter" idx="10"/>
          </p:nvPr>
        </p:nvSpPr>
        <p:spPr/>
        <p:txBody>
          <a:bodyPr/>
          <a:lstStyle/>
          <a:p>
            <a:fld id="{36A62CCC-20A7-4B6C-8D3F-F9490E9F7BAE}" type="slidenum">
              <a:rPr lang="en-US" smtClean="0"/>
              <a:t>65</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244452694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Finally—what</a:t>
            </a:r>
            <a:r>
              <a:rPr lang="en-US" baseline="0" dirty="0" smtClean="0"/>
              <a:t> is the landscape of marijuana vaping in adults? The 2014 Washington Healthy Youth survey asks the form of marijuana used, and across the various ages, 5-7% of students say they have vaporized marijuana. This is consistent with a national survey that indicated 5% of marijuana using youth had vaped it. In terms of cases from the poison center, a rough look at our data for 2015 shows that our calls related to concentrates are also around the 5% level.</a:t>
            </a:r>
          </a:p>
          <a:p>
            <a:endParaRPr lang="en-US" baseline="0" dirty="0" smtClean="0"/>
          </a:p>
          <a:p>
            <a:r>
              <a:rPr lang="en-US" baseline="0" dirty="0" err="1" smtClean="0"/>
              <a:t>Giroud</a:t>
            </a:r>
            <a:r>
              <a:rPr lang="en-US" baseline="0" dirty="0" smtClean="0"/>
              <a:t> et al. also did a survey of marijuana users to see vaping was popular. Their very basic survey of adults in the UK revealed that vaping cannabis was not terribly popular. But this was mostly done in adult and in the UK, so it’s not certain how applicable it is to our setting. We know that the popularity and use is probably age dependent.</a:t>
            </a:r>
          </a:p>
        </p:txBody>
      </p:sp>
      <p:sp>
        <p:nvSpPr>
          <p:cNvPr id="4" name="Slide Number Placeholder 3"/>
          <p:cNvSpPr>
            <a:spLocks noGrp="1"/>
          </p:cNvSpPr>
          <p:nvPr>
            <p:ph type="sldNum" sz="quarter" idx="10"/>
          </p:nvPr>
        </p:nvSpPr>
        <p:spPr/>
        <p:txBody>
          <a:bodyPr/>
          <a:lstStyle/>
          <a:p>
            <a:fld id="{36A62CCC-20A7-4B6C-8D3F-F9490E9F7BAE}" type="slidenum">
              <a:rPr lang="en-US" smtClean="0"/>
              <a:t>66</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83514300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Finally—what</a:t>
            </a:r>
            <a:r>
              <a:rPr lang="en-US" baseline="0" dirty="0" smtClean="0"/>
              <a:t> is the landscape of marijuana vaping in adults? The 2014 Washington Healthy Youth survey asks the form of marijuana used, and across the various ages, 5-7% of students say they have vaporized marijuana. This is consistent with a national survey that indicated 5% of marijuana using youth had vaped it. In terms of cases from the poison center, a rough look at our data for 2015 shows that our calls related to concentrates are also around the 5% level.</a:t>
            </a:r>
          </a:p>
          <a:p>
            <a:endParaRPr lang="en-US" baseline="0" dirty="0" smtClean="0"/>
          </a:p>
          <a:p>
            <a:r>
              <a:rPr lang="en-US" baseline="0" dirty="0" err="1" smtClean="0"/>
              <a:t>Giroud</a:t>
            </a:r>
            <a:r>
              <a:rPr lang="en-US" baseline="0" dirty="0" smtClean="0"/>
              <a:t> et al. also did a survey of marijuana users to see vaping was popular. Their very basic survey of adults in the UK revealed that vaping cannabis was not terribly popular. But this was mostly done in adult and in the UK, so it’s not certain how applicable it is to our setting. We know that the popularity and use is probably age dependent.</a:t>
            </a:r>
          </a:p>
        </p:txBody>
      </p:sp>
      <p:sp>
        <p:nvSpPr>
          <p:cNvPr id="4" name="Slide Number Placeholder 3"/>
          <p:cNvSpPr>
            <a:spLocks noGrp="1"/>
          </p:cNvSpPr>
          <p:nvPr>
            <p:ph type="sldNum" sz="quarter" idx="10"/>
          </p:nvPr>
        </p:nvSpPr>
        <p:spPr/>
        <p:txBody>
          <a:bodyPr/>
          <a:lstStyle/>
          <a:p>
            <a:fld id="{36A62CCC-20A7-4B6C-8D3F-F9490E9F7BAE}" type="slidenum">
              <a:rPr lang="en-US" smtClean="0"/>
              <a:t>67</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135186513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Finally—what</a:t>
            </a:r>
            <a:r>
              <a:rPr lang="en-US" baseline="0" dirty="0" smtClean="0"/>
              <a:t> is the landscape of marijuana vaping in adults? The 2014 Washington Healthy Youth survey asks the form of marijuana used, and across the various ages, 5-7% of students say they have vaporized marijuana. This is consistent with a national survey that indicated 5% of marijuana using youth had vaped it. In terms of cases from the poison center, a rough look at our data for 2015 shows that our calls related to concentrates are also around the 5% level.</a:t>
            </a:r>
          </a:p>
          <a:p>
            <a:endParaRPr lang="en-US" baseline="0" dirty="0" smtClean="0"/>
          </a:p>
          <a:p>
            <a:r>
              <a:rPr lang="en-US" baseline="0" dirty="0" err="1" smtClean="0"/>
              <a:t>Giroud</a:t>
            </a:r>
            <a:r>
              <a:rPr lang="en-US" baseline="0" dirty="0" smtClean="0"/>
              <a:t> et al. also did a survey of marijuana users to see vaping was popular. Their very basic survey of adults in the UK revealed that vaping cannabis was not terribly popular. But this was mostly done in adult and in the UK, so it’s not certain how applicable it is to our setting. We know that the popularity and use is probably age dependent.</a:t>
            </a:r>
          </a:p>
        </p:txBody>
      </p:sp>
      <p:sp>
        <p:nvSpPr>
          <p:cNvPr id="4" name="Slide Number Placeholder 3"/>
          <p:cNvSpPr>
            <a:spLocks noGrp="1"/>
          </p:cNvSpPr>
          <p:nvPr>
            <p:ph type="sldNum" sz="quarter" idx="10"/>
          </p:nvPr>
        </p:nvSpPr>
        <p:spPr/>
        <p:txBody>
          <a:bodyPr/>
          <a:lstStyle/>
          <a:p>
            <a:fld id="{36A62CCC-20A7-4B6C-8D3F-F9490E9F7BAE}" type="slidenum">
              <a:rPr lang="en-US" smtClean="0"/>
              <a:t>68</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335899414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We’re going</a:t>
            </a:r>
            <a:r>
              <a:rPr lang="en-US" baseline="0" dirty="0" smtClean="0"/>
              <a:t> to divert here briefly to mention dabbing. </a:t>
            </a:r>
            <a:r>
              <a:rPr lang="en-US" dirty="0" smtClean="0"/>
              <a:t>How many have heard of dabbing? What have you heard about it?</a:t>
            </a:r>
            <a:r>
              <a:rPr lang="en-US" baseline="0" dirty="0" smtClean="0"/>
              <a:t> It has a reputation of being very dangerous.</a:t>
            </a:r>
          </a:p>
          <a:p>
            <a:endParaRPr lang="en-US" baseline="0" dirty="0" smtClean="0"/>
          </a:p>
          <a:p>
            <a:r>
              <a:rPr lang="en-US" baseline="0" dirty="0" smtClean="0"/>
              <a:t>So what is it? Well it’s a specific way to flash vaporize BHO. It’s done using this sort of rig/ water pipe pictured to the right. You start by using a blow torch to heat a metal head to 900 degrees. Once it’s hot, you use a tool (often referred to as a nail) to drop a small bit of BHO (often called “dabs”) into the rig. It’s so hot that it immediately vaporizes shooting the vapors down through the pipe, over some water to drop out any heavy impurities and potential cool it a bit, and then you inhale through a mouthpiece on the other side.</a:t>
            </a:r>
            <a:endParaRPr lang="en-US" dirty="0" smtClean="0"/>
          </a:p>
        </p:txBody>
      </p:sp>
      <p:sp>
        <p:nvSpPr>
          <p:cNvPr id="4" name="Slide Number Placeholder 3"/>
          <p:cNvSpPr>
            <a:spLocks noGrp="1"/>
          </p:cNvSpPr>
          <p:nvPr>
            <p:ph type="sldNum" sz="quarter" idx="10"/>
          </p:nvPr>
        </p:nvSpPr>
        <p:spPr/>
        <p:txBody>
          <a:bodyPr/>
          <a:lstStyle/>
          <a:p>
            <a:fld id="{36A62CCC-20A7-4B6C-8D3F-F9490E9F7BAE}" type="slidenum">
              <a:rPr lang="en-US" smtClean="0"/>
              <a:t>69</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42617417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PRESENTATIONS: HIDE this slide; you may also recreate to list the specific learning objectives of your presentation</a:t>
            </a:r>
          </a:p>
          <a:p>
            <a:endParaRPr lang="en-US" baseline="0" dirty="0" smtClean="0"/>
          </a:p>
          <a:p>
            <a:r>
              <a:rPr lang="en-US" baseline="0" dirty="0" smtClean="0"/>
              <a:t>For TOT: read/paraphrase the goals and learning objectives. Then add the caveat.</a:t>
            </a:r>
            <a:endParaRPr lang="en-US" dirty="0" smtClean="0"/>
          </a:p>
          <a:p>
            <a:endParaRPr lang="en-US" dirty="0" smtClean="0"/>
          </a:p>
          <a:p>
            <a:r>
              <a:rPr lang="en-US" dirty="0" smtClean="0"/>
              <a:t>Caveat: There</a:t>
            </a:r>
            <a:r>
              <a:rPr lang="en-US" baseline="0" dirty="0" smtClean="0"/>
              <a:t> is a TON of information in this presentation. A lot. It took several people several months to bring all of this together. The expectation is not that you will be able to go out and give this 2 hour presentation verbatim tomorrow. We will all find particular things that resonate with us and the role that we have in the community. THOSE are the things that you will be able to talk about and those are the types of groups that you will want to connect with. Please do not feel daunted by the quantity of information about to come at you.</a:t>
            </a:r>
            <a:r>
              <a:rPr lang="en-US" baseline="0" dirty="0"/>
              <a:t> </a:t>
            </a:r>
            <a:r>
              <a:rPr lang="en-US" baseline="0" dirty="0" smtClean="0"/>
              <a:t>In that vein, we want this to be more of a conversation and discussion—if you have questions or thoughts at any time, please speak up!</a:t>
            </a:r>
          </a:p>
        </p:txBody>
      </p:sp>
      <p:sp>
        <p:nvSpPr>
          <p:cNvPr id="4" name="Slide Number Placeholder 3"/>
          <p:cNvSpPr>
            <a:spLocks noGrp="1"/>
          </p:cNvSpPr>
          <p:nvPr>
            <p:ph type="sldNum" sz="quarter" idx="10"/>
          </p:nvPr>
        </p:nvSpPr>
        <p:spPr/>
        <p:txBody>
          <a:bodyPr/>
          <a:lstStyle/>
          <a:p>
            <a:fld id="{36A62CCC-20A7-4B6C-8D3F-F9490E9F7BAE}" type="slidenum">
              <a:rPr lang="en-US" smtClean="0"/>
              <a:t>7</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195919422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a:t>
            </a:r>
            <a:r>
              <a:rPr lang="en-US" baseline="0" dirty="0" smtClean="0"/>
              <a:t> is perceived as very dangerous because of the high temperatures involved. Not to mention the fire hazard of using a blowtorch. Note that there is a lot of talk about explosions related to dabbing, but the most serious concern of explosion is actually during the extraction process. The BHO, if made well, shouldn’t have any explosive butane left in it when dropped into the rig.</a:t>
            </a:r>
          </a:p>
          <a:p>
            <a:endParaRPr lang="en-US" baseline="0" dirty="0" smtClean="0"/>
          </a:p>
          <a:p>
            <a:r>
              <a:rPr lang="en-US" baseline="0" dirty="0" smtClean="0"/>
              <a:t>Some of the dangerous that may arise are related to the high heat used. Remember that the point of vaping is to release the essential materials without combustion or smoke. Well when you heat something to 900 degrees, there might be a sizzle when the BHO is dropped in, which is the sign of a combustion reaction. You also have to consider what off-gassing might occur from the metal when heated that high. What happens if it melts a little? What chemicals might I be inhaling from that as well?</a:t>
            </a:r>
          </a:p>
          <a:p>
            <a:endParaRPr lang="en-US" baseline="0" dirty="0" smtClean="0"/>
          </a:p>
          <a:p>
            <a:r>
              <a:rPr lang="en-US" baseline="0" dirty="0" smtClean="0"/>
              <a:t>Two researchers did a survey of marijuana users and found that this “dangerous” perception held for marijuana users as well and they users preferred to use a more traditional vape device over dabbing. However, this is probably age dependent and reflects only that one instance in time. As we know, trends change.</a:t>
            </a:r>
          </a:p>
          <a:p>
            <a:endParaRPr lang="en-US" baseline="0" dirty="0" smtClean="0"/>
          </a:p>
          <a:p>
            <a:r>
              <a:rPr lang="en-US" baseline="0" dirty="0" smtClean="0"/>
              <a:t>A final reminder that dabbing is a way to vaporize the oils, but it’s not technically considered “vaping” in the means of using one of these devices to vape. Because of the temperature difference, one of these devices will never heat something that high.</a:t>
            </a:r>
            <a:endParaRPr lang="en-US" dirty="0"/>
          </a:p>
        </p:txBody>
      </p:sp>
      <p:sp>
        <p:nvSpPr>
          <p:cNvPr id="4" name="Slide Number Placeholder 3"/>
          <p:cNvSpPr>
            <a:spLocks noGrp="1"/>
          </p:cNvSpPr>
          <p:nvPr>
            <p:ph type="sldNum" sz="quarter" idx="10"/>
          </p:nvPr>
        </p:nvSpPr>
        <p:spPr/>
        <p:txBody>
          <a:bodyPr/>
          <a:lstStyle/>
          <a:p>
            <a:fld id="{36A62CCC-20A7-4B6C-8D3F-F9490E9F7BAE}" type="slidenum">
              <a:rPr lang="en-US" smtClean="0"/>
              <a:t>70</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60149290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We’re going</a:t>
            </a:r>
            <a:r>
              <a:rPr lang="en-US" baseline="0" dirty="0" smtClean="0"/>
              <a:t> to divert here briefly to mention dabbing. </a:t>
            </a:r>
            <a:r>
              <a:rPr lang="en-US" dirty="0" smtClean="0"/>
              <a:t>How many have heard of dabbing? What have you heard about it?</a:t>
            </a:r>
            <a:r>
              <a:rPr lang="en-US" baseline="0" dirty="0" smtClean="0"/>
              <a:t> It has a reputation of being very dangerous.</a:t>
            </a:r>
          </a:p>
          <a:p>
            <a:endParaRPr lang="en-US" baseline="0" dirty="0" smtClean="0"/>
          </a:p>
          <a:p>
            <a:r>
              <a:rPr lang="en-US" baseline="0" dirty="0" smtClean="0"/>
              <a:t>So what is it? Well it’s a specific way to flash vaporize BHO. It’s done using this sort of rig/ water pipe pictured to the right. You start by using a blow torch to heat a metal head to 900 degrees. Once it’s hot, you use a tool (often referred to as a nail) to drop a small bit of BHO (often called “dabs”) into the rig. It’s so hot that it immediately vaporizes shooting the vapors down through the pipe, over some water to drop out any heavy impurities and potential cool it a bit, and then you inhale through a mouthpiece on the other </a:t>
            </a:r>
            <a:r>
              <a:rPr lang="en-US" baseline="0" dirty="0" smtClean="0"/>
              <a:t>side. </a:t>
            </a:r>
          </a:p>
          <a:p>
            <a:endParaRPr lang="en-US" baseline="0" dirty="0" smtClean="0"/>
          </a:p>
          <a:p>
            <a:r>
              <a:rPr lang="en-US" dirty="0" smtClean="0"/>
              <a:t>https://www.youtube.com/watch?v=EDl3JrHEnZ8</a:t>
            </a:r>
            <a:endParaRPr lang="en-US" dirty="0" smtClean="0"/>
          </a:p>
        </p:txBody>
      </p:sp>
      <p:sp>
        <p:nvSpPr>
          <p:cNvPr id="4" name="Slide Number Placeholder 3"/>
          <p:cNvSpPr>
            <a:spLocks noGrp="1"/>
          </p:cNvSpPr>
          <p:nvPr>
            <p:ph type="sldNum" sz="quarter" idx="10"/>
          </p:nvPr>
        </p:nvSpPr>
        <p:spPr/>
        <p:txBody>
          <a:bodyPr/>
          <a:lstStyle/>
          <a:p>
            <a:fld id="{36A62CCC-20A7-4B6C-8D3F-F9490E9F7BAE}" type="slidenum">
              <a:rPr lang="en-US" smtClean="0"/>
              <a:t>71</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380807298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dirty="0" smtClean="0"/>
              <a:t>https://www.youtube.com/watch?v=EDl3JrHEnZ8</a:t>
            </a:r>
            <a:endParaRPr lang="en-US" dirty="0" smtClean="0"/>
          </a:p>
        </p:txBody>
      </p:sp>
      <p:sp>
        <p:nvSpPr>
          <p:cNvPr id="4" name="Header Placeholder 3"/>
          <p:cNvSpPr>
            <a:spLocks noGrp="1"/>
          </p:cNvSpPr>
          <p:nvPr>
            <p:ph type="hd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36A62CCC-20A7-4B6C-8D3F-F9490E9F7BAE}" type="slidenum">
              <a:rPr lang="en-US" smtClean="0"/>
              <a:t>72</a:t>
            </a:fld>
            <a:endParaRPr lang="en-US"/>
          </a:p>
        </p:txBody>
      </p:sp>
    </p:spTree>
    <p:extLst>
      <p:ext uri="{BB962C8B-B14F-4D97-AF65-F5344CB8AC3E}">
        <p14:creationId xmlns:p14="http://schemas.microsoft.com/office/powerpoint/2010/main" val="422008096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We’re going</a:t>
            </a:r>
            <a:r>
              <a:rPr lang="en-US" baseline="0" dirty="0" smtClean="0"/>
              <a:t> to divert here briefly to mention dabbing. </a:t>
            </a:r>
            <a:r>
              <a:rPr lang="en-US" dirty="0" smtClean="0"/>
              <a:t>How many have heard of dabbing? What have you heard about it?</a:t>
            </a:r>
            <a:r>
              <a:rPr lang="en-US" baseline="0" dirty="0" smtClean="0"/>
              <a:t> It has a reputation of being very dangerous.</a:t>
            </a:r>
          </a:p>
          <a:p>
            <a:endParaRPr lang="en-US" baseline="0" dirty="0" smtClean="0"/>
          </a:p>
          <a:p>
            <a:r>
              <a:rPr lang="en-US" baseline="0" dirty="0" smtClean="0"/>
              <a:t>So what is it? Well it’s a specific way to flash vaporize BHO. It’s done using this sort of rig/ water pipe pictured to the right. You start by using a blow torch to heat a metal head to 900 degrees. Once it’s hot, you use a tool (often referred to as a nail) to drop a small bit of BHO (often called “dabs”) into the rig. It’s so hot that it immediately vaporizes shooting the vapors down through the pipe, over some water to drop out any heavy impurities and potential cool it a bit, and then you inhale through a mouthpiece on the other side.</a:t>
            </a:r>
            <a:endParaRPr lang="en-US" dirty="0" smtClean="0"/>
          </a:p>
        </p:txBody>
      </p:sp>
      <p:sp>
        <p:nvSpPr>
          <p:cNvPr id="4" name="Slide Number Placeholder 3"/>
          <p:cNvSpPr>
            <a:spLocks noGrp="1"/>
          </p:cNvSpPr>
          <p:nvPr>
            <p:ph type="sldNum" sz="quarter" idx="10"/>
          </p:nvPr>
        </p:nvSpPr>
        <p:spPr/>
        <p:txBody>
          <a:bodyPr/>
          <a:lstStyle/>
          <a:p>
            <a:fld id="{36A62CCC-20A7-4B6C-8D3F-F9490E9F7BAE}" type="slidenum">
              <a:rPr lang="en-US" smtClean="0"/>
              <a:t>73</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43494247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36A62CCC-20A7-4B6C-8D3F-F9490E9F7BAE}" type="slidenum">
              <a:rPr lang="en-US" smtClean="0"/>
              <a:t>74</a:t>
            </a:fld>
            <a:endParaRPr lang="en-US"/>
          </a:p>
        </p:txBody>
      </p:sp>
    </p:spTree>
    <p:extLst>
      <p:ext uri="{BB962C8B-B14F-4D97-AF65-F5344CB8AC3E}">
        <p14:creationId xmlns:p14="http://schemas.microsoft.com/office/powerpoint/2010/main" val="102512401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is not a lot of evidence</a:t>
            </a:r>
            <a:r>
              <a:rPr lang="en-US" baseline="0" dirty="0" smtClean="0"/>
              <a:t> in the literature showing how these devices might be used for even more substances, but there is information and stories on the internet and through popular press that highlight uses for these substances (read list)</a:t>
            </a:r>
            <a:endParaRPr lang="en-US" dirty="0"/>
          </a:p>
        </p:txBody>
      </p:sp>
      <p:sp>
        <p:nvSpPr>
          <p:cNvPr id="4" name="Slide Number Placeholder 3"/>
          <p:cNvSpPr>
            <a:spLocks noGrp="1"/>
          </p:cNvSpPr>
          <p:nvPr>
            <p:ph type="sldNum" sz="quarter" idx="10"/>
          </p:nvPr>
        </p:nvSpPr>
        <p:spPr/>
        <p:txBody>
          <a:bodyPr/>
          <a:lstStyle/>
          <a:p>
            <a:fld id="{36A62CCC-20A7-4B6C-8D3F-F9490E9F7BAE}" type="slidenum">
              <a:rPr lang="en-US" smtClean="0"/>
              <a:t>75</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82160728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A62CCC-20A7-4B6C-8D3F-F9490E9F7BAE}" type="slidenum">
              <a:rPr lang="en-US" smtClean="0"/>
              <a:t>76</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104566896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http://www.fda.gov/TobaccoProducts/NewsEvents/ucm499383.htm</a:t>
            </a:r>
          </a:p>
          <a:p>
            <a:endParaRPr lang="en-US" dirty="0" smtClean="0"/>
          </a:p>
          <a:p>
            <a:r>
              <a:rPr lang="en-US" dirty="0" smtClean="0"/>
              <a:t>http://www.fda.gov/TobaccoProducts/Labeling/RulesRegulationsGuidance/ucm388395.htm</a:t>
            </a:r>
            <a:endParaRPr lang="en-US" dirty="0"/>
          </a:p>
        </p:txBody>
      </p:sp>
      <p:sp>
        <p:nvSpPr>
          <p:cNvPr id="4" name="Slide Number Placeholder 3"/>
          <p:cNvSpPr>
            <a:spLocks noGrp="1"/>
          </p:cNvSpPr>
          <p:nvPr>
            <p:ph type="sldNum" sz="quarter" idx="10"/>
          </p:nvPr>
        </p:nvSpPr>
        <p:spPr/>
        <p:txBody>
          <a:bodyPr/>
          <a:lstStyle/>
          <a:p>
            <a:fld id="{36A62CCC-20A7-4B6C-8D3F-F9490E9F7BAE}" type="slidenum">
              <a:rPr lang="en-US" smtClean="0"/>
              <a:t>77</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125425306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https://finance.yahoo.com/news/e-cigarette-makers-rush-products-110001914.html</a:t>
            </a:r>
          </a:p>
          <a:p>
            <a:endParaRPr lang="en-US" dirty="0" smtClean="0"/>
          </a:p>
          <a:p>
            <a:r>
              <a:rPr lang="en-US" dirty="0" smtClean="0"/>
              <a:t>http://www.cpsc.gov/en/Regulations-Laws--Standards/Statutes/Poison-Prevention-Packaging-Act/Child-Resistant-and-Senior-Friendly-Packages-packaging-guide/</a:t>
            </a:r>
            <a:endParaRPr lang="en-US" dirty="0"/>
          </a:p>
        </p:txBody>
      </p:sp>
      <p:sp>
        <p:nvSpPr>
          <p:cNvPr id="4" name="Slide Number Placeholder 3"/>
          <p:cNvSpPr>
            <a:spLocks noGrp="1"/>
          </p:cNvSpPr>
          <p:nvPr>
            <p:ph type="sldNum" sz="quarter" idx="10"/>
          </p:nvPr>
        </p:nvSpPr>
        <p:spPr/>
        <p:txBody>
          <a:bodyPr/>
          <a:lstStyle/>
          <a:p>
            <a:fld id="{36A62CCC-20A7-4B6C-8D3F-F9490E9F7BAE}" type="slidenum">
              <a:rPr lang="en-US" smtClean="0"/>
              <a:t>78</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8763645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36A62CCC-20A7-4B6C-8D3F-F9490E9F7BAE}" type="slidenum">
              <a:rPr lang="en-US" smtClean="0"/>
              <a:t>79</a:t>
            </a:fld>
            <a:endParaRPr lang="en-US"/>
          </a:p>
        </p:txBody>
      </p:sp>
    </p:spTree>
    <p:extLst>
      <p:ext uri="{BB962C8B-B14F-4D97-AF65-F5344CB8AC3E}">
        <p14:creationId xmlns:p14="http://schemas.microsoft.com/office/powerpoint/2010/main" val="11318777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Presentation: HIDE SLIDE</a:t>
            </a:r>
          </a:p>
          <a:p>
            <a:endParaRPr lang="en-US" dirty="0" smtClean="0"/>
          </a:p>
          <a:p>
            <a:r>
              <a:rPr lang="en-US" dirty="0" smtClean="0"/>
              <a:t>For</a:t>
            </a:r>
            <a:r>
              <a:rPr lang="en-US" baseline="0" dirty="0" smtClean="0"/>
              <a:t> TOT: Pass out pre-tests. While they are working on pre-tests, you can set-up the rest of your materials.</a:t>
            </a:r>
            <a:endParaRPr lang="en-US" dirty="0"/>
          </a:p>
        </p:txBody>
      </p:sp>
      <p:sp>
        <p:nvSpPr>
          <p:cNvPr id="4" name="Slide Number Placeholder 3"/>
          <p:cNvSpPr>
            <a:spLocks noGrp="1"/>
          </p:cNvSpPr>
          <p:nvPr>
            <p:ph type="sldNum" sz="quarter" idx="10"/>
          </p:nvPr>
        </p:nvSpPr>
        <p:spPr/>
        <p:txBody>
          <a:bodyPr/>
          <a:lstStyle/>
          <a:p>
            <a:fld id="{36A62CCC-20A7-4B6C-8D3F-F9490E9F7BAE}" type="slidenum">
              <a:rPr lang="en-US" smtClean="0"/>
              <a:t>8</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120592562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Press room announcement: https://www.fda.gov/NewsEvents/Newsroom/PressAnnouncements/ucm570501.htm </a:t>
            </a:r>
            <a:endParaRPr lang="en-US" dirty="0"/>
          </a:p>
        </p:txBody>
      </p:sp>
      <p:sp>
        <p:nvSpPr>
          <p:cNvPr id="4" name="Header Placeholder 3"/>
          <p:cNvSpPr>
            <a:spLocks noGrp="1"/>
          </p:cNvSpPr>
          <p:nvPr>
            <p:ph type="hdr" sz="quarter" idx="10"/>
          </p:nvPr>
        </p:nvSpPr>
        <p:spPr/>
        <p:txBody>
          <a:bodyPr/>
          <a:lstStyle/>
          <a:p>
            <a:endParaRPr lang="en-US"/>
          </a:p>
        </p:txBody>
      </p:sp>
      <p:sp>
        <p:nvSpPr>
          <p:cNvPr id="5" name="Slide Number Placeholder 4"/>
          <p:cNvSpPr>
            <a:spLocks noGrp="1"/>
          </p:cNvSpPr>
          <p:nvPr>
            <p:ph type="sldNum" sz="quarter" idx="11"/>
          </p:nvPr>
        </p:nvSpPr>
        <p:spPr/>
        <p:txBody>
          <a:bodyPr/>
          <a:lstStyle/>
          <a:p>
            <a:fld id="{36A62CCC-20A7-4B6C-8D3F-F9490E9F7BAE}" type="slidenum">
              <a:rPr lang="en-US" smtClean="0"/>
              <a:t>80</a:t>
            </a:fld>
            <a:endParaRPr lang="en-US"/>
          </a:p>
        </p:txBody>
      </p:sp>
    </p:spTree>
    <p:extLst>
      <p:ext uri="{BB962C8B-B14F-4D97-AF65-F5344CB8AC3E}">
        <p14:creationId xmlns:p14="http://schemas.microsoft.com/office/powerpoint/2010/main" val="275749066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Find more information on this bill here: http://healthygen.org/sites/default/files/SB6328_Information.pdf?utm_source=Health+Policy+News+You+Can+Use%3A+April+4%2C+2016&amp;utm_campaign=HPN+2016+-+April+4&amp;utm_medium=email</a:t>
            </a:r>
          </a:p>
          <a:p>
            <a:endParaRPr lang="en-US" dirty="0" smtClean="0"/>
          </a:p>
          <a:p>
            <a:endParaRPr lang="en-US" dirty="0" smtClean="0"/>
          </a:p>
          <a:p>
            <a:pPr lvl="0"/>
            <a:r>
              <a:rPr lang="en-US" b="1" i="1" dirty="0"/>
              <a:t>Prohibits any local jurisdiction from enacting any point of sale regulations.</a:t>
            </a:r>
            <a:r>
              <a:rPr lang="en-US" dirty="0"/>
              <a:t>  </a:t>
            </a:r>
          </a:p>
          <a:p>
            <a:r>
              <a:rPr lang="en-US" dirty="0"/>
              <a:t>background…this is standard tobacco, and now vaping product industry plans to keep all regulations at the state or federal levels.  We need to be clear when talking to folks that while the bill has good elements, it also has lifelong handcuffs that prevent local jurisdictions from developing innovative regulations that could be used to reduce tobacco and vapor product use in the most vulnerable communities.  </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6A62CCC-20A7-4B6C-8D3F-F9490E9F7BAE}" type="slidenum">
              <a:rPr lang="en-US" smtClean="0"/>
              <a:t>81</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83253488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A62CCC-20A7-4B6C-8D3F-F9490E9F7BAE}" type="slidenum">
              <a:rPr lang="en-US" smtClean="0"/>
              <a:t>82</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427397188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those</a:t>
            </a:r>
            <a:r>
              <a:rPr lang="en-US" baseline="0" dirty="0" smtClean="0"/>
              <a:t> people who are “public” or “government” employees, there are ways to “educate” so that you don’t risk being accused of lobbying. For example: You can send data and say to “consider” the data as law makers make decisions.</a:t>
            </a:r>
            <a:endParaRPr lang="en-US" dirty="0"/>
          </a:p>
        </p:txBody>
      </p:sp>
      <p:sp>
        <p:nvSpPr>
          <p:cNvPr id="4" name="Slide Number Placeholder 3"/>
          <p:cNvSpPr>
            <a:spLocks noGrp="1"/>
          </p:cNvSpPr>
          <p:nvPr>
            <p:ph type="sldNum" sz="quarter" idx="10"/>
          </p:nvPr>
        </p:nvSpPr>
        <p:spPr/>
        <p:txBody>
          <a:bodyPr/>
          <a:lstStyle/>
          <a:p>
            <a:fld id="{36A62CCC-20A7-4B6C-8D3F-F9490E9F7BAE}" type="slidenum">
              <a:rPr lang="en-US" smtClean="0"/>
              <a:t>83</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248840217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A62CCC-20A7-4B6C-8D3F-F9490E9F7BAE}" type="slidenum">
              <a:rPr lang="en-US" smtClean="0"/>
              <a:t>84</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172554611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http://www.lung.org/about-us/local-associations/washington.html</a:t>
            </a:r>
          </a:p>
          <a:p>
            <a:r>
              <a:rPr lang="en-US" dirty="0" smtClean="0"/>
              <a:t>https://www.healthykingcounty.org/projects/</a:t>
            </a:r>
          </a:p>
          <a:p>
            <a:r>
              <a:rPr lang="en-US" dirty="0" smtClean="0"/>
              <a:t>https://www.tobaccofreekids.org/</a:t>
            </a:r>
          </a:p>
          <a:p>
            <a:r>
              <a:rPr lang="en-US" dirty="0" smtClean="0"/>
              <a:t>http://www.kingcounty.gov/depts/health/smoking/tobacco-vapor.aspx</a:t>
            </a:r>
          </a:p>
          <a:p>
            <a:r>
              <a:rPr lang="en-US" dirty="0" smtClean="0"/>
              <a:t>https://www.fda.gov/TobaccoProducts/Labeling/RulesRegulationsGuidance/ucm394909.htm</a:t>
            </a:r>
          </a:p>
          <a:p>
            <a:r>
              <a:rPr lang="en-US" dirty="0" smtClean="0"/>
              <a:t>https://www.facebook.com/StartTalkingNowWA/</a:t>
            </a:r>
          </a:p>
          <a:p>
            <a:endParaRPr lang="en-US" dirty="0"/>
          </a:p>
        </p:txBody>
      </p:sp>
      <p:sp>
        <p:nvSpPr>
          <p:cNvPr id="4" name="Slide Number Placeholder 3"/>
          <p:cNvSpPr>
            <a:spLocks noGrp="1"/>
          </p:cNvSpPr>
          <p:nvPr>
            <p:ph type="sldNum" sz="quarter" idx="10"/>
          </p:nvPr>
        </p:nvSpPr>
        <p:spPr/>
        <p:txBody>
          <a:bodyPr/>
          <a:lstStyle/>
          <a:p>
            <a:fld id="{36A62CCC-20A7-4B6C-8D3F-F9490E9F7BAE}" type="slidenum">
              <a:rPr lang="en-US" smtClean="0"/>
              <a:t>85</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404695079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Prevention</a:t>
            </a:r>
            <a:r>
              <a:rPr lang="en-US" baseline="0" dirty="0" smtClean="0"/>
              <a:t> WINS Discussion: Are there concerns about having a kit? Any concerns about using it? Storing it? Using on school premises? How should the kits be shared and utilized by Prevention WINS members?</a:t>
            </a:r>
          </a:p>
        </p:txBody>
      </p:sp>
      <p:sp>
        <p:nvSpPr>
          <p:cNvPr id="4" name="Slide Number Placeholder 3"/>
          <p:cNvSpPr>
            <a:spLocks noGrp="1"/>
          </p:cNvSpPr>
          <p:nvPr>
            <p:ph type="sldNum" sz="quarter" idx="10"/>
          </p:nvPr>
        </p:nvSpPr>
        <p:spPr/>
        <p:txBody>
          <a:bodyPr/>
          <a:lstStyle/>
          <a:p>
            <a:fld id="{36A62CCC-20A7-4B6C-8D3F-F9490E9F7BAE}" type="slidenum">
              <a:rPr lang="en-US" smtClean="0"/>
              <a:t>86</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106431155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A62CCC-20A7-4B6C-8D3F-F9490E9F7BAE}" type="slidenum">
              <a:rPr lang="en-US" smtClean="0"/>
              <a:t>87</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57799662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A62CCC-20A7-4B6C-8D3F-F9490E9F7BAE}" type="slidenum">
              <a:rPr lang="en-US" smtClean="0"/>
              <a:t>88</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84424362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A62CCC-20A7-4B6C-8D3F-F9490E9F7BAE}" type="slidenum">
              <a:rPr lang="en-US" smtClean="0"/>
              <a:t>89</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42927587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Presentation AND</a:t>
            </a:r>
            <a:r>
              <a:rPr lang="en-US" baseline="0" dirty="0" smtClean="0"/>
              <a:t> TOT: </a:t>
            </a:r>
            <a:r>
              <a:rPr lang="en-US" dirty="0" smtClean="0"/>
              <a:t>Raise your hand if you’ve seen something about e-cigarettes in the media,</a:t>
            </a:r>
            <a:r>
              <a:rPr lang="en-US" baseline="0" dirty="0" smtClean="0"/>
              <a:t> popular press, social media, etc. Looks like all or almost all of us have. </a:t>
            </a:r>
            <a:r>
              <a:rPr lang="en-US" dirty="0" smtClean="0"/>
              <a:t>Concerns</a:t>
            </a:r>
            <a:r>
              <a:rPr lang="en-US" baseline="0" dirty="0" smtClean="0"/>
              <a:t> about e-cigs has really expanded in the media recently, especially the last 6 months or so. Issues that are trending include the discussion on if it’s really safe, how does it impact kids, and how are other countries responding.</a:t>
            </a:r>
            <a:endParaRPr lang="en-US" dirty="0"/>
          </a:p>
        </p:txBody>
      </p:sp>
      <p:sp>
        <p:nvSpPr>
          <p:cNvPr id="4" name="Slide Number Placeholder 3"/>
          <p:cNvSpPr>
            <a:spLocks noGrp="1"/>
          </p:cNvSpPr>
          <p:nvPr>
            <p:ph type="sldNum" sz="quarter" idx="10"/>
          </p:nvPr>
        </p:nvSpPr>
        <p:spPr/>
        <p:txBody>
          <a:bodyPr/>
          <a:lstStyle/>
          <a:p>
            <a:fld id="{36A62CCC-20A7-4B6C-8D3F-F9490E9F7BAE}" type="slidenum">
              <a:rPr lang="en-US" smtClean="0"/>
              <a:t>9</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14416990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A62CCC-20A7-4B6C-8D3F-F9490E9F7BAE}" type="slidenum">
              <a:rPr lang="en-US" smtClean="0"/>
              <a:t>90</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28276077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AF0AB58-F82B-4B3E-B5FC-C71BB0BAAF03}" type="datetimeFigureOut">
              <a:rPr lang="en-US" smtClean="0"/>
              <a:t>8/30/2017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583840-E683-49D5-931A-A1DC1A3048F6}"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65007" y="341205"/>
            <a:ext cx="2288788" cy="6162281"/>
          </a:xfrm>
          <a:prstGeom prst="rect">
            <a:avLst/>
          </a:prstGeom>
          <a:effectLst>
            <a:glow>
              <a:schemeClr val="accent1"/>
            </a:glow>
            <a:reflection endPos="0" dist="50800" dir="5400000" sy="-100000" algn="bl" rotWithShape="0"/>
            <a:softEdge rad="254000"/>
          </a:effectLst>
        </p:spPr>
      </p:pic>
    </p:spTree>
    <p:extLst>
      <p:ext uri="{BB962C8B-B14F-4D97-AF65-F5344CB8AC3E}">
        <p14:creationId xmlns:p14="http://schemas.microsoft.com/office/powerpoint/2010/main" val="13823227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AF0AB58-F82B-4B3E-B5FC-C71BB0BAAF03}" type="datetimeFigureOut">
              <a:rPr lang="en-US" smtClean="0"/>
              <a:t>8/30/2017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583840-E683-49D5-931A-A1DC1A3048F6}" type="slidenum">
              <a:rPr lang="en-US" smtClean="0"/>
              <a:t>‹#›</a:t>
            </a:fld>
            <a:endParaRPr lang="en-US"/>
          </a:p>
        </p:txBody>
      </p:sp>
    </p:spTree>
    <p:extLst>
      <p:ext uri="{BB962C8B-B14F-4D97-AF65-F5344CB8AC3E}">
        <p14:creationId xmlns:p14="http://schemas.microsoft.com/office/powerpoint/2010/main" val="36364056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AF0AB58-F82B-4B3E-B5FC-C71BB0BAAF03}" type="datetimeFigureOut">
              <a:rPr lang="en-US" smtClean="0"/>
              <a:t>8/30/2017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583840-E683-49D5-931A-A1DC1A3048F6}" type="slidenum">
              <a:rPr lang="en-US" smtClean="0"/>
              <a:t>‹#›</a:t>
            </a:fld>
            <a:endParaRPr lang="en-US"/>
          </a:p>
        </p:txBody>
      </p:sp>
    </p:spTree>
    <p:extLst>
      <p:ext uri="{BB962C8B-B14F-4D97-AF65-F5344CB8AC3E}">
        <p14:creationId xmlns:p14="http://schemas.microsoft.com/office/powerpoint/2010/main" val="3994259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AF0AB58-F82B-4B3E-B5FC-C71BB0BAAF03}" type="datetimeFigureOut">
              <a:rPr lang="en-US" smtClean="0"/>
              <a:t>8/30/2017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583840-E683-49D5-931A-A1DC1A3048F6}"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65007" y="341205"/>
            <a:ext cx="2288788" cy="6162281"/>
          </a:xfrm>
          <a:prstGeom prst="rect">
            <a:avLst/>
          </a:prstGeom>
          <a:effectLst>
            <a:glow>
              <a:schemeClr val="accent1"/>
            </a:glow>
            <a:reflection endPos="0" dist="50800" dir="5400000" sy="-100000" algn="bl" rotWithShape="0"/>
            <a:softEdge rad="254000"/>
          </a:effectLst>
        </p:spPr>
      </p:pic>
    </p:spTree>
    <p:extLst>
      <p:ext uri="{BB962C8B-B14F-4D97-AF65-F5344CB8AC3E}">
        <p14:creationId xmlns:p14="http://schemas.microsoft.com/office/powerpoint/2010/main" val="1822335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AF0AB58-F82B-4B3E-B5FC-C71BB0BAAF03}" type="datetimeFigureOut">
              <a:rPr lang="en-US" smtClean="0"/>
              <a:t>8/30/2017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583840-E683-49D5-931A-A1DC1A3048F6}"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39670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AF0AB58-F82B-4B3E-B5FC-C71BB0BAAF03}" type="datetimeFigureOut">
              <a:rPr lang="en-US" smtClean="0"/>
              <a:t>8/30/2017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583840-E683-49D5-931A-A1DC1A3048F6}" type="slidenum">
              <a:rPr lang="en-US" smtClean="0"/>
              <a:t>‹#›</a:t>
            </a:fld>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65007" y="341205"/>
            <a:ext cx="2288788" cy="6162281"/>
          </a:xfrm>
          <a:prstGeom prst="rect">
            <a:avLst/>
          </a:prstGeom>
          <a:effectLst>
            <a:glow>
              <a:schemeClr val="accent1"/>
            </a:glow>
            <a:reflection endPos="0" dist="50800" dir="5400000" sy="-100000" algn="bl" rotWithShape="0"/>
            <a:softEdge rad="254000"/>
          </a:effectLst>
        </p:spPr>
      </p:pic>
    </p:spTree>
    <p:extLst>
      <p:ext uri="{BB962C8B-B14F-4D97-AF65-F5344CB8AC3E}">
        <p14:creationId xmlns:p14="http://schemas.microsoft.com/office/powerpoint/2010/main" val="1692667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AF0AB58-F82B-4B3E-B5FC-C71BB0BAAF03}" type="datetimeFigureOut">
              <a:rPr lang="en-US" smtClean="0"/>
              <a:t>8/30/2017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6583840-E683-49D5-931A-A1DC1A3048F6}" type="slidenum">
              <a:rPr lang="en-US" smtClean="0"/>
              <a:t>‹#›</a:t>
            </a:fld>
            <a:endParaRPr lang="en-US"/>
          </a:p>
        </p:txBody>
      </p:sp>
    </p:spTree>
    <p:extLst>
      <p:ext uri="{BB962C8B-B14F-4D97-AF65-F5344CB8AC3E}">
        <p14:creationId xmlns:p14="http://schemas.microsoft.com/office/powerpoint/2010/main" val="637831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AF0AB58-F82B-4B3E-B5FC-C71BB0BAAF03}" type="datetimeFigureOut">
              <a:rPr lang="en-US" smtClean="0"/>
              <a:t>8/30/2017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6583840-E683-49D5-931A-A1DC1A3048F6}" type="slidenum">
              <a:rPr lang="en-US" smtClean="0"/>
              <a:t>‹#›</a:t>
            </a:fld>
            <a:endParaRPr lang="en-US"/>
          </a:p>
        </p:txBody>
      </p:sp>
    </p:spTree>
    <p:extLst>
      <p:ext uri="{BB962C8B-B14F-4D97-AF65-F5344CB8AC3E}">
        <p14:creationId xmlns:p14="http://schemas.microsoft.com/office/powerpoint/2010/main" val="28926745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0AF0AB58-F82B-4B3E-B5FC-C71BB0BAAF03}" type="datetimeFigureOut">
              <a:rPr lang="en-US" smtClean="0"/>
              <a:t>8/30/2017</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E6583840-E683-49D5-931A-A1DC1A3048F6}" type="slidenum">
              <a:rPr lang="en-US" smtClean="0"/>
              <a:t>‹#›</a:t>
            </a:fld>
            <a:endParaRPr lang="en-US"/>
          </a:p>
        </p:txBody>
      </p:sp>
    </p:spTree>
    <p:extLst>
      <p:ext uri="{BB962C8B-B14F-4D97-AF65-F5344CB8AC3E}">
        <p14:creationId xmlns:p14="http://schemas.microsoft.com/office/powerpoint/2010/main" val="1567085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0AF0AB58-F82B-4B3E-B5FC-C71BB0BAAF03}" type="datetimeFigureOut">
              <a:rPr lang="en-US" smtClean="0"/>
              <a:t>8/30/2017</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E6583840-E683-49D5-931A-A1DC1A3048F6}" type="slidenum">
              <a:rPr lang="en-US" smtClean="0"/>
              <a:t>‹#›</a:t>
            </a:fld>
            <a:endParaRPr lang="en-US"/>
          </a:p>
        </p:txBody>
      </p:sp>
    </p:spTree>
    <p:extLst>
      <p:ext uri="{BB962C8B-B14F-4D97-AF65-F5344CB8AC3E}">
        <p14:creationId xmlns:p14="http://schemas.microsoft.com/office/powerpoint/2010/main" val="117743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F0AB58-F82B-4B3E-B5FC-C71BB0BAAF03}" type="datetimeFigureOut">
              <a:rPr lang="en-US" smtClean="0"/>
              <a:t>8/30/2017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583840-E683-49D5-931A-A1DC1A3048F6}" type="slidenum">
              <a:rPr lang="en-US" smtClean="0"/>
              <a:t>‹#›</a:t>
            </a:fld>
            <a:endParaRPr lang="en-US"/>
          </a:p>
        </p:txBody>
      </p:sp>
    </p:spTree>
    <p:extLst>
      <p:ext uri="{BB962C8B-B14F-4D97-AF65-F5344CB8AC3E}">
        <p14:creationId xmlns:p14="http://schemas.microsoft.com/office/powerpoint/2010/main" val="21152096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0AF0AB58-F82B-4B3E-B5FC-C71BB0BAAF03}" type="datetimeFigureOut">
              <a:rPr lang="en-US" smtClean="0"/>
              <a:t>8/30/2017</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E6583840-E683-49D5-931A-A1DC1A3048F6}"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7326587"/>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11.jpg"/><Relationship Id="rId7"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13.png"/><Relationship Id="rId10" Type="http://schemas.openxmlformats.org/officeDocument/2006/relationships/image" Target="../media/image16.png"/><Relationship Id="rId4" Type="http://schemas.openxmlformats.org/officeDocument/2006/relationships/image" Target="../media/image9.jpeg"/><Relationship Id="rId9"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3.png"/><Relationship Id="rId4" Type="http://schemas.openxmlformats.org/officeDocument/2006/relationships/image" Target="../media/image2.jpeg"/></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3.png"/><Relationship Id="rId4" Type="http://schemas.openxmlformats.org/officeDocument/2006/relationships/image" Target="../media/image2.jpeg"/></Relationships>
</file>

<file path=ppt/slides/_rels/slide16.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hyperlink" Target="http://www.kiro7.com/news/local/kirkland-mans-vape-pen-battery-explodes/373773562" TargetMode="External"/><Relationship Id="rId7"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hyperlink" Target="https://www.youtube.com/watch?v=k1LjSuq0rk8" TargetMode="Externa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hyperlink" Target="https://www.youtube.com/watch?v=DRUxA8U51xc" TargetMode="Externa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2.jpe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2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hyperlink" Target="https://youtu.be/El8V5PtLoB4" TargetMode="External"/><Relationship Id="rId7" Type="http://schemas.openxmlformats.org/officeDocument/2006/relationships/hyperlink" Target="https://youtu.be/zzEK7TL-W_o" TargetMode="External"/><Relationship Id="rId12"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2.jpeg"/><Relationship Id="rId5" Type="http://schemas.openxmlformats.org/officeDocument/2006/relationships/hyperlink" Target="https://youtu.be/L5JCKyMMNss" TargetMode="External"/><Relationship Id="rId10" Type="http://schemas.openxmlformats.org/officeDocument/2006/relationships/image" Target="../media/image28.png"/><Relationship Id="rId4" Type="http://schemas.openxmlformats.org/officeDocument/2006/relationships/image" Target="../media/image25.png"/><Relationship Id="rId9" Type="http://schemas.openxmlformats.org/officeDocument/2006/relationships/hyperlink" Target="https://youtu.be/grWEhJ63OQ0"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2.jpeg"/><Relationship Id="rId7" Type="http://schemas.openxmlformats.org/officeDocument/2006/relationships/image" Target="../media/image31.JP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s://www.youtube.com/watch?v=N-pd8WBvd3Q" TargetMode="External"/><Relationship Id="rId5" Type="http://schemas.openxmlformats.org/officeDocument/2006/relationships/image" Target="../media/image30.jpeg"/><Relationship Id="rId4" Type="http://schemas.openxmlformats.org/officeDocument/2006/relationships/image" Target="../media/image29.jpeg"/><Relationship Id="rId9"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hyperlink" Target="http://www.theguardian.com/society/2016/jan/04/british-american-tobacco-e-cigarette-wins-uk-medicine-licence"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2.jpe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2.jpeg"/></Relationships>
</file>

<file path=ppt/slides/_rels/slide5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5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59.xml.rels><?xml version="1.0" encoding="UTF-8" standalone="yes"?>
<Relationships xmlns="http://schemas.openxmlformats.org/package/2006/relationships"><Relationship Id="rId3" Type="http://schemas.openxmlformats.org/officeDocument/2006/relationships/hyperlink" Target="https://www.youtube.com/watch?v=VGus407XU-s"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43.JP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5.jpg"/><Relationship Id="rId5" Type="http://schemas.openxmlformats.org/officeDocument/2006/relationships/image" Target="../media/image3.png"/><Relationship Id="rId4" Type="http://schemas.openxmlformats.org/officeDocument/2006/relationships/image" Target="../media/image2.jpeg"/></Relationships>
</file>

<file path=ppt/slides/_rels/slide6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6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5.JPG"/><Relationship Id="rId7" Type="http://schemas.openxmlformats.org/officeDocument/2006/relationships/image" Target="../media/image2.jpe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48.JPG"/><Relationship Id="rId5" Type="http://schemas.openxmlformats.org/officeDocument/2006/relationships/image" Target="../media/image47.jpeg"/><Relationship Id="rId4" Type="http://schemas.openxmlformats.org/officeDocument/2006/relationships/image" Target="../media/image46.jpeg"/></Relationships>
</file>

<file path=ppt/slides/_rels/slide6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50.JPG"/></Relationships>
</file>

<file path=ppt/slides/_rels/slide6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1.jpeg"/><Relationship Id="rId7" Type="http://schemas.openxmlformats.org/officeDocument/2006/relationships/image" Target="../media/image2.jpe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2.jpeg"/></Relationships>
</file>

<file path=ppt/slides/_rels/slide6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1.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2.jpeg"/><Relationship Id="rId7" Type="http://schemas.openxmlformats.org/officeDocument/2006/relationships/image" Target="../media/image60.pn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3.png"/><Relationship Id="rId9" Type="http://schemas.openxmlformats.org/officeDocument/2006/relationships/image" Target="../media/image57.jpeg"/></Relationships>
</file>

<file path=ppt/slides/_rels/slide7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2.jpeg"/><Relationship Id="rId7" Type="http://schemas.openxmlformats.org/officeDocument/2006/relationships/image" Target="../media/image65.jpeg"/><Relationship Id="rId2" Type="http://schemas.openxmlformats.org/officeDocument/2006/relationships/notesSlide" Target="../notesSlides/notesSlide73.xml"/><Relationship Id="rId1" Type="http://schemas.openxmlformats.org/officeDocument/2006/relationships/slideLayout" Target="../slideLayouts/slideLayout7.xml"/><Relationship Id="rId6" Type="http://schemas.openxmlformats.org/officeDocument/2006/relationships/image" Target="../media/image64.gif"/><Relationship Id="rId5" Type="http://schemas.openxmlformats.org/officeDocument/2006/relationships/image" Target="../media/image63.png"/><Relationship Id="rId10" Type="http://schemas.openxmlformats.org/officeDocument/2006/relationships/image" Target="../media/image68.jpeg"/><Relationship Id="rId4" Type="http://schemas.openxmlformats.org/officeDocument/2006/relationships/image" Target="../media/image3.png"/><Relationship Id="rId9" Type="http://schemas.openxmlformats.org/officeDocument/2006/relationships/image" Target="../media/image67.jpeg"/></Relationships>
</file>

<file path=ppt/slides/_rels/slide7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7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80.xml.rels><?xml version="1.0" encoding="UTF-8" standalone="yes"?>
<Relationships xmlns="http://schemas.openxmlformats.org/package/2006/relationships"><Relationship Id="rId3" Type="http://schemas.openxmlformats.org/officeDocument/2006/relationships/hyperlink" Target="https://www.fda.gov/NewsEvents/Newsroom/PressAnnouncements/ucm570501.htm" TargetMode="External"/><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8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85.xml.rels><?xml version="1.0" encoding="UTF-8" standalone="yes"?>
<Relationships xmlns="http://schemas.openxmlformats.org/package/2006/relationships"><Relationship Id="rId8" Type="http://schemas.openxmlformats.org/officeDocument/2006/relationships/hyperlink" Target="https://escapethevape.org/" TargetMode="External"/><Relationship Id="rId13" Type="http://schemas.openxmlformats.org/officeDocument/2006/relationships/hyperlink" Target="https://www.fda.gov/TobaccoProducts/Labeling/RulesRegulationsGuidance/ucm394909.htm" TargetMode="External"/><Relationship Id="rId3" Type="http://schemas.openxmlformats.org/officeDocument/2006/relationships/hyperlink" Target="http://learnaboutmarijuanawa.org/parentsguide2017.pdf" TargetMode="External"/><Relationship Id="rId7" Type="http://schemas.openxmlformats.org/officeDocument/2006/relationships/hyperlink" Target="http://www.kingcounty.gov/depts/health/smoking/tobacco-vapor.aspx" TargetMode="External"/><Relationship Id="rId12" Type="http://schemas.openxmlformats.org/officeDocument/2006/relationships/hyperlink" Target="https://www.tobaccofreekids.org/" TargetMode="External"/><Relationship Id="rId2" Type="http://schemas.openxmlformats.org/officeDocument/2006/relationships/notesSlide" Target="../notesSlides/notesSlide85.xml"/><Relationship Id="rId16"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hyperlink" Target="https://www.wapc.org/wp-content/uploads/E-Cigarette-Report.pdf" TargetMode="External"/><Relationship Id="rId11" Type="http://schemas.openxmlformats.org/officeDocument/2006/relationships/hyperlink" Target="http://www.healthygen.org/about-foundation" TargetMode="External"/><Relationship Id="rId5" Type="http://schemas.openxmlformats.org/officeDocument/2006/relationships/hyperlink" Target="https://www.facebook.com/StartTalkingNowWA/" TargetMode="External"/><Relationship Id="rId15" Type="http://schemas.openxmlformats.org/officeDocument/2006/relationships/image" Target="../media/image2.jpeg"/><Relationship Id="rId10" Type="http://schemas.openxmlformats.org/officeDocument/2006/relationships/hyperlink" Target="http://www.lung.org/about-us/local-associations/washington.html" TargetMode="External"/><Relationship Id="rId4" Type="http://schemas.openxmlformats.org/officeDocument/2006/relationships/hyperlink" Target="https://starttalkingnow.org/" TargetMode="External"/><Relationship Id="rId9" Type="http://schemas.openxmlformats.org/officeDocument/2006/relationships/hyperlink" Target="https://www.healthykingcounty.org/projects/" TargetMode="External"/><Relationship Id="rId14" Type="http://schemas.openxmlformats.org/officeDocument/2006/relationships/hyperlink" Target="https://www.fda.gov/TobaccoProducts/NewsEvents/ucm568425.htm"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8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8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8.png"/><Relationship Id="rId4" Type="http://schemas.openxmlformats.org/officeDocument/2006/relationships/image" Target="../media/image7.png"/></Relationships>
</file>

<file path=ppt/slides/_rels/slide90.xml.rels><?xml version="1.0" encoding="UTF-8" standalone="yes"?>
<Relationships xmlns="http://schemas.openxmlformats.org/package/2006/relationships"><Relationship Id="rId3" Type="http://schemas.openxmlformats.org/officeDocument/2006/relationships/hyperlink" Target="mailto:apatel@wapc.org" TargetMode="External"/><Relationship Id="rId2" Type="http://schemas.openxmlformats.org/officeDocument/2006/relationships/notesSlide" Target="../notesSlides/notesSlide90.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hyperlink" Target="mailto:Liz.wilhelm@seattlechildrens.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13657" y="1324234"/>
            <a:ext cx="8825658" cy="2677648"/>
          </a:xfrm>
        </p:spPr>
        <p:txBody>
          <a:bodyPr>
            <a:normAutofit fontScale="90000"/>
          </a:bodyPr>
          <a:lstStyle/>
          <a:p>
            <a:r>
              <a:rPr lang="en-US" dirty="0" smtClean="0"/>
              <a:t>E-Cigarettes: Finding Truth Among the Vapors</a:t>
            </a:r>
            <a:br>
              <a:rPr lang="en-US" dirty="0" smtClean="0"/>
            </a:br>
            <a:r>
              <a:rPr lang="en-US" sz="3500" b="1" dirty="0" smtClean="0"/>
              <a:t>A Training of Trainers Workshop</a:t>
            </a:r>
            <a:endParaRPr lang="en-US" sz="3500" b="1" dirty="0"/>
          </a:p>
        </p:txBody>
      </p:sp>
      <p:sp>
        <p:nvSpPr>
          <p:cNvPr id="3" name="Subtitle 2"/>
          <p:cNvSpPr>
            <a:spLocks noGrp="1"/>
          </p:cNvSpPr>
          <p:nvPr>
            <p:ph type="subTitle" idx="1"/>
          </p:nvPr>
        </p:nvSpPr>
        <p:spPr>
          <a:xfrm>
            <a:off x="713657" y="4444878"/>
            <a:ext cx="7626302" cy="1671249"/>
          </a:xfrm>
        </p:spPr>
        <p:txBody>
          <a:bodyPr>
            <a:noAutofit/>
          </a:bodyPr>
          <a:lstStyle/>
          <a:p>
            <a:pPr>
              <a:spcBef>
                <a:spcPts val="0"/>
              </a:spcBef>
            </a:pPr>
            <a:endParaRPr lang="en-US" sz="1400" b="1" dirty="0">
              <a:latin typeface="+mn-lt"/>
            </a:endParaRPr>
          </a:p>
          <a:p>
            <a:pPr>
              <a:spcBef>
                <a:spcPts val="0"/>
              </a:spcBef>
            </a:pPr>
            <a:r>
              <a:rPr lang="en-US" sz="1400" b="1" dirty="0" smtClean="0">
                <a:latin typeface="+mn-lt"/>
              </a:rPr>
              <a:t>Liz Wilhelm, MS</a:t>
            </a:r>
          </a:p>
          <a:p>
            <a:pPr>
              <a:spcBef>
                <a:spcPts val="0"/>
              </a:spcBef>
            </a:pPr>
            <a:r>
              <a:rPr lang="en-US" sz="1400" dirty="0" smtClean="0">
                <a:latin typeface="+mn-lt"/>
              </a:rPr>
              <a:t>Seattle children’s prevention Wins coalition coordinator</a:t>
            </a:r>
          </a:p>
          <a:p>
            <a:pPr>
              <a:spcBef>
                <a:spcPts val="0"/>
              </a:spcBef>
            </a:pPr>
            <a:endParaRPr lang="en-US" sz="1400" b="1" dirty="0">
              <a:latin typeface="+mn-lt"/>
            </a:endParaRPr>
          </a:p>
          <a:p>
            <a:pPr>
              <a:spcBef>
                <a:spcPts val="0"/>
              </a:spcBef>
            </a:pPr>
            <a:r>
              <a:rPr lang="en-US" sz="1400" b="1" dirty="0"/>
              <a:t>Arti Patel, MPH, CHES</a:t>
            </a:r>
          </a:p>
          <a:p>
            <a:pPr>
              <a:spcBef>
                <a:spcPts val="0"/>
              </a:spcBef>
            </a:pPr>
            <a:r>
              <a:rPr lang="en-US" sz="1400" dirty="0"/>
              <a:t>Health Education &amp; </a:t>
            </a:r>
            <a:r>
              <a:rPr lang="en-US" sz="1400" dirty="0" smtClean="0"/>
              <a:t>Outreach Specialist</a:t>
            </a:r>
            <a:endParaRPr lang="en-US" sz="1400" dirty="0" smtClean="0">
              <a:latin typeface="+mn-lt"/>
            </a:endParaRPr>
          </a:p>
          <a:p>
            <a:pPr>
              <a:spcBef>
                <a:spcPts val="0"/>
              </a:spcBef>
            </a:pPr>
            <a:r>
              <a:rPr lang="en-US" sz="1400" dirty="0" smtClean="0">
                <a:latin typeface="+mn-lt"/>
              </a:rPr>
              <a:t>Washington Poison Center</a:t>
            </a:r>
            <a:endParaRPr lang="en-US" sz="1400" dirty="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042"/>
            <a:ext cx="2443701" cy="43448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1556" y="15712"/>
            <a:ext cx="1806064" cy="552700"/>
          </a:xfrm>
          <a:prstGeom prst="rect">
            <a:avLst/>
          </a:prstGeom>
        </p:spPr>
      </p:pic>
    </p:spTree>
    <p:extLst>
      <p:ext uri="{BB962C8B-B14F-4D97-AF65-F5344CB8AC3E}">
        <p14:creationId xmlns:p14="http://schemas.microsoft.com/office/powerpoint/2010/main" val="10661040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are e-cigarettes?</a:t>
            </a:r>
            <a:endParaRPr lang="en-US" dirty="0"/>
          </a:p>
        </p:txBody>
      </p:sp>
      <p:sp>
        <p:nvSpPr>
          <p:cNvPr id="3" name="Content Placeholder 2"/>
          <p:cNvSpPr>
            <a:spLocks noGrp="1"/>
          </p:cNvSpPr>
          <p:nvPr>
            <p:ph idx="1"/>
          </p:nvPr>
        </p:nvSpPr>
        <p:spPr>
          <a:xfrm>
            <a:off x="1097280" y="1892421"/>
            <a:ext cx="8497294" cy="3416300"/>
          </a:xfrm>
        </p:spPr>
        <p:txBody>
          <a:bodyPr/>
          <a:lstStyle/>
          <a:p>
            <a:r>
              <a:rPr lang="en-US" sz="2400" dirty="0" smtClean="0"/>
              <a:t>Electronic Nicotine Delivery System (ENDS): battery operated device that vaporizes a liquid nicotine for inhalation</a:t>
            </a:r>
          </a:p>
          <a:p>
            <a:r>
              <a:rPr lang="en-US" sz="2400" dirty="0" smtClean="0"/>
              <a:t>Go by several names: e-cig, e-hookah, e-pen, vape </a:t>
            </a:r>
            <a:r>
              <a:rPr lang="en-US" sz="2400" dirty="0" smtClean="0"/>
              <a:t>pen, mod, vaporizer</a:t>
            </a:r>
            <a:endParaRPr lang="en-US" sz="2400" dirty="0" smtClean="0"/>
          </a:p>
          <a:p>
            <a:endParaRPr lang="en-US"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042"/>
            <a:ext cx="2443701" cy="43448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603" y="3436722"/>
            <a:ext cx="3387090" cy="225806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89363" y="3635533"/>
            <a:ext cx="3340418" cy="2176043"/>
          </a:xfrm>
          <a:prstGeom prst="rect">
            <a:avLst/>
          </a:prstGeom>
        </p:spPr>
      </p:pic>
      <p:pic>
        <p:nvPicPr>
          <p:cNvPr id="11" name="Content Placeholder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84724" y="3201726"/>
            <a:ext cx="2609850" cy="2609850"/>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01556" y="15712"/>
            <a:ext cx="1806064" cy="552700"/>
          </a:xfrm>
          <a:prstGeom prst="rect">
            <a:avLst/>
          </a:prstGeom>
        </p:spPr>
      </p:pic>
    </p:spTree>
    <p:extLst>
      <p:ext uri="{BB962C8B-B14F-4D97-AF65-F5344CB8AC3E}">
        <p14:creationId xmlns:p14="http://schemas.microsoft.com/office/powerpoint/2010/main" val="10089207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are e-cigarettes?</a:t>
            </a:r>
            <a:endParaRPr lang="en-US" dirty="0"/>
          </a:p>
        </p:txBody>
      </p:sp>
      <p:sp>
        <p:nvSpPr>
          <p:cNvPr id="3" name="Content Placeholder 2"/>
          <p:cNvSpPr>
            <a:spLocks noGrp="1"/>
          </p:cNvSpPr>
          <p:nvPr>
            <p:ph idx="1"/>
          </p:nvPr>
        </p:nvSpPr>
        <p:spPr>
          <a:xfrm>
            <a:off x="489033" y="2558680"/>
            <a:ext cx="9102228" cy="3416300"/>
          </a:xfrm>
        </p:spPr>
        <p:txBody>
          <a:bodyPr/>
          <a:lstStyle/>
          <a:p>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2124"/>
          <a:stretch/>
        </p:blipFill>
        <p:spPr>
          <a:xfrm>
            <a:off x="448398" y="2007921"/>
            <a:ext cx="9183497" cy="429932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042"/>
            <a:ext cx="2443701" cy="43448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556" y="15712"/>
            <a:ext cx="1806064" cy="552700"/>
          </a:xfrm>
          <a:prstGeom prst="rect">
            <a:avLst/>
          </a:prstGeom>
        </p:spPr>
      </p:pic>
      <p:sp>
        <p:nvSpPr>
          <p:cNvPr id="5" name="TextBox 4"/>
          <p:cNvSpPr txBox="1"/>
          <p:nvPr/>
        </p:nvSpPr>
        <p:spPr>
          <a:xfrm>
            <a:off x="7766729" y="1823235"/>
            <a:ext cx="1675656" cy="12003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b="1" dirty="0" smtClean="0"/>
              <a:t>3 Main Pieces:</a:t>
            </a:r>
          </a:p>
          <a:p>
            <a:pPr marL="342900" indent="-342900">
              <a:buAutoNum type="arabicPeriod"/>
            </a:pPr>
            <a:r>
              <a:rPr lang="en-US" dirty="0" smtClean="0"/>
              <a:t>Battery</a:t>
            </a:r>
          </a:p>
          <a:p>
            <a:pPr marL="342900" indent="-342900">
              <a:buAutoNum type="arabicPeriod"/>
            </a:pPr>
            <a:r>
              <a:rPr lang="en-US" dirty="0" smtClean="0"/>
              <a:t>Atomizer</a:t>
            </a:r>
          </a:p>
          <a:p>
            <a:pPr marL="342900" indent="-342900">
              <a:buAutoNum type="arabicPeriod"/>
            </a:pPr>
            <a:r>
              <a:rPr lang="en-US" dirty="0" smtClean="0"/>
              <a:t>Cartridge</a:t>
            </a:r>
            <a:endParaRPr lang="en-US" dirty="0"/>
          </a:p>
        </p:txBody>
      </p:sp>
    </p:spTree>
    <p:extLst>
      <p:ext uri="{BB962C8B-B14F-4D97-AF65-F5344CB8AC3E}">
        <p14:creationId xmlns:p14="http://schemas.microsoft.com/office/powerpoint/2010/main" val="23674595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Various e-cigarettes available</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577137" y="423262"/>
            <a:ext cx="2588337" cy="2588337"/>
          </a:xfr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5680" t="8234" r="15251"/>
          <a:stretch/>
        </p:blipFill>
        <p:spPr>
          <a:xfrm>
            <a:off x="9577137" y="2844617"/>
            <a:ext cx="2433564" cy="2155503"/>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17929" r="19193"/>
          <a:stretch/>
        </p:blipFill>
        <p:spPr>
          <a:xfrm>
            <a:off x="7652147" y="3320430"/>
            <a:ext cx="1650670" cy="2625195"/>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3540" t="6956" r="7584" b="12822"/>
          <a:stretch/>
        </p:blipFill>
        <p:spPr>
          <a:xfrm>
            <a:off x="9394257" y="4760928"/>
            <a:ext cx="2680225" cy="1575973"/>
          </a:xfrm>
          <a:prstGeom prst="rect">
            <a:avLst/>
          </a:prstGeom>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7420" t="22343" r="5650" b="21038"/>
          <a:stretch/>
        </p:blipFill>
        <p:spPr>
          <a:xfrm>
            <a:off x="6153017" y="1888475"/>
            <a:ext cx="3271821" cy="1360969"/>
          </a:xfrm>
          <a:prstGeom prst="rect">
            <a:avLst/>
          </a:prstGeom>
        </p:spPr>
      </p:pic>
      <p:sp>
        <p:nvSpPr>
          <p:cNvPr id="9" name="Content Placeholder 2"/>
          <p:cNvSpPr txBox="1">
            <a:spLocks/>
          </p:cNvSpPr>
          <p:nvPr/>
        </p:nvSpPr>
        <p:spPr>
          <a:xfrm>
            <a:off x="310147" y="1822407"/>
            <a:ext cx="5027061" cy="400004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sz="3600" dirty="0" smtClean="0"/>
              <a:t> 3 Basic Types:</a:t>
            </a:r>
          </a:p>
          <a:p>
            <a:pPr lvl="1"/>
            <a:r>
              <a:rPr lang="en-US" sz="3400" dirty="0"/>
              <a:t> </a:t>
            </a:r>
            <a:r>
              <a:rPr lang="en-US" sz="3400" dirty="0" smtClean="0"/>
              <a:t>Minis or </a:t>
            </a:r>
            <a:r>
              <a:rPr lang="en-US" sz="3400" dirty="0" err="1" smtClean="0"/>
              <a:t>Ciglites</a:t>
            </a:r>
            <a:endParaRPr lang="en-US" sz="3400" dirty="0"/>
          </a:p>
          <a:p>
            <a:pPr lvl="1"/>
            <a:r>
              <a:rPr lang="en-US" sz="3400" dirty="0" smtClean="0"/>
              <a:t>Mid-size rechargeable vape pens</a:t>
            </a:r>
          </a:p>
          <a:p>
            <a:pPr lvl="1"/>
            <a:r>
              <a:rPr lang="en-US" sz="3400" dirty="0"/>
              <a:t> </a:t>
            </a:r>
            <a:r>
              <a:rPr lang="en-US" sz="3400" dirty="0" smtClean="0"/>
              <a:t>Mods or Advanced Personal Vaporizers</a:t>
            </a:r>
            <a:endParaRPr lang="en-US" sz="3200" dirty="0" smtClean="0"/>
          </a:p>
          <a:p>
            <a:pPr lvl="1"/>
            <a:endParaRPr lang="en-US" sz="3400" dirty="0" smtClean="0"/>
          </a:p>
        </p:txBody>
      </p:sp>
      <p:pic>
        <p:nvPicPr>
          <p:cNvPr id="24" name="Picture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16042"/>
            <a:ext cx="2443701" cy="434485"/>
          </a:xfrm>
          <a:prstGeom prst="rect">
            <a:avLst/>
          </a:prstGeom>
        </p:spPr>
      </p:pic>
      <p:pic>
        <p:nvPicPr>
          <p:cNvPr id="20" name="Pictur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87788" y="15712"/>
            <a:ext cx="1619831" cy="495708"/>
          </a:xfrm>
          <a:prstGeom prst="rect">
            <a:avLst/>
          </a:prstGeom>
        </p:spPr>
      </p:pic>
      <p:pic>
        <p:nvPicPr>
          <p:cNvPr id="10" name="Picture 9"/>
          <p:cNvPicPr>
            <a:picLocks noChangeAspect="1"/>
          </p:cNvPicPr>
          <p:nvPr/>
        </p:nvPicPr>
        <p:blipFill rotWithShape="1">
          <a:blip r:embed="rId10"/>
          <a:srcRect l="24320" t="6677" r="22871" b="6306"/>
          <a:stretch/>
        </p:blipFill>
        <p:spPr>
          <a:xfrm>
            <a:off x="5520088" y="3400559"/>
            <a:ext cx="1725261" cy="2842883"/>
          </a:xfrm>
          <a:prstGeom prst="rect">
            <a:avLst/>
          </a:prstGeom>
        </p:spPr>
      </p:pic>
      <p:sp>
        <p:nvSpPr>
          <p:cNvPr id="13" name="TextBox 12"/>
          <p:cNvSpPr txBox="1"/>
          <p:nvPr/>
        </p:nvSpPr>
        <p:spPr>
          <a:xfrm>
            <a:off x="1867303" y="6381552"/>
            <a:ext cx="10125777" cy="461665"/>
          </a:xfrm>
          <a:prstGeom prst="rect">
            <a:avLst/>
          </a:prstGeom>
          <a:noFill/>
        </p:spPr>
        <p:txBody>
          <a:bodyPr wrap="square" rtlCol="0">
            <a:spAutoFit/>
          </a:bodyPr>
          <a:lstStyle/>
          <a:p>
            <a:r>
              <a:rPr lang="en-US" sz="2400" b="1" dirty="0" smtClean="0">
                <a:solidFill>
                  <a:schemeClr val="bg1"/>
                </a:solidFill>
              </a:rPr>
              <a:t>Ideal temperature for nicotine to vaporize is 190 degrees F. </a:t>
            </a:r>
            <a:endParaRPr lang="en-US" sz="2400" b="1" dirty="0">
              <a:solidFill>
                <a:schemeClr val="bg1"/>
              </a:solidFill>
            </a:endParaRPr>
          </a:p>
        </p:txBody>
      </p:sp>
    </p:spTree>
    <p:extLst>
      <p:ext uri="{BB962C8B-B14F-4D97-AF65-F5344CB8AC3E}">
        <p14:creationId xmlns:p14="http://schemas.microsoft.com/office/powerpoint/2010/main" val="15834700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Minis or </a:t>
            </a:r>
            <a:r>
              <a:rPr lang="en-US" dirty="0" err="1" smtClean="0"/>
              <a:t>Ciglites</a:t>
            </a:r>
            <a:endParaRPr lang="en-US"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0979" t="11805" r="17640" b="6779"/>
          <a:stretch/>
        </p:blipFill>
        <p:spPr>
          <a:xfrm>
            <a:off x="7536582" y="1884077"/>
            <a:ext cx="2079057" cy="1838426"/>
          </a:xfrm>
          <a:prstGeom prst="rect">
            <a:avLst/>
          </a:prstGeom>
        </p:spPr>
      </p:pic>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042"/>
            <a:ext cx="2443701" cy="434485"/>
          </a:xfrm>
          <a:prstGeom prst="rect">
            <a:avLst/>
          </a:prstGeom>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556" y="15712"/>
            <a:ext cx="1806064" cy="552700"/>
          </a:xfrm>
          <a:prstGeom prst="rect">
            <a:avLst/>
          </a:prstGeom>
        </p:spPr>
      </p:pic>
      <p:sp>
        <p:nvSpPr>
          <p:cNvPr id="10" name="Content Placeholder 2"/>
          <p:cNvSpPr txBox="1">
            <a:spLocks/>
          </p:cNvSpPr>
          <p:nvPr/>
        </p:nvSpPr>
        <p:spPr>
          <a:xfrm>
            <a:off x="608531" y="2070533"/>
            <a:ext cx="8872353" cy="3170240"/>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sz="3600" dirty="0" smtClean="0"/>
              <a:t>Disposable</a:t>
            </a:r>
          </a:p>
          <a:p>
            <a:r>
              <a:rPr lang="en-US" sz="3600" dirty="0" smtClean="0"/>
              <a:t>Costs: $7-$10</a:t>
            </a:r>
          </a:p>
          <a:p>
            <a:r>
              <a:rPr lang="en-US" sz="3600" dirty="0" smtClean="0"/>
              <a:t>Comes fully charged right of the box</a:t>
            </a:r>
          </a:p>
          <a:p>
            <a:r>
              <a:rPr lang="en-US" sz="3600" dirty="0" smtClean="0"/>
              <a:t>About 400 puffs (about 1.5-2 packs of cigarettes)</a:t>
            </a:r>
            <a:endParaRPr lang="en-US" sz="3600" dirty="0"/>
          </a:p>
          <a:p>
            <a:r>
              <a:rPr lang="en-US" sz="3500" dirty="0" smtClean="0"/>
              <a:t>Various flavors (Tropical Twist, Vivid Vanilla, Cherry Crush, Glacier Mint, </a:t>
            </a:r>
            <a:r>
              <a:rPr lang="en-US" sz="3500" dirty="0" err="1" smtClean="0"/>
              <a:t>BlueBlackberry</a:t>
            </a:r>
            <a:r>
              <a:rPr lang="en-US" sz="3500" dirty="0" smtClean="0"/>
              <a:t>)</a:t>
            </a:r>
            <a:endParaRPr lang="en-US" sz="3500" dirty="0"/>
          </a:p>
        </p:txBody>
      </p:sp>
      <p:pic>
        <p:nvPicPr>
          <p:cNvPr id="1026" name="Picture 2" descr="blu Disposable E-Cigarette | blu US"/>
          <p:cNvPicPr>
            <a:picLocks noChangeAspect="1" noChangeArrowheads="1"/>
          </p:cNvPicPr>
          <p:nvPr/>
        </p:nvPicPr>
        <p:blipFill rotWithShape="1">
          <a:blip r:embed="rId6">
            <a:extLst>
              <a:ext uri="{28A0092B-C50C-407E-A947-70E740481C1C}">
                <a14:useLocalDpi xmlns:a14="http://schemas.microsoft.com/office/drawing/2010/main" val="0"/>
              </a:ext>
            </a:extLst>
          </a:blip>
          <a:srcRect l="4598" r="2945" b="36187"/>
          <a:stretch/>
        </p:blipFill>
        <p:spPr bwMode="auto">
          <a:xfrm>
            <a:off x="4947385" y="5707646"/>
            <a:ext cx="4533499" cy="52952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867303" y="6371927"/>
            <a:ext cx="10125777" cy="461665"/>
          </a:xfrm>
          <a:prstGeom prst="rect">
            <a:avLst/>
          </a:prstGeom>
          <a:noFill/>
        </p:spPr>
        <p:txBody>
          <a:bodyPr wrap="square" rtlCol="0">
            <a:spAutoFit/>
          </a:bodyPr>
          <a:lstStyle/>
          <a:p>
            <a:r>
              <a:rPr lang="en-US" sz="2400" b="1" dirty="0" smtClean="0">
                <a:solidFill>
                  <a:schemeClr val="bg1"/>
                </a:solidFill>
              </a:rPr>
              <a:t>Ideal temperature for nicotine to vaporize is 190 degrees F. </a:t>
            </a:r>
            <a:endParaRPr lang="en-US" sz="2400" b="1" dirty="0">
              <a:solidFill>
                <a:schemeClr val="bg1"/>
              </a:solidFill>
            </a:endParaRPr>
          </a:p>
        </p:txBody>
      </p:sp>
    </p:spTree>
    <p:extLst>
      <p:ext uri="{BB962C8B-B14F-4D97-AF65-F5344CB8AC3E}">
        <p14:creationId xmlns:p14="http://schemas.microsoft.com/office/powerpoint/2010/main" val="18688079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Mid-Size Rechargeable Vape Pens</a:t>
            </a:r>
            <a:endParaRPr lang="en-US" dirty="0"/>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11644" b="11833"/>
          <a:stretch/>
        </p:blipFill>
        <p:spPr>
          <a:xfrm>
            <a:off x="4578288" y="4513519"/>
            <a:ext cx="3340418" cy="1665170"/>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t="28868" b="21069"/>
          <a:stretch/>
        </p:blipFill>
        <p:spPr>
          <a:xfrm>
            <a:off x="6293092" y="2176793"/>
            <a:ext cx="3251227" cy="1039530"/>
          </a:xfrm>
          <a:prstGeom prst="rect">
            <a:avLst/>
          </a:prstGeom>
        </p:spPr>
      </p:pic>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6042"/>
            <a:ext cx="2443701" cy="434485"/>
          </a:xfrm>
          <a:prstGeom prst="rect">
            <a:avLst/>
          </a:prstGeom>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01556" y="15712"/>
            <a:ext cx="1806064" cy="552700"/>
          </a:xfrm>
          <a:prstGeom prst="rect">
            <a:avLst/>
          </a:prstGeom>
        </p:spPr>
      </p:pic>
      <p:sp>
        <p:nvSpPr>
          <p:cNvPr id="11" name="Content Placeholder 2"/>
          <p:cNvSpPr txBox="1">
            <a:spLocks/>
          </p:cNvSpPr>
          <p:nvPr/>
        </p:nvSpPr>
        <p:spPr>
          <a:xfrm>
            <a:off x="392425" y="1919126"/>
            <a:ext cx="4926943" cy="377903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sz="3600" dirty="0" smtClean="0"/>
              <a:t>Reusable/Rechargeable</a:t>
            </a:r>
            <a:endParaRPr lang="en-US" sz="3600" dirty="0"/>
          </a:p>
          <a:p>
            <a:r>
              <a:rPr lang="en-US" sz="3600" dirty="0"/>
              <a:t>Costs: </a:t>
            </a:r>
            <a:r>
              <a:rPr lang="en-US" sz="3600" dirty="0" smtClean="0"/>
              <a:t>$10-$40</a:t>
            </a:r>
            <a:endParaRPr lang="en-US" sz="3600" dirty="0"/>
          </a:p>
          <a:p>
            <a:r>
              <a:rPr lang="en-US" sz="3600" dirty="0" smtClean="0"/>
              <a:t>1.6 ml tank= 800 puffs</a:t>
            </a:r>
          </a:p>
          <a:p>
            <a:r>
              <a:rPr lang="en-US" sz="3600" dirty="0" smtClean="0"/>
              <a:t>One heating element</a:t>
            </a:r>
          </a:p>
          <a:p>
            <a:endParaRPr lang="en-US" sz="3400" dirty="0"/>
          </a:p>
          <a:p>
            <a:endParaRPr lang="en-US" sz="3600" dirty="0"/>
          </a:p>
        </p:txBody>
      </p:sp>
      <p:sp>
        <p:nvSpPr>
          <p:cNvPr id="4" name="TextBox 3"/>
          <p:cNvSpPr txBox="1"/>
          <p:nvPr/>
        </p:nvSpPr>
        <p:spPr>
          <a:xfrm>
            <a:off x="1867303" y="6381552"/>
            <a:ext cx="10125777" cy="461665"/>
          </a:xfrm>
          <a:prstGeom prst="rect">
            <a:avLst/>
          </a:prstGeom>
          <a:noFill/>
        </p:spPr>
        <p:txBody>
          <a:bodyPr wrap="square" rtlCol="0">
            <a:spAutoFit/>
          </a:bodyPr>
          <a:lstStyle/>
          <a:p>
            <a:r>
              <a:rPr lang="en-US" sz="2400" b="1" dirty="0" smtClean="0">
                <a:solidFill>
                  <a:schemeClr val="bg1"/>
                </a:solidFill>
              </a:rPr>
              <a:t>Ideal temperature for nicotine to vaporize is 190 degrees F. </a:t>
            </a:r>
            <a:endParaRPr lang="en-US" sz="2400" b="1" dirty="0">
              <a:solidFill>
                <a:schemeClr val="bg1"/>
              </a:solidFill>
            </a:endParaRPr>
          </a:p>
        </p:txBody>
      </p:sp>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80936" y="3381827"/>
            <a:ext cx="2263384" cy="2263384"/>
          </a:xfrm>
          <a:prstGeom prst="rect">
            <a:avLst/>
          </a:prstGeom>
        </p:spPr>
      </p:pic>
    </p:spTree>
    <p:extLst>
      <p:ext uri="{BB962C8B-B14F-4D97-AF65-F5344CB8AC3E}">
        <p14:creationId xmlns:p14="http://schemas.microsoft.com/office/powerpoint/2010/main" val="35781611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5977" y="233284"/>
            <a:ext cx="9077156" cy="1450757"/>
          </a:xfrm>
        </p:spPr>
        <p:txBody>
          <a:bodyPr/>
          <a:lstStyle/>
          <a:p>
            <a:pPr lvl="1"/>
            <a:r>
              <a:rPr lang="en-US" sz="3400" dirty="0" smtClean="0"/>
              <a:t>Vape Mods or Advanced Personal Vaporizers</a:t>
            </a:r>
            <a:endParaRPr lang="en-US" sz="3200" dirty="0" smtClean="0"/>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19562" r="15229"/>
          <a:stretch/>
        </p:blipFill>
        <p:spPr>
          <a:xfrm>
            <a:off x="7719461" y="1817386"/>
            <a:ext cx="1896176" cy="2907859"/>
          </a:xfrm>
        </p:spPr>
      </p:pic>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042"/>
            <a:ext cx="2443701" cy="434485"/>
          </a:xfrm>
          <a:prstGeom prst="rect">
            <a:avLst/>
          </a:prstGeom>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556" y="15712"/>
            <a:ext cx="1806064" cy="552700"/>
          </a:xfrm>
          <a:prstGeom prst="rect">
            <a:avLst/>
          </a:prstGeom>
        </p:spPr>
      </p:pic>
      <p:sp>
        <p:nvSpPr>
          <p:cNvPr id="10" name="Content Placeholder 2"/>
          <p:cNvSpPr txBox="1">
            <a:spLocks/>
          </p:cNvSpPr>
          <p:nvPr/>
        </p:nvSpPr>
        <p:spPr>
          <a:xfrm>
            <a:off x="498785" y="2082755"/>
            <a:ext cx="5411128" cy="4337296"/>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sz="2800" dirty="0" smtClean="0"/>
              <a:t>Rechargeable/Reusable</a:t>
            </a:r>
          </a:p>
          <a:p>
            <a:r>
              <a:rPr lang="en-US" sz="2800" dirty="0" smtClean="0"/>
              <a:t>Costs: $100-$800</a:t>
            </a:r>
          </a:p>
          <a:p>
            <a:r>
              <a:rPr lang="en-US" sz="2800" dirty="0" smtClean="0"/>
              <a:t>Higher powered</a:t>
            </a:r>
          </a:p>
          <a:p>
            <a:r>
              <a:rPr lang="en-US" sz="2800" dirty="0" smtClean="0"/>
              <a:t>Tanks vary</a:t>
            </a:r>
          </a:p>
          <a:p>
            <a:r>
              <a:rPr lang="en-US" sz="2800" dirty="0" smtClean="0"/>
              <a:t>More user adjustments</a:t>
            </a:r>
          </a:p>
          <a:p>
            <a:r>
              <a:rPr lang="en-US" sz="2800" dirty="0"/>
              <a:t>Higher </a:t>
            </a:r>
            <a:r>
              <a:rPr lang="en-US" sz="2800" dirty="0" smtClean="0"/>
              <a:t>powered = better quality heating element because multiple = quality vapor = efficient delivery of nicotine</a:t>
            </a:r>
            <a:endParaRPr lang="en-US" sz="2800" dirty="0"/>
          </a:p>
          <a:p>
            <a:endParaRPr lang="en-US" sz="3600" dirty="0" smtClean="0"/>
          </a:p>
          <a:p>
            <a:endParaRPr lang="en-US" sz="3400" dirty="0" smtClean="0"/>
          </a:p>
        </p:txBody>
      </p:sp>
      <p:pic>
        <p:nvPicPr>
          <p:cNvPr id="14" name="Picture 13"/>
          <p:cNvPicPr>
            <a:picLocks noChangeAspect="1"/>
          </p:cNvPicPr>
          <p:nvPr/>
        </p:nvPicPr>
        <p:blipFill rotWithShape="1">
          <a:blip r:embed="rId6"/>
          <a:srcRect l="24320" t="6677" r="22871" b="6306"/>
          <a:stretch/>
        </p:blipFill>
        <p:spPr>
          <a:xfrm>
            <a:off x="5794411" y="3342027"/>
            <a:ext cx="1809548" cy="2981771"/>
          </a:xfrm>
          <a:prstGeom prst="rect">
            <a:avLst/>
          </a:prstGeom>
        </p:spPr>
      </p:pic>
    </p:spTree>
    <p:extLst>
      <p:ext uri="{BB962C8B-B14F-4D97-AF65-F5344CB8AC3E}">
        <p14:creationId xmlns:p14="http://schemas.microsoft.com/office/powerpoint/2010/main" val="25866452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Lithium Ion Fire Hazard</a:t>
            </a:r>
            <a:endParaRPr lang="en-US" dirty="0"/>
          </a:p>
        </p:txBody>
      </p:sp>
      <p:sp>
        <p:nvSpPr>
          <p:cNvPr id="3" name="Content Placeholder 2"/>
          <p:cNvSpPr>
            <a:spLocks noGrp="1"/>
          </p:cNvSpPr>
          <p:nvPr>
            <p:ph idx="1"/>
          </p:nvPr>
        </p:nvSpPr>
        <p:spPr>
          <a:xfrm>
            <a:off x="720999" y="5692363"/>
            <a:ext cx="3556251" cy="949965"/>
          </a:xfrm>
        </p:spPr>
        <p:txBody>
          <a:bodyPr/>
          <a:lstStyle/>
          <a:p>
            <a:pPr algn="ctr"/>
            <a:r>
              <a:rPr lang="en-US" dirty="0" smtClean="0">
                <a:hlinkClick r:id="rId3"/>
              </a:rPr>
              <a:t>KIRO 7 Seattle -- Brooks Stroman interview </a:t>
            </a:r>
            <a:endParaRPr lang="en-US" dirty="0"/>
          </a:p>
        </p:txBody>
      </p:sp>
      <p:pic>
        <p:nvPicPr>
          <p:cNvPr id="1026" name="Picture 2" descr="https://pbs.twimg.com/media/Clma9VmUYAADeEF.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7280" y="1845734"/>
            <a:ext cx="2803691" cy="373825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hlinkClick r:id="rId5"/>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77250" y="2411896"/>
            <a:ext cx="5270649" cy="2867757"/>
          </a:xfrm>
          <a:prstGeom prst="rect">
            <a:avLst/>
          </a:prstGeom>
        </p:spPr>
      </p:pic>
      <p:sp>
        <p:nvSpPr>
          <p:cNvPr id="5" name="TextBox 4"/>
          <p:cNvSpPr txBox="1"/>
          <p:nvPr/>
        </p:nvSpPr>
        <p:spPr>
          <a:xfrm>
            <a:off x="4447670" y="5383934"/>
            <a:ext cx="4929808" cy="400110"/>
          </a:xfrm>
          <a:prstGeom prst="rect">
            <a:avLst/>
          </a:prstGeom>
          <a:noFill/>
        </p:spPr>
        <p:txBody>
          <a:bodyPr wrap="square" rtlCol="0">
            <a:spAutoFit/>
          </a:bodyPr>
          <a:lstStyle/>
          <a:p>
            <a:r>
              <a:rPr lang="en-US" sz="2000" dirty="0" smtClean="0">
                <a:hlinkClick r:id="rId5"/>
              </a:rPr>
              <a:t>Kentucky Convenience Store Pocket Explosion</a:t>
            </a:r>
            <a:endParaRPr lang="en-US" sz="2000" dirty="0"/>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01556" y="15712"/>
            <a:ext cx="1806064" cy="552700"/>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16042"/>
            <a:ext cx="2443701" cy="434485"/>
          </a:xfrm>
          <a:prstGeom prst="rect">
            <a:avLst/>
          </a:prstGeom>
        </p:spPr>
      </p:pic>
    </p:spTree>
    <p:extLst>
      <p:ext uri="{BB962C8B-B14F-4D97-AF65-F5344CB8AC3E}">
        <p14:creationId xmlns:p14="http://schemas.microsoft.com/office/powerpoint/2010/main" val="42428846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Lithium Ion Fire Hazard</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1556" y="15712"/>
            <a:ext cx="1806064" cy="55270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042"/>
            <a:ext cx="2443701" cy="434485"/>
          </a:xfrm>
          <a:prstGeom prst="rect">
            <a:avLst/>
          </a:prstGeom>
        </p:spPr>
      </p:pic>
      <p:sp>
        <p:nvSpPr>
          <p:cNvPr id="6" name="Content Placeholder 5"/>
          <p:cNvSpPr>
            <a:spLocks noGrp="1"/>
          </p:cNvSpPr>
          <p:nvPr>
            <p:ph idx="1"/>
          </p:nvPr>
        </p:nvSpPr>
        <p:spPr>
          <a:xfrm>
            <a:off x="901337" y="1892387"/>
            <a:ext cx="8345300" cy="4023360"/>
          </a:xfrm>
        </p:spPr>
        <p:txBody>
          <a:bodyPr>
            <a:normAutofit/>
          </a:bodyPr>
          <a:lstStyle/>
          <a:p>
            <a:pPr marL="201168" lvl="1" indent="0">
              <a:buNone/>
            </a:pPr>
            <a:r>
              <a:rPr lang="en-US" sz="2800" dirty="0" smtClean="0"/>
              <a:t>How does the internal battery temperature rise that the battery fires or explodes?</a:t>
            </a:r>
          </a:p>
          <a:p>
            <a:pPr lvl="1">
              <a:buFont typeface="Wingdings" panose="05000000000000000000" pitchFamily="2" charset="2"/>
              <a:buChar char="§"/>
            </a:pPr>
            <a:r>
              <a:rPr lang="en-US" sz="2800" dirty="0" smtClean="0"/>
              <a:t>Come </a:t>
            </a:r>
            <a:r>
              <a:rPr lang="en-US" sz="2800" dirty="0"/>
              <a:t>in contact with other </a:t>
            </a:r>
            <a:r>
              <a:rPr lang="en-US" sz="2800" dirty="0" smtClean="0"/>
              <a:t>metals</a:t>
            </a:r>
          </a:p>
          <a:p>
            <a:pPr lvl="1">
              <a:buFont typeface="Wingdings" panose="05000000000000000000" pitchFamily="2" charset="2"/>
              <a:buChar char="§"/>
            </a:pPr>
            <a:r>
              <a:rPr lang="en-US" sz="2800" dirty="0" smtClean="0"/>
              <a:t>Maybe </a:t>
            </a:r>
            <a:r>
              <a:rPr lang="en-US" sz="2800" dirty="0"/>
              <a:t>due to packing large amount of power into a small </a:t>
            </a:r>
            <a:r>
              <a:rPr lang="en-US" sz="2800" dirty="0" smtClean="0"/>
              <a:t>space</a:t>
            </a:r>
          </a:p>
          <a:p>
            <a:pPr lvl="1">
              <a:buFont typeface="Wingdings" panose="05000000000000000000" pitchFamily="2" charset="2"/>
              <a:buChar char="§"/>
            </a:pPr>
            <a:r>
              <a:rPr lang="en-US" sz="2800" dirty="0" smtClean="0"/>
              <a:t>Poor design</a:t>
            </a:r>
          </a:p>
          <a:p>
            <a:pPr lvl="1">
              <a:buFont typeface="Wingdings" panose="05000000000000000000" pitchFamily="2" charset="2"/>
              <a:buChar char="§"/>
            </a:pPr>
            <a:r>
              <a:rPr lang="en-US" sz="2800" dirty="0"/>
              <a:t>L</a:t>
            </a:r>
            <a:r>
              <a:rPr lang="en-US" sz="2800" dirty="0" smtClean="0"/>
              <a:t>ow </a:t>
            </a:r>
            <a:r>
              <a:rPr lang="en-US" sz="2800" dirty="0"/>
              <a:t>quality </a:t>
            </a:r>
            <a:r>
              <a:rPr lang="en-US" sz="2800" dirty="0" smtClean="0"/>
              <a:t>materials</a:t>
            </a:r>
          </a:p>
          <a:p>
            <a:pPr lvl="1">
              <a:buFont typeface="Wingdings" panose="05000000000000000000" pitchFamily="2" charset="2"/>
              <a:buChar char="§"/>
            </a:pPr>
            <a:r>
              <a:rPr lang="en-US" sz="2800" dirty="0"/>
              <a:t>M</a:t>
            </a:r>
            <a:r>
              <a:rPr lang="en-US" sz="2800" dirty="0" smtClean="0"/>
              <a:t>anufacturing flaws</a:t>
            </a:r>
          </a:p>
          <a:p>
            <a:pPr lvl="1">
              <a:buFont typeface="Wingdings" panose="05000000000000000000" pitchFamily="2" charset="2"/>
              <a:buChar char="§"/>
            </a:pPr>
            <a:r>
              <a:rPr lang="en-US" sz="2800" dirty="0" smtClean="0"/>
              <a:t>Improper use or handling</a:t>
            </a:r>
            <a:endParaRPr lang="en-US" sz="2800" dirty="0"/>
          </a:p>
        </p:txBody>
      </p:sp>
    </p:spTree>
    <p:extLst>
      <p:ext uri="{BB962C8B-B14F-4D97-AF65-F5344CB8AC3E}">
        <p14:creationId xmlns:p14="http://schemas.microsoft.com/office/powerpoint/2010/main" val="25771081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Vaping Culture</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042"/>
            <a:ext cx="2443701" cy="43448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1556" y="15712"/>
            <a:ext cx="1806064" cy="552700"/>
          </a:xfrm>
          <a:prstGeom prst="rect">
            <a:avLst/>
          </a:prstGeom>
        </p:spPr>
      </p:pic>
      <p:pic>
        <p:nvPicPr>
          <p:cNvPr id="7" name="Picture 6">
            <a:hlinkClick r:id="rId5"/>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13297" y="1917285"/>
            <a:ext cx="7469204" cy="4195193"/>
          </a:xfrm>
          <a:prstGeom prst="rect">
            <a:avLst/>
          </a:prstGeom>
        </p:spPr>
      </p:pic>
    </p:spTree>
    <p:extLst>
      <p:ext uri="{BB962C8B-B14F-4D97-AF65-F5344CB8AC3E}">
        <p14:creationId xmlns:p14="http://schemas.microsoft.com/office/powerpoint/2010/main" val="8326233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E-Juices</a:t>
            </a:r>
            <a:endParaRPr lang="en-US" dirty="0"/>
          </a:p>
        </p:txBody>
      </p:sp>
      <p:sp>
        <p:nvSpPr>
          <p:cNvPr id="14" name="Content Placeholder 13"/>
          <p:cNvSpPr>
            <a:spLocks noGrp="1"/>
          </p:cNvSpPr>
          <p:nvPr>
            <p:ph idx="1"/>
          </p:nvPr>
        </p:nvSpPr>
        <p:spPr>
          <a:xfrm>
            <a:off x="506896" y="2007921"/>
            <a:ext cx="9409470" cy="4219889"/>
          </a:xfrm>
        </p:spPr>
        <p:txBody>
          <a:bodyPr>
            <a:normAutofit/>
          </a:bodyPr>
          <a:lstStyle/>
          <a:p>
            <a:r>
              <a:rPr lang="en-US" sz="3200" dirty="0" smtClean="0"/>
              <a:t>Liquids or “Juices” typically have “4” ingredients:</a:t>
            </a:r>
          </a:p>
          <a:p>
            <a:pPr lvl="1"/>
            <a:r>
              <a:rPr lang="en-US" sz="2800" dirty="0" smtClean="0"/>
              <a:t>Liquid nicotine</a:t>
            </a:r>
          </a:p>
          <a:p>
            <a:pPr lvl="1"/>
            <a:r>
              <a:rPr lang="en-US" sz="2800" dirty="0" smtClean="0"/>
              <a:t>Propylene glycol</a:t>
            </a:r>
          </a:p>
          <a:p>
            <a:pPr lvl="1"/>
            <a:r>
              <a:rPr lang="en-US" sz="2800" dirty="0" smtClean="0"/>
              <a:t>Vegetable glycerin</a:t>
            </a:r>
          </a:p>
          <a:p>
            <a:pPr lvl="1"/>
            <a:r>
              <a:rPr lang="en-US" sz="2800" dirty="0" smtClean="0"/>
              <a:t>Flavoring</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b="28889"/>
          <a:stretch/>
        </p:blipFill>
        <p:spPr>
          <a:xfrm>
            <a:off x="4533670" y="2809203"/>
            <a:ext cx="2556513" cy="2423954"/>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042"/>
            <a:ext cx="2443701" cy="434485"/>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69069" y="2838250"/>
            <a:ext cx="1817965" cy="2423954"/>
          </a:xfrm>
          <a:prstGeom prst="rect">
            <a:avLst/>
          </a:prstGeom>
        </p:spPr>
      </p:pic>
      <p:sp>
        <p:nvSpPr>
          <p:cNvPr id="3" name="TextBox 2"/>
          <p:cNvSpPr txBox="1"/>
          <p:nvPr/>
        </p:nvSpPr>
        <p:spPr>
          <a:xfrm>
            <a:off x="506896" y="5610341"/>
            <a:ext cx="4206481" cy="461665"/>
          </a:xfrm>
          <a:prstGeom prst="rect">
            <a:avLst/>
          </a:prstGeom>
          <a:ln>
            <a:solidFill>
              <a:srgbClr val="C000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400" dirty="0">
                <a:ln w="0"/>
                <a:solidFill>
                  <a:schemeClr val="tx1"/>
                </a:solidFill>
                <a:effectLst>
                  <a:outerShdw blurRad="38100" dist="19050" dir="2700000" algn="tl" rotWithShape="0">
                    <a:schemeClr val="dk1">
                      <a:alpha val="40000"/>
                    </a:schemeClr>
                  </a:outerShdw>
                </a:effectLst>
              </a:rPr>
              <a:t>What flavors do you guys have? </a:t>
            </a: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01556" y="15712"/>
            <a:ext cx="1806064" cy="552700"/>
          </a:xfrm>
          <a:prstGeom prst="rect">
            <a:avLst/>
          </a:prstGeom>
        </p:spPr>
      </p:pic>
    </p:spTree>
    <p:extLst>
      <p:ext uri="{BB962C8B-B14F-4D97-AF65-F5344CB8AC3E}">
        <p14:creationId xmlns:p14="http://schemas.microsoft.com/office/powerpoint/2010/main" val="9758019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042"/>
            <a:ext cx="2443701" cy="434485"/>
          </a:xfrm>
          <a:prstGeom prst="rect">
            <a:avLst/>
          </a:prstGeom>
        </p:spPr>
      </p:pic>
      <p:sp>
        <p:nvSpPr>
          <p:cNvPr id="2" name="Title 1"/>
          <p:cNvSpPr>
            <a:spLocks noGrp="1"/>
          </p:cNvSpPr>
          <p:nvPr>
            <p:ph type="title"/>
          </p:nvPr>
        </p:nvSpPr>
        <p:spPr/>
        <p:txBody>
          <a:bodyPr/>
          <a:lstStyle/>
          <a:p>
            <a:r>
              <a:rPr lang="en-US" dirty="0" smtClean="0"/>
              <a:t>Before we begin…THANK YOU!</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1556" y="15712"/>
            <a:ext cx="1806064" cy="552700"/>
          </a:xfrm>
          <a:prstGeom prst="rect">
            <a:avLst/>
          </a:prstGeom>
        </p:spPr>
      </p:pic>
    </p:spTree>
    <p:extLst>
      <p:ext uri="{BB962C8B-B14F-4D97-AF65-F5344CB8AC3E}">
        <p14:creationId xmlns:p14="http://schemas.microsoft.com/office/powerpoint/2010/main" val="37361294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E-Juices</a:t>
            </a:r>
            <a:endParaRPr lang="en-US" dirty="0"/>
          </a:p>
        </p:txBody>
      </p:sp>
      <p:sp>
        <p:nvSpPr>
          <p:cNvPr id="14" name="Content Placeholder 13"/>
          <p:cNvSpPr>
            <a:spLocks noGrp="1"/>
          </p:cNvSpPr>
          <p:nvPr>
            <p:ph idx="1"/>
          </p:nvPr>
        </p:nvSpPr>
        <p:spPr>
          <a:xfrm>
            <a:off x="1097280" y="2007921"/>
            <a:ext cx="9409470" cy="4194096"/>
          </a:xfrm>
        </p:spPr>
        <p:txBody>
          <a:bodyPr>
            <a:normAutofit/>
          </a:bodyPr>
          <a:lstStyle/>
          <a:p>
            <a:r>
              <a:rPr lang="en-US" sz="2800" dirty="0" smtClean="0"/>
              <a:t>Come in a variety concentrations (amount/volume)</a:t>
            </a:r>
          </a:p>
          <a:p>
            <a:pPr lvl="1"/>
            <a:r>
              <a:rPr lang="en-US" sz="2400" b="1" dirty="0" smtClean="0"/>
              <a:t>Can you figure out the concentration? Try to find:</a:t>
            </a:r>
          </a:p>
          <a:p>
            <a:pPr lvl="2"/>
            <a:r>
              <a:rPr lang="en-US" sz="2400" dirty="0" smtClean="0"/>
              <a:t>Nicotine amount or amount per volume</a:t>
            </a:r>
          </a:p>
          <a:p>
            <a:pPr lvl="2"/>
            <a:r>
              <a:rPr lang="en-US" sz="2400" dirty="0" smtClean="0"/>
              <a:t>Total volume</a:t>
            </a:r>
          </a:p>
          <a:p>
            <a:r>
              <a:rPr lang="en-US" sz="2800" dirty="0" smtClean="0"/>
              <a:t>What else do you notice about the labeling and packaging?</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042"/>
            <a:ext cx="2443701" cy="43448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1556" y="15712"/>
            <a:ext cx="1806064" cy="552700"/>
          </a:xfrm>
          <a:prstGeom prst="rect">
            <a:avLst/>
          </a:prstGeom>
        </p:spPr>
      </p:pic>
    </p:spTree>
    <p:extLst>
      <p:ext uri="{BB962C8B-B14F-4D97-AF65-F5344CB8AC3E}">
        <p14:creationId xmlns:p14="http://schemas.microsoft.com/office/powerpoint/2010/main" val="28296794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Innocent packaging, dangerous contents</a:t>
            </a:r>
            <a:endParaRPr lang="en-US" sz="40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62614448"/>
              </p:ext>
            </p:extLst>
          </p:nvPr>
        </p:nvGraphicFramePr>
        <p:xfrm>
          <a:off x="676730" y="2499361"/>
          <a:ext cx="8380185" cy="2238104"/>
        </p:xfrm>
        <a:graphic>
          <a:graphicData uri="http://schemas.openxmlformats.org/drawingml/2006/table">
            <a:tbl>
              <a:tblPr firstRow="1" bandRow="1">
                <a:tableStyleId>{7DF18680-E054-41AD-8BC1-D1AEF772440D}</a:tableStyleId>
              </a:tblPr>
              <a:tblGrid>
                <a:gridCol w="2793395"/>
                <a:gridCol w="2793395"/>
                <a:gridCol w="2793395"/>
              </a:tblGrid>
              <a:tr h="572315">
                <a:tc>
                  <a:txBody>
                    <a:bodyPr/>
                    <a:lstStyle/>
                    <a:p>
                      <a:r>
                        <a:rPr lang="en-US" dirty="0" smtClean="0"/>
                        <a:t>Combustible Cigarettes</a:t>
                      </a:r>
                      <a:endParaRPr lang="en-US" dirty="0"/>
                    </a:p>
                  </a:txBody>
                  <a:tcPr/>
                </a:tc>
                <a:tc>
                  <a:txBody>
                    <a:bodyPr/>
                    <a:lstStyle/>
                    <a:p>
                      <a:r>
                        <a:rPr lang="en-US" dirty="0" smtClean="0"/>
                        <a:t>Low-dose E-cigarettes</a:t>
                      </a:r>
                      <a:endParaRPr lang="en-US" dirty="0"/>
                    </a:p>
                  </a:txBody>
                  <a:tcPr/>
                </a:tc>
                <a:tc>
                  <a:txBody>
                    <a:bodyPr/>
                    <a:lstStyle/>
                    <a:p>
                      <a:r>
                        <a:rPr lang="en-US" dirty="0" smtClean="0"/>
                        <a:t>High-dose E-cigarettes</a:t>
                      </a:r>
                      <a:endParaRPr lang="en-US" dirty="0"/>
                    </a:p>
                  </a:txBody>
                  <a:tcPr/>
                </a:tc>
              </a:tr>
              <a:tr h="555263">
                <a:tc>
                  <a:txBody>
                    <a:bodyPr/>
                    <a:lstStyle/>
                    <a:p>
                      <a:r>
                        <a:rPr lang="en-US" dirty="0" smtClean="0"/>
                        <a:t>12 mg nicotine/cig</a:t>
                      </a:r>
                      <a:endParaRPr lang="en-US" dirty="0"/>
                    </a:p>
                  </a:txBody>
                  <a:tcPr/>
                </a:tc>
                <a:tc>
                  <a:txBody>
                    <a:bodyPr/>
                    <a:lstStyle/>
                    <a:p>
                      <a:r>
                        <a:rPr lang="en-US" dirty="0" smtClean="0"/>
                        <a:t>6 mg/mL</a:t>
                      </a:r>
                      <a:endParaRPr lang="en-US" dirty="0"/>
                    </a:p>
                  </a:txBody>
                  <a:tcPr/>
                </a:tc>
                <a:tc>
                  <a:txBody>
                    <a:bodyPr/>
                    <a:lstStyle/>
                    <a:p>
                      <a:r>
                        <a:rPr lang="en-US" dirty="0" smtClean="0"/>
                        <a:t>36 mg/mL</a:t>
                      </a:r>
                      <a:endParaRPr lang="en-US" dirty="0"/>
                    </a:p>
                  </a:txBody>
                  <a:tcPr/>
                </a:tc>
              </a:tr>
              <a:tr h="555263">
                <a:tc>
                  <a:txBody>
                    <a:bodyPr/>
                    <a:lstStyle/>
                    <a:p>
                      <a:r>
                        <a:rPr lang="en-US" dirty="0" smtClean="0"/>
                        <a:t>20 cigarettes/pack</a:t>
                      </a:r>
                      <a:endParaRPr lang="en-US" dirty="0"/>
                    </a:p>
                  </a:txBody>
                  <a:tcPr/>
                </a:tc>
                <a:tc>
                  <a:txBody>
                    <a:bodyPr/>
                    <a:lstStyle/>
                    <a:p>
                      <a:r>
                        <a:rPr lang="en-US" dirty="0" smtClean="0"/>
                        <a:t>15 mL/bottle</a:t>
                      </a:r>
                      <a:endParaRPr lang="en-US" dirty="0"/>
                    </a:p>
                  </a:txBody>
                  <a:tcPr/>
                </a:tc>
                <a:tc>
                  <a:txBody>
                    <a:bodyPr/>
                    <a:lstStyle/>
                    <a:p>
                      <a:r>
                        <a:rPr lang="en-US" dirty="0" smtClean="0"/>
                        <a:t>15 mL/bottle</a:t>
                      </a:r>
                      <a:endParaRPr lang="en-US" dirty="0"/>
                    </a:p>
                  </a:txBody>
                  <a:tcPr/>
                </a:tc>
              </a:tr>
              <a:tr h="555263">
                <a:tc>
                  <a:txBody>
                    <a:bodyPr/>
                    <a:lstStyle/>
                    <a:p>
                      <a:r>
                        <a:rPr lang="en-US" dirty="0" smtClean="0"/>
                        <a:t>240 mg nicotine/pack</a:t>
                      </a:r>
                      <a:endParaRPr lang="en-US" dirty="0"/>
                    </a:p>
                  </a:txBody>
                  <a:tcPr/>
                </a:tc>
                <a:tc>
                  <a:txBody>
                    <a:bodyPr/>
                    <a:lstStyle/>
                    <a:p>
                      <a:r>
                        <a:rPr lang="en-US" dirty="0" smtClean="0"/>
                        <a:t>90 mg nicotine/bottle</a:t>
                      </a:r>
                      <a:endParaRPr lang="en-US" dirty="0"/>
                    </a:p>
                  </a:txBody>
                  <a:tcPr/>
                </a:tc>
                <a:tc>
                  <a:txBody>
                    <a:bodyPr/>
                    <a:lstStyle/>
                    <a:p>
                      <a:r>
                        <a:rPr lang="en-US" dirty="0" smtClean="0"/>
                        <a:t>540 mg</a:t>
                      </a:r>
                      <a:r>
                        <a:rPr lang="en-US" baseline="0" dirty="0" smtClean="0"/>
                        <a:t> nicotine/bottle</a:t>
                      </a:r>
                      <a:endParaRPr lang="en-US" dirty="0"/>
                    </a:p>
                  </a:txBody>
                  <a:tcPr/>
                </a:tc>
              </a:tr>
            </a:tbl>
          </a:graphicData>
        </a:graphic>
      </p:graphicFrame>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17015" b="22413"/>
          <a:stretch/>
        </p:blipFill>
        <p:spPr>
          <a:xfrm>
            <a:off x="3055939" y="4868127"/>
            <a:ext cx="3713550" cy="1687012"/>
          </a:xfrm>
          <a:prstGeom prst="rect">
            <a:avLst/>
          </a:prstGeom>
          <a:ln>
            <a:noFill/>
          </a:ln>
          <a:effectLst>
            <a:outerShdw blurRad="292100" dist="139700" dir="2700000" algn="tl" rotWithShape="0">
              <a:srgbClr val="333333">
                <a:alpha val="65000"/>
              </a:srgbClr>
            </a:outerShdw>
          </a:effectLst>
        </p:spPr>
      </p:pic>
      <p:grpSp>
        <p:nvGrpSpPr>
          <p:cNvPr id="9" name="Group 8"/>
          <p:cNvGrpSpPr/>
          <p:nvPr/>
        </p:nvGrpSpPr>
        <p:grpSpPr>
          <a:xfrm>
            <a:off x="3055939" y="5582823"/>
            <a:ext cx="861134" cy="754601"/>
            <a:chOff x="6045693" y="5149049"/>
            <a:chExt cx="861134" cy="754601"/>
          </a:xfrm>
        </p:grpSpPr>
        <p:sp>
          <p:nvSpPr>
            <p:cNvPr id="3" name="Oval 2"/>
            <p:cNvSpPr/>
            <p:nvPr/>
          </p:nvSpPr>
          <p:spPr>
            <a:xfrm>
              <a:off x="6045693" y="5149049"/>
              <a:ext cx="861134" cy="7546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090081" y="5357072"/>
              <a:ext cx="772357" cy="338554"/>
            </a:xfrm>
            <a:prstGeom prst="rect">
              <a:avLst/>
            </a:prstGeom>
            <a:noFill/>
          </p:spPr>
          <p:txBody>
            <a:bodyPr wrap="square" rtlCol="0">
              <a:spAutoFit/>
            </a:bodyPr>
            <a:lstStyle/>
            <a:p>
              <a:pPr algn="ctr"/>
              <a:r>
                <a:rPr lang="en-US" sz="1600" dirty="0" smtClean="0"/>
                <a:t>$9-15</a:t>
              </a:r>
              <a:endParaRPr lang="en-US" sz="1600" dirty="0"/>
            </a:p>
          </p:txBody>
        </p:sp>
      </p:grpSp>
      <p:grpSp>
        <p:nvGrpSpPr>
          <p:cNvPr id="10" name="Group 9"/>
          <p:cNvGrpSpPr/>
          <p:nvPr/>
        </p:nvGrpSpPr>
        <p:grpSpPr>
          <a:xfrm>
            <a:off x="4271088" y="5381716"/>
            <a:ext cx="861134" cy="754601"/>
            <a:chOff x="6045693" y="5149049"/>
            <a:chExt cx="861134" cy="754601"/>
          </a:xfrm>
        </p:grpSpPr>
        <p:sp>
          <p:nvSpPr>
            <p:cNvPr id="11" name="Oval 10"/>
            <p:cNvSpPr/>
            <p:nvPr/>
          </p:nvSpPr>
          <p:spPr>
            <a:xfrm>
              <a:off x="6045693" y="5149049"/>
              <a:ext cx="861134" cy="7546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090081" y="5357072"/>
              <a:ext cx="772357" cy="338554"/>
            </a:xfrm>
            <a:prstGeom prst="rect">
              <a:avLst/>
            </a:prstGeom>
            <a:noFill/>
          </p:spPr>
          <p:txBody>
            <a:bodyPr wrap="square" rtlCol="0">
              <a:spAutoFit/>
            </a:bodyPr>
            <a:lstStyle/>
            <a:p>
              <a:pPr algn="ctr"/>
              <a:r>
                <a:rPr lang="en-US" sz="1600" dirty="0" smtClean="0"/>
                <a:t>$9.75</a:t>
              </a:r>
              <a:endParaRPr lang="en-US" sz="1600" dirty="0"/>
            </a:p>
          </p:txBody>
        </p:sp>
      </p:gr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042"/>
            <a:ext cx="2443701" cy="434485"/>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556" y="15712"/>
            <a:ext cx="1806064" cy="552700"/>
          </a:xfrm>
          <a:prstGeom prst="rect">
            <a:avLst/>
          </a:prstGeom>
        </p:spPr>
      </p:pic>
    </p:spTree>
    <p:extLst>
      <p:ext uri="{BB962C8B-B14F-4D97-AF65-F5344CB8AC3E}">
        <p14:creationId xmlns:p14="http://schemas.microsoft.com/office/powerpoint/2010/main" val="2529195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7280" y="555811"/>
            <a:ext cx="8220749" cy="56857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042"/>
            <a:ext cx="2443701" cy="43448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556" y="15712"/>
            <a:ext cx="1806064" cy="552700"/>
          </a:xfrm>
          <a:prstGeom prst="rect">
            <a:avLst/>
          </a:prstGeom>
        </p:spPr>
      </p:pic>
    </p:spTree>
    <p:extLst>
      <p:ext uri="{BB962C8B-B14F-4D97-AF65-F5344CB8AC3E}">
        <p14:creationId xmlns:p14="http://schemas.microsoft.com/office/powerpoint/2010/main" val="17198499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Marketing Targeted Towards Youth</a:t>
            </a:r>
            <a:endParaRPr lang="en-US" dirty="0"/>
          </a:p>
        </p:txBody>
      </p:sp>
      <p:pic>
        <p:nvPicPr>
          <p:cNvPr id="4" name="Picture 3">
            <a:hlinkClick r:id="rId3"/>
          </p:cNvPr>
          <p:cNvPicPr>
            <a:picLocks noChangeAspect="1"/>
          </p:cNvPicPr>
          <p:nvPr/>
        </p:nvPicPr>
        <p:blipFill rotWithShape="1">
          <a:blip r:embed="rId4"/>
          <a:srcRect l="8281" t="16296" r="69792" b="43704"/>
          <a:stretch/>
        </p:blipFill>
        <p:spPr>
          <a:xfrm>
            <a:off x="457200" y="2145606"/>
            <a:ext cx="3943350" cy="2023191"/>
          </a:xfrm>
          <a:prstGeom prst="rect">
            <a:avLst/>
          </a:prstGeom>
          <a:ln>
            <a:noFill/>
          </a:ln>
          <a:effectLst>
            <a:outerShdw blurRad="292100" dist="139700" dir="2700000" algn="tl" rotWithShape="0">
              <a:srgbClr val="333333">
                <a:alpha val="65000"/>
              </a:srgbClr>
            </a:outerShdw>
          </a:effectLst>
        </p:spPr>
      </p:pic>
      <p:pic>
        <p:nvPicPr>
          <p:cNvPr id="5" name="Picture 4">
            <a:hlinkClick r:id="rId5"/>
          </p:cNvPr>
          <p:cNvPicPr>
            <a:picLocks noChangeAspect="1"/>
          </p:cNvPicPr>
          <p:nvPr/>
        </p:nvPicPr>
        <p:blipFill rotWithShape="1">
          <a:blip r:embed="rId6"/>
          <a:srcRect l="8333" t="21189" r="69956" b="45906"/>
          <a:stretch/>
        </p:blipFill>
        <p:spPr>
          <a:xfrm>
            <a:off x="4989095" y="2145606"/>
            <a:ext cx="4315326" cy="1839462"/>
          </a:xfrm>
          <a:prstGeom prst="rect">
            <a:avLst/>
          </a:prstGeom>
          <a:ln>
            <a:noFill/>
          </a:ln>
          <a:effectLst>
            <a:outerShdw blurRad="292100" dist="139700" dir="2700000" algn="tl" rotWithShape="0">
              <a:srgbClr val="333333">
                <a:alpha val="65000"/>
              </a:srgbClr>
            </a:outerShdw>
          </a:effectLst>
        </p:spPr>
      </p:pic>
      <p:pic>
        <p:nvPicPr>
          <p:cNvPr id="6" name="Picture 5">
            <a:hlinkClick r:id="rId7"/>
          </p:cNvPr>
          <p:cNvPicPr>
            <a:picLocks noChangeAspect="1"/>
          </p:cNvPicPr>
          <p:nvPr/>
        </p:nvPicPr>
        <p:blipFill rotWithShape="1">
          <a:blip r:embed="rId8"/>
          <a:srcRect l="8640" t="17448" r="70395" b="41383"/>
          <a:stretch/>
        </p:blipFill>
        <p:spPr>
          <a:xfrm>
            <a:off x="856749" y="4447011"/>
            <a:ext cx="3144252" cy="1736574"/>
          </a:xfrm>
          <a:prstGeom prst="rect">
            <a:avLst/>
          </a:prstGeom>
          <a:ln>
            <a:noFill/>
          </a:ln>
          <a:effectLst>
            <a:outerShdw blurRad="292100" dist="139700" dir="2700000" algn="tl" rotWithShape="0">
              <a:srgbClr val="333333">
                <a:alpha val="65000"/>
              </a:srgbClr>
            </a:outerShdw>
          </a:effectLst>
        </p:spPr>
      </p:pic>
      <p:pic>
        <p:nvPicPr>
          <p:cNvPr id="7" name="Picture 6">
            <a:hlinkClick r:id="rId9"/>
          </p:cNvPr>
          <p:cNvPicPr>
            <a:picLocks noChangeAspect="1"/>
          </p:cNvPicPr>
          <p:nvPr/>
        </p:nvPicPr>
        <p:blipFill rotWithShape="1">
          <a:blip r:embed="rId10"/>
          <a:srcRect l="8445" t="16137" r="69988" b="42868"/>
          <a:stretch/>
        </p:blipFill>
        <p:spPr>
          <a:xfrm>
            <a:off x="5289999" y="4168797"/>
            <a:ext cx="3768762" cy="2014788"/>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16042"/>
            <a:ext cx="2443701" cy="434485"/>
          </a:xfrm>
          <a:prstGeom prst="rect">
            <a:avLst/>
          </a:prstGeom>
        </p:spPr>
      </p:pic>
      <p:pic>
        <p:nvPicPr>
          <p:cNvPr id="10" name="Picture 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401556" y="15712"/>
            <a:ext cx="1806064" cy="552700"/>
          </a:xfrm>
          <a:prstGeom prst="rect">
            <a:avLst/>
          </a:prstGeom>
        </p:spPr>
      </p:pic>
    </p:spTree>
    <p:extLst>
      <p:ext uri="{BB962C8B-B14F-4D97-AF65-F5344CB8AC3E}">
        <p14:creationId xmlns:p14="http://schemas.microsoft.com/office/powerpoint/2010/main" val="27694097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Marketing: </a:t>
            </a:r>
            <a:r>
              <a:rPr lang="en-US" dirty="0" err="1" smtClean="0"/>
              <a:t>blu</a:t>
            </a:r>
            <a:endParaRPr lang="en-US" dirty="0"/>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042"/>
            <a:ext cx="2443701" cy="434485"/>
          </a:xfrm>
          <a:prstGeom prst="rect">
            <a:avLst/>
          </a:prstGeom>
        </p:spPr>
      </p:pic>
      <p:pic>
        <p:nvPicPr>
          <p:cNvPr id="1026" name="Picture 2" descr="https://samuelbrownarthistory.files.wordpress.com/2013/03/blu-gigarette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23904" y="2426132"/>
            <a:ext cx="2565995" cy="347830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ww.truthinadvertising.org/wp-content/uploads/2014/03/ecig_custom-f5195ef495c578ad8c8850130b0d053934b80041-s6-c3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3216" y="2426132"/>
            <a:ext cx="2707813" cy="3610417"/>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5718907" y="2497850"/>
            <a:ext cx="3935787" cy="3135210"/>
            <a:chOff x="5718907" y="2497850"/>
            <a:chExt cx="3935787" cy="3135210"/>
          </a:xfrm>
        </p:grpSpPr>
        <p:pic>
          <p:nvPicPr>
            <p:cNvPr id="3" name="Picture 2">
              <a:hlinkClick r:id="rId6"/>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22774" y="2497850"/>
              <a:ext cx="3931920" cy="1591271"/>
            </a:xfrm>
            <a:prstGeom prst="rect">
              <a:avLst/>
            </a:prstGeom>
          </p:spPr>
        </p:pic>
        <p:pic>
          <p:nvPicPr>
            <p:cNvPr id="8" name="Picture 7">
              <a:hlinkClick r:id="rId6"/>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18907" y="4066162"/>
              <a:ext cx="3935787" cy="1566898"/>
            </a:xfrm>
            <a:prstGeom prst="rect">
              <a:avLst/>
            </a:prstGeom>
          </p:spPr>
        </p:pic>
      </p:grpSp>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556" y="15712"/>
            <a:ext cx="1806064" cy="552700"/>
          </a:xfrm>
          <a:prstGeom prst="rect">
            <a:avLst/>
          </a:prstGeom>
        </p:spPr>
      </p:pic>
    </p:spTree>
    <p:extLst>
      <p:ext uri="{BB962C8B-B14F-4D97-AF65-F5344CB8AC3E}">
        <p14:creationId xmlns:p14="http://schemas.microsoft.com/office/powerpoint/2010/main" val="8414816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042"/>
            <a:ext cx="2443701" cy="434485"/>
          </a:xfrm>
          <a:prstGeom prst="rect">
            <a:avLst/>
          </a:prstGeom>
        </p:spPr>
      </p:pic>
      <p:pic>
        <p:nvPicPr>
          <p:cNvPr id="1026" name="Picture 2" descr="Infographic: Youth are exposed to e-cigarette advertisements from multiple sources. Click to view larger image and text descrip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435" y="604547"/>
            <a:ext cx="5980168" cy="540165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123603" y="1710174"/>
            <a:ext cx="3621032" cy="3908762"/>
          </a:xfrm>
          <a:prstGeom prst="rect">
            <a:avLst/>
          </a:prstGeom>
          <a:noFill/>
        </p:spPr>
        <p:txBody>
          <a:bodyPr wrap="square" rtlCol="0">
            <a:spAutoFit/>
          </a:bodyPr>
          <a:lstStyle/>
          <a:p>
            <a:r>
              <a:rPr lang="en-US" sz="2400" dirty="0" smtClean="0"/>
              <a:t>“In 2014, nearly seven in 10 (18.3 million) U.S. middle school and high school students reported exposures to e-cigarette advertisement from at least one source”</a:t>
            </a:r>
            <a:r>
              <a:rPr lang="en-US" sz="2400" baseline="30000" dirty="0" smtClean="0"/>
              <a:t>1</a:t>
            </a:r>
          </a:p>
          <a:p>
            <a:endParaRPr lang="en-US" sz="2400" baseline="30000" dirty="0" smtClean="0"/>
          </a:p>
          <a:p>
            <a:r>
              <a:rPr lang="en-US" sz="1600" dirty="0" smtClean="0"/>
              <a:t>--CDC’s Vital Signs: Exposure to Electronic Cigarette Advertising Among Middle School and High School Students – United States, 2014</a:t>
            </a:r>
            <a:endParaRPr lang="en-US" sz="1600" dirty="0"/>
          </a:p>
        </p:txBody>
      </p:sp>
      <p:sp>
        <p:nvSpPr>
          <p:cNvPr id="9" name="TextBox 8"/>
          <p:cNvSpPr txBox="1"/>
          <p:nvPr/>
        </p:nvSpPr>
        <p:spPr>
          <a:xfrm>
            <a:off x="143435" y="6418727"/>
            <a:ext cx="11645153" cy="461665"/>
          </a:xfrm>
          <a:prstGeom prst="rect">
            <a:avLst/>
          </a:prstGeom>
          <a:noFill/>
        </p:spPr>
        <p:txBody>
          <a:bodyPr wrap="square" rtlCol="0">
            <a:spAutoFit/>
          </a:bodyPr>
          <a:lstStyle/>
          <a:p>
            <a:r>
              <a:rPr lang="en-US" sz="1200" dirty="0" smtClean="0">
                <a:solidFill>
                  <a:schemeClr val="bg1"/>
                </a:solidFill>
              </a:rPr>
              <a:t>1. Vital Signs: Exposure to Electronic Cigarette Advertising Among Middle School and High School Students – United States, 2014. Morbidity and Mortality Weekly Report. January 8, 2015. 64(52);1403-8. </a:t>
            </a:r>
            <a:endParaRPr lang="en-US" sz="1200" dirty="0">
              <a:solidFill>
                <a:schemeClr val="bg1"/>
              </a:solidFill>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556" y="15712"/>
            <a:ext cx="1806064" cy="552700"/>
          </a:xfrm>
          <a:prstGeom prst="rect">
            <a:avLst/>
          </a:prstGeom>
        </p:spPr>
      </p:pic>
    </p:spTree>
    <p:extLst>
      <p:ext uri="{BB962C8B-B14F-4D97-AF65-F5344CB8AC3E}">
        <p14:creationId xmlns:p14="http://schemas.microsoft.com/office/powerpoint/2010/main" val="23812070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573338"/>
            <a:ext cx="11868150" cy="1484312"/>
          </a:xfrm>
        </p:spPr>
        <p:txBody>
          <a:bodyPr/>
          <a:lstStyle/>
          <a:p>
            <a:pPr algn="ctr"/>
            <a:r>
              <a:rPr lang="en-US" sz="4400" dirty="0" smtClean="0">
                <a:solidFill>
                  <a:schemeClr val="tx1"/>
                </a:solidFill>
              </a:rPr>
              <a:t>What are we seeing in Washington State?</a:t>
            </a:r>
            <a:endParaRPr lang="en-US" sz="4400" dirty="0">
              <a:solidFill>
                <a:schemeClr val="tx1"/>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042"/>
            <a:ext cx="2443701" cy="43448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1556" y="15712"/>
            <a:ext cx="1806064" cy="552700"/>
          </a:xfrm>
          <a:prstGeom prst="rect">
            <a:avLst/>
          </a:prstGeom>
        </p:spPr>
      </p:pic>
    </p:spTree>
    <p:extLst>
      <p:ext uri="{BB962C8B-B14F-4D97-AF65-F5344CB8AC3E}">
        <p14:creationId xmlns:p14="http://schemas.microsoft.com/office/powerpoint/2010/main" val="107156951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40143" y="477759"/>
            <a:ext cx="8761413" cy="708025"/>
          </a:xfrm>
        </p:spPr>
        <p:txBody>
          <a:bodyPr>
            <a:normAutofit fontScale="90000"/>
          </a:bodyPr>
          <a:lstStyle/>
          <a:p>
            <a:r>
              <a:rPr lang="en-US" dirty="0" smtClean="0">
                <a:solidFill>
                  <a:schemeClr val="tx1"/>
                </a:solidFill>
              </a:rPr>
              <a:t>Washington Poison Center Experience</a:t>
            </a:r>
            <a:endParaRPr lang="en-US" dirty="0">
              <a:solidFill>
                <a:schemeClr val="tx1"/>
              </a:solidFill>
            </a:endParaRPr>
          </a:p>
        </p:txBody>
      </p:sp>
      <p:sp>
        <p:nvSpPr>
          <p:cNvPr id="3" name="TextBox 2"/>
          <p:cNvSpPr txBox="1"/>
          <p:nvPr/>
        </p:nvSpPr>
        <p:spPr>
          <a:xfrm>
            <a:off x="8951495" y="2191163"/>
            <a:ext cx="3001215" cy="3108543"/>
          </a:xfrm>
          <a:prstGeom prst="rect">
            <a:avLst/>
          </a:prstGeom>
          <a:noFill/>
          <a:ln w="38100">
            <a:solidFill>
              <a:schemeClr val="accent2"/>
            </a:solidFill>
          </a:ln>
        </p:spPr>
        <p:txBody>
          <a:bodyPr wrap="square" rtlCol="0">
            <a:spAutoFit/>
          </a:bodyPr>
          <a:lstStyle/>
          <a:p>
            <a:pPr algn="ctr"/>
            <a:r>
              <a:rPr lang="en-US" sz="2800" b="1" dirty="0"/>
              <a:t>C</a:t>
            </a:r>
            <a:r>
              <a:rPr lang="en-US" sz="2800" b="1" dirty="0" smtClean="0"/>
              <a:t>hildren </a:t>
            </a:r>
            <a:r>
              <a:rPr lang="en-US" sz="2800" b="1" dirty="0"/>
              <a:t>ages 0-3 years are still disproportionately affected and account for about 82</a:t>
            </a:r>
            <a:r>
              <a:rPr lang="en-US" sz="2800" b="1" dirty="0" smtClean="0"/>
              <a:t>% (n=87) </a:t>
            </a:r>
            <a:r>
              <a:rPr lang="en-US" sz="2800" b="1" dirty="0"/>
              <a:t>of the total cases</a:t>
            </a:r>
            <a:endParaRPr lang="en-US" sz="2800" dirty="0" smtClean="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042"/>
            <a:ext cx="2443701" cy="434485"/>
          </a:xfrm>
          <a:prstGeom prst="rect">
            <a:avLst/>
          </a:prstGeom>
        </p:spPr>
      </p:pic>
      <p:pic>
        <p:nvPicPr>
          <p:cNvPr id="1026" name="Chart 1"/>
          <p:cNvPicPr>
            <a:picLocks noChangeArrowheads="1"/>
          </p:cNvPicPr>
          <p:nvPr/>
        </p:nvPicPr>
        <p:blipFill>
          <a:blip r:embed="rId4">
            <a:extLst>
              <a:ext uri="{28A0092B-C50C-407E-A947-70E740481C1C}">
                <a14:useLocalDpi xmlns:a14="http://schemas.microsoft.com/office/drawing/2010/main" val="0"/>
              </a:ext>
            </a:extLst>
          </a:blip>
          <a:srcRect l="2373" t="6303" r="6595" b="2911"/>
          <a:stretch>
            <a:fillRect/>
          </a:stretch>
        </p:blipFill>
        <p:spPr bwMode="auto">
          <a:xfrm>
            <a:off x="1303159" y="1213017"/>
            <a:ext cx="7352698" cy="5064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556" y="15712"/>
            <a:ext cx="1806064" cy="552700"/>
          </a:xfrm>
          <a:prstGeom prst="rect">
            <a:avLst/>
          </a:prstGeom>
        </p:spPr>
      </p:pic>
    </p:spTree>
    <p:extLst>
      <p:ext uri="{BB962C8B-B14F-4D97-AF65-F5344CB8AC3E}">
        <p14:creationId xmlns:p14="http://schemas.microsoft.com/office/powerpoint/2010/main" val="197546237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888177" y="514962"/>
            <a:ext cx="8761413" cy="708025"/>
          </a:xfrm>
        </p:spPr>
        <p:txBody>
          <a:bodyPr>
            <a:normAutofit fontScale="90000"/>
          </a:bodyPr>
          <a:lstStyle/>
          <a:p>
            <a:r>
              <a:rPr lang="en-US" dirty="0" smtClean="0">
                <a:solidFill>
                  <a:schemeClr val="tx1"/>
                </a:solidFill>
              </a:rPr>
              <a:t>Washington Poison Center Experience</a:t>
            </a:r>
            <a:endParaRPr lang="en-US" dirty="0">
              <a:solidFill>
                <a:schemeClr val="tx1"/>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042"/>
            <a:ext cx="2443701" cy="434485"/>
          </a:xfrm>
          <a:prstGeom prst="rect">
            <a:avLst/>
          </a:prstGeom>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l="3535" t="3387" r="8955"/>
          <a:stretch>
            <a:fillRect/>
          </a:stretch>
        </p:blipFill>
        <p:spPr bwMode="auto">
          <a:xfrm>
            <a:off x="1995394" y="1287422"/>
            <a:ext cx="8083701" cy="49664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556" y="15712"/>
            <a:ext cx="1806064" cy="552700"/>
          </a:xfrm>
          <a:prstGeom prst="rect">
            <a:avLst/>
          </a:prstGeom>
        </p:spPr>
      </p:pic>
    </p:spTree>
    <p:extLst>
      <p:ext uri="{BB962C8B-B14F-4D97-AF65-F5344CB8AC3E}">
        <p14:creationId xmlns:p14="http://schemas.microsoft.com/office/powerpoint/2010/main" val="202513182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15439" y="831273"/>
            <a:ext cx="10058400" cy="4370119"/>
          </a:xfrm>
        </p:spPr>
        <p:txBody>
          <a:bodyPr>
            <a:normAutofit/>
          </a:bodyPr>
          <a:lstStyle/>
          <a:p>
            <a:r>
              <a:rPr lang="en-US" dirty="0" smtClean="0"/>
              <a:t>As of </a:t>
            </a:r>
            <a:r>
              <a:rPr lang="en-US" dirty="0" smtClean="0"/>
              <a:t>August 30</a:t>
            </a:r>
            <a:r>
              <a:rPr lang="en-US" dirty="0" smtClean="0"/>
              <a:t>, </a:t>
            </a:r>
            <a:r>
              <a:rPr lang="en-US" dirty="0" smtClean="0"/>
              <a:t>2017….</a:t>
            </a:r>
            <a:br>
              <a:rPr lang="en-US" dirty="0" smtClean="0"/>
            </a:br>
            <a:r>
              <a:rPr lang="en-US" dirty="0"/>
              <a:t/>
            </a:r>
            <a:br>
              <a:rPr lang="en-US" dirty="0"/>
            </a:br>
            <a:r>
              <a:rPr lang="en-US" dirty="0" smtClean="0"/>
              <a:t/>
            </a:r>
            <a:br>
              <a:rPr lang="en-US" dirty="0" smtClean="0"/>
            </a:br>
            <a:r>
              <a:rPr lang="en-US" dirty="0" smtClean="0"/>
              <a:t>The Washington Poison Center has received </a:t>
            </a:r>
            <a:r>
              <a:rPr lang="en-US" b="1" dirty="0" smtClean="0">
                <a:solidFill>
                  <a:srgbClr val="FF0000"/>
                </a:solidFill>
              </a:rPr>
              <a:t>55 </a:t>
            </a:r>
            <a:r>
              <a:rPr lang="en-US" dirty="0" smtClean="0"/>
              <a:t>cases </a:t>
            </a:r>
            <a:r>
              <a:rPr lang="en-US" dirty="0" smtClean="0"/>
              <a:t>of E-Cigarette Nicotine Exposures </a:t>
            </a:r>
            <a:endParaRPr lang="en-US" dirty="0"/>
          </a:p>
        </p:txBody>
      </p:sp>
    </p:spTree>
    <p:extLst>
      <p:ext uri="{BB962C8B-B14F-4D97-AF65-F5344CB8AC3E}">
        <p14:creationId xmlns:p14="http://schemas.microsoft.com/office/powerpoint/2010/main" val="20454082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a:xfrm>
            <a:off x="1133143" y="1854956"/>
            <a:ext cx="9419409" cy="4381296"/>
          </a:xfrm>
        </p:spPr>
        <p:txBody>
          <a:bodyPr>
            <a:noAutofit/>
          </a:bodyPr>
          <a:lstStyle/>
          <a:p>
            <a:r>
              <a:rPr lang="en-US" sz="2400" dirty="0" smtClean="0"/>
              <a:t>Introductions and Pre-test</a:t>
            </a:r>
          </a:p>
          <a:p>
            <a:r>
              <a:rPr lang="en-US" sz="2400" dirty="0" smtClean="0"/>
              <a:t>E-cigarettes</a:t>
            </a:r>
          </a:p>
          <a:p>
            <a:pPr lvl="1"/>
            <a:r>
              <a:rPr lang="en-US" sz="2000" dirty="0" smtClean="0"/>
              <a:t>Basics, Point Counter-Point, Role Playing</a:t>
            </a:r>
          </a:p>
          <a:p>
            <a:r>
              <a:rPr lang="en-US" sz="2400" dirty="0" smtClean="0"/>
              <a:t>One Function Break</a:t>
            </a:r>
          </a:p>
          <a:p>
            <a:r>
              <a:rPr lang="en-US" sz="2400" dirty="0" smtClean="0"/>
              <a:t>Marijuana Vaping</a:t>
            </a:r>
          </a:p>
          <a:p>
            <a:pPr lvl="1"/>
            <a:r>
              <a:rPr lang="en-US" sz="2000" dirty="0" smtClean="0"/>
              <a:t>Basics, Washington Info, Vaping Other Substances</a:t>
            </a:r>
          </a:p>
          <a:p>
            <a:r>
              <a:rPr lang="en-US" sz="2400" dirty="0" smtClean="0"/>
              <a:t>Call to Action</a:t>
            </a:r>
          </a:p>
          <a:p>
            <a:r>
              <a:rPr lang="en-US" sz="2400" dirty="0" smtClean="0"/>
              <a:t>Reflection</a:t>
            </a:r>
          </a:p>
          <a:p>
            <a:r>
              <a:rPr lang="en-US" sz="2400" dirty="0" smtClean="0"/>
              <a:t>Post-test</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042"/>
            <a:ext cx="2443701" cy="43448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1556" y="15712"/>
            <a:ext cx="1806064" cy="552700"/>
          </a:xfrm>
          <a:prstGeom prst="rect">
            <a:avLst/>
          </a:prstGeom>
        </p:spPr>
      </p:pic>
    </p:spTree>
    <p:extLst>
      <p:ext uri="{BB962C8B-B14F-4D97-AF65-F5344CB8AC3E}">
        <p14:creationId xmlns:p14="http://schemas.microsoft.com/office/powerpoint/2010/main" val="25439452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573338"/>
            <a:ext cx="11868150" cy="1484312"/>
          </a:xfrm>
        </p:spPr>
        <p:txBody>
          <a:bodyPr/>
          <a:lstStyle/>
          <a:p>
            <a:pPr algn="ctr"/>
            <a:r>
              <a:rPr lang="en-US" sz="4400" dirty="0" smtClean="0">
                <a:solidFill>
                  <a:schemeClr val="tx1"/>
                </a:solidFill>
              </a:rPr>
              <a:t>What does research say about the controversial points?</a:t>
            </a:r>
            <a:endParaRPr lang="en-US" sz="4400" dirty="0">
              <a:solidFill>
                <a:schemeClr val="tx1"/>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042"/>
            <a:ext cx="2443701" cy="43448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1556" y="15712"/>
            <a:ext cx="1806064" cy="552700"/>
          </a:xfrm>
          <a:prstGeom prst="rect">
            <a:avLst/>
          </a:prstGeom>
        </p:spPr>
      </p:pic>
    </p:spTree>
    <p:extLst>
      <p:ext uri="{BB962C8B-B14F-4D97-AF65-F5344CB8AC3E}">
        <p14:creationId xmlns:p14="http://schemas.microsoft.com/office/powerpoint/2010/main" val="181125484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t>Pro-Vape </a:t>
            </a:r>
            <a:r>
              <a:rPr lang="en-US" sz="5400" b="1" dirty="0" smtClean="0"/>
              <a:t>Point</a:t>
            </a:r>
            <a:r>
              <a:rPr lang="en-US" sz="5400" b="1" dirty="0"/>
              <a:t> </a:t>
            </a:r>
            <a:r>
              <a:rPr lang="en-US" sz="5400" b="1" dirty="0" smtClean="0"/>
              <a:t>#1</a:t>
            </a:r>
            <a:endParaRPr lang="en-US" sz="5400" b="1" dirty="0"/>
          </a:p>
        </p:txBody>
      </p:sp>
      <p:sp>
        <p:nvSpPr>
          <p:cNvPr id="3" name="Content Placeholder 2"/>
          <p:cNvSpPr>
            <a:spLocks noGrp="1"/>
          </p:cNvSpPr>
          <p:nvPr>
            <p:ph idx="1"/>
          </p:nvPr>
        </p:nvSpPr>
        <p:spPr>
          <a:xfrm>
            <a:off x="875900" y="2358963"/>
            <a:ext cx="8537050" cy="1462266"/>
          </a:xfrm>
        </p:spPr>
        <p:txBody>
          <a:bodyPr>
            <a:normAutofit/>
          </a:bodyPr>
          <a:lstStyle/>
          <a:p>
            <a:pPr marL="0" indent="0" algn="ctr">
              <a:buNone/>
            </a:pPr>
            <a:r>
              <a:rPr lang="en-US" sz="4800" dirty="0" smtClean="0"/>
              <a:t>E-Cigarettes are less harmful </a:t>
            </a:r>
            <a:r>
              <a:rPr lang="en-US" sz="4800" dirty="0"/>
              <a:t>and s</a:t>
            </a:r>
            <a:r>
              <a:rPr lang="en-US" sz="4800" dirty="0" smtClean="0"/>
              <a:t>afe than combustible cigarettes.</a:t>
            </a:r>
            <a:endParaRPr lang="en-US" sz="48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042"/>
            <a:ext cx="2443701" cy="43448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1556" y="15712"/>
            <a:ext cx="1806064" cy="552700"/>
          </a:xfrm>
          <a:prstGeom prst="rect">
            <a:avLst/>
          </a:prstGeom>
        </p:spPr>
      </p:pic>
    </p:spTree>
    <p:extLst>
      <p:ext uri="{BB962C8B-B14F-4D97-AF65-F5344CB8AC3E}">
        <p14:creationId xmlns:p14="http://schemas.microsoft.com/office/powerpoint/2010/main" val="404746595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t>Pro-Vape </a:t>
            </a:r>
            <a:r>
              <a:rPr lang="en-US" sz="5400" b="1" dirty="0" smtClean="0"/>
              <a:t>Point</a:t>
            </a:r>
            <a:r>
              <a:rPr lang="en-US" sz="5400" b="1" dirty="0"/>
              <a:t> </a:t>
            </a:r>
            <a:r>
              <a:rPr lang="en-US" sz="5400" b="1" dirty="0" smtClean="0"/>
              <a:t>#1</a:t>
            </a:r>
            <a:endParaRPr lang="en-US" sz="5400" b="1" dirty="0"/>
          </a:p>
        </p:txBody>
      </p:sp>
      <p:sp>
        <p:nvSpPr>
          <p:cNvPr id="3" name="Content Placeholder 2"/>
          <p:cNvSpPr>
            <a:spLocks noGrp="1"/>
          </p:cNvSpPr>
          <p:nvPr>
            <p:ph idx="1"/>
          </p:nvPr>
        </p:nvSpPr>
        <p:spPr>
          <a:xfrm>
            <a:off x="635267" y="2282822"/>
            <a:ext cx="8537050" cy="1462266"/>
          </a:xfrm>
        </p:spPr>
        <p:txBody>
          <a:bodyPr>
            <a:normAutofit/>
          </a:bodyPr>
          <a:lstStyle/>
          <a:p>
            <a:pPr marL="0" indent="0" algn="ctr">
              <a:buNone/>
            </a:pPr>
            <a:r>
              <a:rPr lang="en-US" sz="4800" dirty="0" smtClean="0"/>
              <a:t>E-Cigarettes are less harmful </a:t>
            </a:r>
            <a:r>
              <a:rPr lang="en-US" sz="4800" dirty="0"/>
              <a:t>and s</a:t>
            </a:r>
            <a:r>
              <a:rPr lang="en-US" sz="4800" dirty="0" smtClean="0"/>
              <a:t>afe than combustible cigarettes.</a:t>
            </a:r>
            <a:endParaRPr lang="en-US" sz="48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042"/>
            <a:ext cx="2443701" cy="43448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1556" y="15712"/>
            <a:ext cx="1806064" cy="552700"/>
          </a:xfrm>
          <a:prstGeom prst="rect">
            <a:avLst/>
          </a:prstGeom>
        </p:spPr>
      </p:pic>
      <p:sp>
        <p:nvSpPr>
          <p:cNvPr id="6" name="Content Placeholder 2"/>
          <p:cNvSpPr txBox="1">
            <a:spLocks/>
          </p:cNvSpPr>
          <p:nvPr/>
        </p:nvSpPr>
        <p:spPr>
          <a:xfrm>
            <a:off x="635267" y="4290551"/>
            <a:ext cx="8643487" cy="176374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Font typeface="Calibri" panose="020F0502020204030204" pitchFamily="34" charset="0"/>
              <a:buNone/>
            </a:pPr>
            <a:r>
              <a:rPr lang="en-US" sz="4000" dirty="0" smtClean="0">
                <a:solidFill>
                  <a:schemeClr val="accent1"/>
                </a:solidFill>
              </a:rPr>
              <a:t>Raise your hand if you have you heard of this pro-vape point before? </a:t>
            </a:r>
            <a:endParaRPr lang="en-US" sz="4000" dirty="0">
              <a:solidFill>
                <a:schemeClr val="accent1"/>
              </a:solidFill>
            </a:endParaRPr>
          </a:p>
        </p:txBody>
      </p:sp>
    </p:spTree>
    <p:extLst>
      <p:ext uri="{BB962C8B-B14F-4D97-AF65-F5344CB8AC3E}">
        <p14:creationId xmlns:p14="http://schemas.microsoft.com/office/powerpoint/2010/main" val="102451317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606" y="309452"/>
            <a:ext cx="10058400" cy="1450757"/>
          </a:xfrm>
        </p:spPr>
        <p:txBody>
          <a:bodyPr>
            <a:normAutofit/>
          </a:bodyPr>
          <a:lstStyle/>
          <a:p>
            <a:r>
              <a:rPr lang="en-US" sz="4400" b="1" dirty="0"/>
              <a:t>Pro-Vape </a:t>
            </a:r>
            <a:r>
              <a:rPr lang="en-US" sz="4400" b="1" dirty="0" smtClean="0"/>
              <a:t>Point #1: </a:t>
            </a:r>
            <a:r>
              <a:rPr lang="en-US" sz="4400" b="1" dirty="0"/>
              <a:t>Less Harmful and Safe</a:t>
            </a:r>
          </a:p>
        </p:txBody>
      </p:sp>
      <p:sp>
        <p:nvSpPr>
          <p:cNvPr id="3" name="Content Placeholder 2"/>
          <p:cNvSpPr>
            <a:spLocks noGrp="1"/>
          </p:cNvSpPr>
          <p:nvPr>
            <p:ph idx="1"/>
          </p:nvPr>
        </p:nvSpPr>
        <p:spPr>
          <a:xfrm>
            <a:off x="1097281" y="2378214"/>
            <a:ext cx="8537050" cy="3416300"/>
          </a:xfrm>
        </p:spPr>
        <p:txBody>
          <a:bodyPr/>
          <a:lstStyle/>
          <a:p>
            <a:pPr marL="0" indent="0">
              <a:buNone/>
            </a:pPr>
            <a:r>
              <a:rPr lang="en-US" sz="2800" dirty="0"/>
              <a:t>Response:</a:t>
            </a:r>
          </a:p>
          <a:p>
            <a:r>
              <a:rPr lang="en-US" sz="2800" dirty="0"/>
              <a:t>Yes--Cigarette smoke contains &gt; 7,000 chemicals, so vaping is </a:t>
            </a:r>
            <a:r>
              <a:rPr lang="en-US" sz="2800" i="1" u="sng" dirty="0"/>
              <a:t>probably</a:t>
            </a:r>
            <a:r>
              <a:rPr lang="en-US" sz="2800" dirty="0"/>
              <a:t> not as harmful as smoking</a:t>
            </a:r>
          </a:p>
          <a:p>
            <a:r>
              <a:rPr lang="en-US" sz="2800" dirty="0"/>
              <a:t>But– </a:t>
            </a:r>
            <a:r>
              <a:rPr lang="en-US" sz="2800" dirty="0" smtClean="0"/>
              <a:t>The information we have shows that safer ≠ safe</a:t>
            </a:r>
            <a:endParaRPr lang="en-US" sz="2800" dirty="0"/>
          </a:p>
          <a:p>
            <a:pPr marL="0" indent="0">
              <a:buNone/>
            </a:pPr>
            <a:endParaRPr lang="en-US" dirty="0"/>
          </a:p>
          <a:p>
            <a:pPr marL="0" indent="0" algn="ctr">
              <a:buNone/>
            </a:pPr>
            <a:r>
              <a:rPr lang="en-US" sz="4400" dirty="0"/>
              <a:t>safer ≠ safe</a:t>
            </a:r>
          </a:p>
          <a:p>
            <a:pPr marL="0" indent="0">
              <a:buNone/>
            </a:pP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042"/>
            <a:ext cx="2443701" cy="43448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1556" y="15712"/>
            <a:ext cx="1806064" cy="552700"/>
          </a:xfrm>
          <a:prstGeom prst="rect">
            <a:avLst/>
          </a:prstGeom>
        </p:spPr>
      </p:pic>
    </p:spTree>
    <p:extLst>
      <p:ext uri="{BB962C8B-B14F-4D97-AF65-F5344CB8AC3E}">
        <p14:creationId xmlns:p14="http://schemas.microsoft.com/office/powerpoint/2010/main" val="80091522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9390" y="1857787"/>
            <a:ext cx="9208168" cy="4000753"/>
          </a:xfrm>
        </p:spPr>
        <p:txBody>
          <a:bodyPr>
            <a:noAutofit/>
          </a:bodyPr>
          <a:lstStyle/>
          <a:p>
            <a:r>
              <a:rPr lang="en-US" sz="2800" dirty="0" smtClean="0"/>
              <a:t>Why can’t we say safe?</a:t>
            </a:r>
          </a:p>
          <a:p>
            <a:pPr lvl="1">
              <a:buFont typeface="Arial" panose="020B0604020202020204" pitchFamily="34" charset="0"/>
              <a:buChar char="•"/>
            </a:pPr>
            <a:r>
              <a:rPr lang="en-US" sz="2600" dirty="0" smtClean="0"/>
              <a:t> Vape aerosols have been found to contain the following:</a:t>
            </a:r>
          </a:p>
          <a:p>
            <a:pPr lvl="2">
              <a:buFont typeface="Wingdings" panose="05000000000000000000" pitchFamily="2" charset="2"/>
              <a:buChar char="§"/>
            </a:pPr>
            <a:r>
              <a:rPr lang="en-US" sz="2000" dirty="0" smtClean="0"/>
              <a:t>Formaldehyde releasing chemicals</a:t>
            </a:r>
            <a:r>
              <a:rPr lang="en-US" sz="2000" baseline="30000" dirty="0" smtClean="0"/>
              <a:t>1</a:t>
            </a:r>
            <a:r>
              <a:rPr lang="en-US" sz="2000" dirty="0" smtClean="0"/>
              <a:t> (at high voltage)</a:t>
            </a:r>
            <a:r>
              <a:rPr lang="en-US" sz="2000" dirty="0" smtClean="0">
                <a:sym typeface="Wingdings" panose="05000000000000000000" pitchFamily="2" charset="2"/>
              </a:rPr>
              <a:t> Cancer</a:t>
            </a:r>
          </a:p>
          <a:p>
            <a:pPr lvl="2">
              <a:buFont typeface="Wingdings" panose="05000000000000000000" pitchFamily="2" charset="2"/>
              <a:buChar char="§"/>
            </a:pPr>
            <a:r>
              <a:rPr lang="en-US" sz="2000" dirty="0" smtClean="0">
                <a:sym typeface="Wingdings" panose="05000000000000000000" pitchFamily="2" charset="2"/>
              </a:rPr>
              <a:t>Free Radicals</a:t>
            </a:r>
            <a:r>
              <a:rPr lang="en-US" sz="2000" baseline="30000" dirty="0">
                <a:sym typeface="Wingdings" panose="05000000000000000000" pitchFamily="2" charset="2"/>
              </a:rPr>
              <a:t>2</a:t>
            </a:r>
            <a:r>
              <a:rPr lang="en-US" sz="2000" dirty="0" smtClean="0">
                <a:sym typeface="Wingdings" panose="05000000000000000000" pitchFamily="2" charset="2"/>
              </a:rPr>
              <a:t>  Causes cellular damage </a:t>
            </a:r>
            <a:r>
              <a:rPr lang="en-US" sz="2000" dirty="0">
                <a:sym typeface="Wingdings" panose="05000000000000000000" pitchFamily="2" charset="2"/>
              </a:rPr>
              <a:t> Cancer</a:t>
            </a:r>
            <a:endParaRPr lang="en-US" sz="2000" baseline="30000" dirty="0" smtClean="0">
              <a:sym typeface="Wingdings" panose="05000000000000000000" pitchFamily="2" charset="2"/>
            </a:endParaRPr>
          </a:p>
          <a:p>
            <a:pPr lvl="2">
              <a:buFont typeface="Wingdings" panose="05000000000000000000" pitchFamily="2" charset="2"/>
              <a:buChar char="§"/>
            </a:pPr>
            <a:r>
              <a:rPr lang="en-US" sz="2000" dirty="0" smtClean="0">
                <a:sym typeface="Wingdings" panose="05000000000000000000" pitchFamily="2" charset="2"/>
              </a:rPr>
              <a:t>Diacetyl</a:t>
            </a:r>
            <a:r>
              <a:rPr lang="en-US" sz="2000" baseline="30000" dirty="0">
                <a:sym typeface="Wingdings" panose="05000000000000000000" pitchFamily="2" charset="2"/>
              </a:rPr>
              <a:t>3</a:t>
            </a:r>
            <a:r>
              <a:rPr lang="en-US" sz="2000" dirty="0" smtClean="0">
                <a:sym typeface="Wingdings" panose="05000000000000000000" pitchFamily="2" charset="2"/>
              </a:rPr>
              <a:t>  Bronchitis Obliterans or “Popcorn lung” (form of irreversible lung damage)</a:t>
            </a:r>
            <a:endParaRPr lang="en-US" sz="2000" baseline="30000" dirty="0" smtClean="0">
              <a:sym typeface="Wingdings" panose="05000000000000000000" pitchFamily="2" charset="2"/>
            </a:endParaRPr>
          </a:p>
          <a:p>
            <a:pPr lvl="2">
              <a:buFont typeface="Wingdings" panose="05000000000000000000" pitchFamily="2" charset="2"/>
              <a:buChar char="§"/>
            </a:pPr>
            <a:r>
              <a:rPr lang="en-US" sz="2000" b="1" dirty="0" smtClean="0"/>
              <a:t>And more!!</a:t>
            </a:r>
            <a:endParaRPr lang="en-US" sz="2000" b="1" dirty="0"/>
          </a:p>
        </p:txBody>
      </p:sp>
      <p:sp>
        <p:nvSpPr>
          <p:cNvPr id="4" name="Rectangle 3"/>
          <p:cNvSpPr/>
          <p:nvPr/>
        </p:nvSpPr>
        <p:spPr>
          <a:xfrm>
            <a:off x="0" y="6358270"/>
            <a:ext cx="11848258" cy="646331"/>
          </a:xfrm>
          <a:prstGeom prst="rect">
            <a:avLst/>
          </a:prstGeom>
        </p:spPr>
        <p:txBody>
          <a:bodyPr wrap="square">
            <a:spAutoFit/>
          </a:bodyPr>
          <a:lstStyle/>
          <a:p>
            <a:pPr marL="228600" indent="-228600">
              <a:buAutoNum type="arabicPeriod"/>
            </a:pPr>
            <a:r>
              <a:rPr lang="en-US" sz="900" dirty="0" smtClean="0"/>
              <a:t>Jensen</a:t>
            </a:r>
            <a:r>
              <a:rPr lang="en-US" sz="900" dirty="0"/>
              <a:t>, R. Paul, et al. "Hidden formaldehyde in e-cigarette aerosols." </a:t>
            </a:r>
            <a:r>
              <a:rPr lang="en-US" sz="900" i="1" dirty="0"/>
              <a:t>New England Journal of Medicine</a:t>
            </a:r>
            <a:r>
              <a:rPr lang="en-US" sz="900" dirty="0"/>
              <a:t> 372.4 (2015): 392-394</a:t>
            </a:r>
            <a:r>
              <a:rPr lang="en-US" sz="900" dirty="0" smtClean="0"/>
              <a:t>.</a:t>
            </a:r>
          </a:p>
          <a:p>
            <a:pPr marL="228600" indent="-228600">
              <a:buAutoNum type="arabicPeriod"/>
            </a:pPr>
            <a:r>
              <a:rPr lang="en-US" sz="900" dirty="0" err="1"/>
              <a:t>Goel</a:t>
            </a:r>
            <a:r>
              <a:rPr lang="en-US" sz="900" dirty="0"/>
              <a:t>, </a:t>
            </a:r>
            <a:r>
              <a:rPr lang="en-US" sz="900" dirty="0" err="1"/>
              <a:t>Reema</a:t>
            </a:r>
            <a:r>
              <a:rPr lang="en-US" sz="900" dirty="0"/>
              <a:t>, et al. "Highly Reactive Free Radicals in Electronic Cigarette Aerosols." </a:t>
            </a:r>
            <a:r>
              <a:rPr lang="en-US" sz="900" i="1" dirty="0"/>
              <a:t>Chemical Research in Toxicology</a:t>
            </a:r>
            <a:r>
              <a:rPr lang="en-US" sz="900" dirty="0"/>
              <a:t> 28.9 (2015): 1675-1677</a:t>
            </a:r>
            <a:r>
              <a:rPr lang="en-US" sz="900" dirty="0" smtClean="0"/>
              <a:t>.</a:t>
            </a:r>
          </a:p>
          <a:p>
            <a:pPr marL="228600" indent="-228600">
              <a:buAutoNum type="arabicPeriod"/>
            </a:pPr>
            <a:r>
              <a:rPr lang="en-US" sz="900" dirty="0" smtClean="0"/>
              <a:t>Allen</a:t>
            </a:r>
            <a:r>
              <a:rPr lang="en-US" sz="900" dirty="0"/>
              <a:t>, Joseph G., et al. "Flavoring Chemicals in E-Cigarettes: Diacetyl, 2, 3-Pentanedione, and Acetoin in a Sample of 51 Products, Including Fruit-, Candy-, and Cocktail-Flavored E-Cigarettes." </a:t>
            </a:r>
            <a:r>
              <a:rPr lang="en-US" sz="900" i="1" dirty="0"/>
              <a:t>Environ Health </a:t>
            </a:r>
            <a:r>
              <a:rPr lang="en-US" sz="900" i="1" dirty="0" err="1"/>
              <a:t>Perspect</a:t>
            </a:r>
            <a:r>
              <a:rPr lang="en-US" sz="900" dirty="0"/>
              <a:t>(2015</a:t>
            </a:r>
            <a:r>
              <a:rPr lang="en-US" sz="900" dirty="0" smtClean="0"/>
              <a:t>).</a:t>
            </a:r>
          </a:p>
          <a:p>
            <a:pPr marL="228600" indent="-228600">
              <a:buAutoNum type="arabicPeriod"/>
            </a:pPr>
            <a:endParaRPr lang="en-US" sz="900" dirty="0">
              <a:solidFill>
                <a:schemeClr val="bg1"/>
              </a:solidFill>
              <a:latin typeface="Arial" panose="020B0604020202020204" pitchFamily="34" charset="0"/>
            </a:endParaRPr>
          </a:p>
        </p:txBody>
      </p:sp>
      <p:graphicFrame>
        <p:nvGraphicFramePr>
          <p:cNvPr id="12" name="Diagram 11"/>
          <p:cNvGraphicFramePr/>
          <p:nvPr>
            <p:extLst>
              <p:ext uri="{D42A27DB-BD31-4B8C-83A1-F6EECF244321}">
                <p14:modId xmlns:p14="http://schemas.microsoft.com/office/powerpoint/2010/main" val="3299538088"/>
              </p:ext>
            </p:extLst>
          </p:nvPr>
        </p:nvGraphicFramePr>
        <p:xfrm>
          <a:off x="529390" y="4754444"/>
          <a:ext cx="5046696" cy="18659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3" name="Group 12"/>
          <p:cNvGrpSpPr/>
          <p:nvPr/>
        </p:nvGrpSpPr>
        <p:grpSpPr>
          <a:xfrm>
            <a:off x="1745376" y="3916905"/>
            <a:ext cx="2864012" cy="2409496"/>
            <a:chOff x="6379021" y="3131783"/>
            <a:chExt cx="2236304" cy="3083386"/>
          </a:xfrm>
        </p:grpSpPr>
        <p:sp>
          <p:nvSpPr>
            <p:cNvPr id="14" name="Arc 13"/>
            <p:cNvSpPr/>
            <p:nvPr/>
          </p:nvSpPr>
          <p:spPr>
            <a:xfrm>
              <a:off x="6379021" y="3721828"/>
              <a:ext cx="2236304" cy="2493341"/>
            </a:xfrm>
            <a:prstGeom prst="arc">
              <a:avLst>
                <a:gd name="adj1" fmla="val 11175022"/>
                <a:gd name="adj2" fmla="val 0"/>
              </a:avLst>
            </a:prstGeom>
            <a:ln w="762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p:cNvSpPr txBox="1"/>
            <p:nvPr/>
          </p:nvSpPr>
          <p:spPr>
            <a:xfrm>
              <a:off x="6756708" y="3131783"/>
              <a:ext cx="1480930" cy="1107996"/>
            </a:xfrm>
            <a:prstGeom prst="rect">
              <a:avLst/>
            </a:prstGeom>
            <a:noFill/>
          </p:spPr>
          <p:txBody>
            <a:bodyPr wrap="square" rtlCol="0">
              <a:spAutoFit/>
            </a:bodyPr>
            <a:lstStyle/>
            <a:p>
              <a:pPr algn="ctr"/>
              <a:r>
                <a:rPr lang="en-US" sz="6600" b="1" dirty="0" smtClean="0">
                  <a:solidFill>
                    <a:srgbClr val="FF0000"/>
                  </a:solidFill>
                </a:rPr>
                <a:t>X</a:t>
              </a:r>
              <a:endParaRPr lang="en-US" sz="6600" b="1" dirty="0">
                <a:solidFill>
                  <a:srgbClr val="FF0000"/>
                </a:solidFill>
              </a:endParaRPr>
            </a:p>
          </p:txBody>
        </p:sp>
      </p:grpSp>
      <p:sp>
        <p:nvSpPr>
          <p:cNvPr id="16" name="TextBox 15"/>
          <p:cNvSpPr txBox="1"/>
          <p:nvPr/>
        </p:nvSpPr>
        <p:spPr>
          <a:xfrm>
            <a:off x="5825373" y="4217084"/>
            <a:ext cx="3434130" cy="1569660"/>
          </a:xfrm>
          <a:prstGeom prst="rect">
            <a:avLst/>
          </a:prstGeom>
          <a:solidFill>
            <a:schemeClr val="accent2">
              <a:lumMod val="20000"/>
              <a:lumOff val="80000"/>
            </a:schemeClr>
          </a:solidFill>
        </p:spPr>
        <p:txBody>
          <a:bodyPr wrap="square" rtlCol="0">
            <a:spAutoFit/>
          </a:bodyPr>
          <a:lstStyle/>
          <a:p>
            <a:pPr algn="ctr"/>
            <a:r>
              <a:rPr lang="en-US" sz="2400" b="1" dirty="0" smtClean="0"/>
              <a:t>There has not been sufficient time to show a direct link to long-term health consequences</a:t>
            </a:r>
            <a:endParaRPr lang="en-US" sz="2400" b="1" dirty="0"/>
          </a:p>
        </p:txBody>
      </p: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16042"/>
            <a:ext cx="2443701" cy="434485"/>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556" y="15712"/>
            <a:ext cx="1806064" cy="552700"/>
          </a:xfrm>
          <a:prstGeom prst="rect">
            <a:avLst/>
          </a:prstGeom>
        </p:spPr>
      </p:pic>
      <p:sp>
        <p:nvSpPr>
          <p:cNvPr id="19" name="Title 1"/>
          <p:cNvSpPr>
            <a:spLocks noGrp="1"/>
          </p:cNvSpPr>
          <p:nvPr>
            <p:ph type="title"/>
          </p:nvPr>
        </p:nvSpPr>
        <p:spPr>
          <a:xfrm>
            <a:off x="336606" y="309452"/>
            <a:ext cx="10058400" cy="1450757"/>
          </a:xfrm>
        </p:spPr>
        <p:txBody>
          <a:bodyPr>
            <a:normAutofit/>
          </a:bodyPr>
          <a:lstStyle/>
          <a:p>
            <a:r>
              <a:rPr lang="en-US" sz="4400" b="1" dirty="0"/>
              <a:t>Pro-Vape </a:t>
            </a:r>
            <a:r>
              <a:rPr lang="en-US" sz="4400" b="1" dirty="0" smtClean="0"/>
              <a:t>Point #1: </a:t>
            </a:r>
            <a:r>
              <a:rPr lang="en-US" sz="4400" b="1" dirty="0"/>
              <a:t>Less Harmful and Safe</a:t>
            </a:r>
          </a:p>
        </p:txBody>
      </p:sp>
    </p:spTree>
    <p:extLst>
      <p:ext uri="{BB962C8B-B14F-4D97-AF65-F5344CB8AC3E}">
        <p14:creationId xmlns:p14="http://schemas.microsoft.com/office/powerpoint/2010/main" val="3718077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7961" y="233284"/>
            <a:ext cx="10058400" cy="1450757"/>
          </a:xfrm>
        </p:spPr>
        <p:txBody>
          <a:bodyPr/>
          <a:lstStyle/>
          <a:p>
            <a:r>
              <a:rPr lang="en-US" b="1" dirty="0"/>
              <a:t>Pro-Vape Point #1: Less Harmful and Safe</a:t>
            </a:r>
            <a:endParaRPr lang="en-US" dirty="0"/>
          </a:p>
        </p:txBody>
      </p:sp>
      <p:sp>
        <p:nvSpPr>
          <p:cNvPr id="3" name="Content Placeholder 2"/>
          <p:cNvSpPr>
            <a:spLocks noGrp="1"/>
          </p:cNvSpPr>
          <p:nvPr>
            <p:ph idx="1"/>
          </p:nvPr>
        </p:nvSpPr>
        <p:spPr>
          <a:xfrm>
            <a:off x="1002597" y="1857787"/>
            <a:ext cx="8471012" cy="3922644"/>
          </a:xfrm>
        </p:spPr>
        <p:txBody>
          <a:bodyPr>
            <a:noAutofit/>
          </a:bodyPr>
          <a:lstStyle/>
          <a:p>
            <a:pPr marL="0" indent="0">
              <a:buNone/>
            </a:pPr>
            <a:r>
              <a:rPr lang="en-US" sz="2800" dirty="0"/>
              <a:t>Why can’t we say safe</a:t>
            </a:r>
            <a:r>
              <a:rPr lang="en-US" sz="2800" dirty="0" smtClean="0"/>
              <a:t>? (cont’d)</a:t>
            </a:r>
            <a:endParaRPr lang="en-US" sz="2800" dirty="0"/>
          </a:p>
          <a:p>
            <a:pPr marL="233363" indent="-233363">
              <a:buFont typeface="Arial" panose="020B0604020202020204" pitchFamily="34" charset="0"/>
              <a:buChar char="•"/>
            </a:pPr>
            <a:r>
              <a:rPr lang="en-US" dirty="0" smtClean="0"/>
              <a:t>Flavoring agents and propylene glycol not tested for safety via inhalation</a:t>
            </a:r>
          </a:p>
          <a:p>
            <a:pPr marL="233363" indent="-233363">
              <a:buFont typeface="Arial" panose="020B0604020202020204" pitchFamily="34" charset="0"/>
              <a:buChar char="•"/>
            </a:pPr>
            <a:r>
              <a:rPr lang="en-US" dirty="0" smtClean="0"/>
              <a:t>There was a liquid that had more than 141 flavor chemicals have been identified</a:t>
            </a:r>
            <a:r>
              <a:rPr lang="en-US" baseline="30000" dirty="0" smtClean="0"/>
              <a:t>1</a:t>
            </a:r>
          </a:p>
          <a:p>
            <a:pPr marL="233363" indent="-233363">
              <a:buFont typeface="Arial" panose="020B0604020202020204" pitchFamily="34" charset="0"/>
              <a:buChar char="•"/>
            </a:pPr>
            <a:r>
              <a:rPr lang="en-US" dirty="0" smtClean="0"/>
              <a:t>One study found that “Strawberry” vape aerosols caused as much acute damage to lung cells as cigarette smoke</a:t>
            </a:r>
            <a:r>
              <a:rPr lang="en-US" baseline="30000" dirty="0" smtClean="0"/>
              <a:t>2</a:t>
            </a:r>
          </a:p>
          <a:p>
            <a:pPr marL="233363" indent="-233363">
              <a:buFont typeface="Arial" panose="020B0604020202020204" pitchFamily="34" charset="0"/>
              <a:buChar char="•"/>
            </a:pPr>
            <a:r>
              <a:rPr lang="en-US" dirty="0" smtClean="0"/>
              <a:t>Cause acute </a:t>
            </a:r>
            <a:r>
              <a:rPr lang="en-US" dirty="0"/>
              <a:t>clinical effects on respiratory cells INDEPENDENT of nicotine </a:t>
            </a:r>
            <a:r>
              <a:rPr lang="en-US" dirty="0" smtClean="0"/>
              <a:t>exposure</a:t>
            </a:r>
            <a:r>
              <a:rPr lang="en-US" baseline="30000" dirty="0" smtClean="0"/>
              <a:t>3,4,5,6</a:t>
            </a:r>
            <a:endParaRPr lang="en-US" dirty="0"/>
          </a:p>
          <a:p>
            <a:pPr marL="627063" lvl="1" indent="-182563">
              <a:spcAft>
                <a:spcPts val="1200"/>
              </a:spcAft>
              <a:buFont typeface="Arial" panose="020B0604020202020204" pitchFamily="34" charset="0"/>
              <a:buChar char="•"/>
            </a:pPr>
            <a:r>
              <a:rPr lang="en-US" dirty="0"/>
              <a:t>Inflammation &amp; Decreased Cell Viability</a:t>
            </a:r>
          </a:p>
          <a:p>
            <a:pPr marL="233363" indent="-233363">
              <a:buFont typeface="Arial" panose="020B0604020202020204" pitchFamily="34" charset="0"/>
              <a:buChar char="•"/>
            </a:pPr>
            <a:endParaRPr lang="en-US" sz="1600" baseline="30000" dirty="0" smtClean="0"/>
          </a:p>
          <a:p>
            <a:endParaRPr lang="en-US" sz="1600" dirty="0" smtClean="0"/>
          </a:p>
          <a:p>
            <a:endParaRPr lang="en-US" sz="1600" dirty="0"/>
          </a:p>
          <a:p>
            <a:pPr marL="0" indent="0">
              <a:buNone/>
            </a:pPr>
            <a:endParaRPr lang="en-US" sz="1600" dirty="0" smtClean="0"/>
          </a:p>
        </p:txBody>
      </p:sp>
      <p:sp>
        <p:nvSpPr>
          <p:cNvPr id="4" name="Rectangle 3"/>
          <p:cNvSpPr/>
          <p:nvPr/>
        </p:nvSpPr>
        <p:spPr>
          <a:xfrm>
            <a:off x="0" y="6366555"/>
            <a:ext cx="11848258" cy="1477328"/>
          </a:xfrm>
          <a:prstGeom prst="rect">
            <a:avLst/>
          </a:prstGeom>
        </p:spPr>
        <p:txBody>
          <a:bodyPr wrap="square">
            <a:spAutoFit/>
          </a:bodyPr>
          <a:lstStyle/>
          <a:p>
            <a:pPr marL="228600" indent="-228600">
              <a:buAutoNum type="arabicPeriod"/>
            </a:pPr>
            <a:r>
              <a:rPr lang="en-US" sz="900" dirty="0" err="1" smtClean="0"/>
              <a:t>Hutzler</a:t>
            </a:r>
            <a:r>
              <a:rPr lang="en-US" sz="900" dirty="0" smtClean="0"/>
              <a:t> et al. “Chemical hazards present in liquids and vapors of electronic cigarettes.” Arch </a:t>
            </a:r>
            <a:r>
              <a:rPr lang="en-US" sz="900" dirty="0" err="1" smtClean="0"/>
              <a:t>Toxicol</a:t>
            </a:r>
            <a:r>
              <a:rPr lang="en-US" sz="900" dirty="0" smtClean="0"/>
              <a:t> 2014;88:1295-308</a:t>
            </a:r>
          </a:p>
          <a:p>
            <a:pPr marL="228600" indent="-228600">
              <a:buFontTx/>
              <a:buAutoNum type="arabicPeriod"/>
            </a:pPr>
            <a:r>
              <a:rPr lang="en-US" sz="900" dirty="0"/>
              <a:t>Leigh NJ et al. “</a:t>
            </a:r>
            <a:r>
              <a:rPr lang="en-US" sz="900" dirty="0" err="1"/>
              <a:t>Flavourings</a:t>
            </a:r>
            <a:r>
              <a:rPr lang="en-US" sz="900" dirty="0"/>
              <a:t> significantly affect inhalation toxicity of aerosol generated from electronic nicotine delivery systems (ENDS). </a:t>
            </a:r>
            <a:r>
              <a:rPr lang="en-US" sz="900" dirty="0" err="1"/>
              <a:t>Tob</a:t>
            </a:r>
            <a:r>
              <a:rPr lang="en-US" sz="900" dirty="0"/>
              <a:t> Control. </a:t>
            </a:r>
            <a:r>
              <a:rPr lang="en-US" sz="900" dirty="0" smtClean="0"/>
              <a:t>2016;0:1-7</a:t>
            </a:r>
          </a:p>
          <a:p>
            <a:pPr marL="228600" indent="-228600">
              <a:buAutoNum type="arabicPeriod"/>
            </a:pPr>
            <a:r>
              <a:rPr lang="en-US" sz="900" dirty="0"/>
              <a:t>Wu Q et al. “Electronic Cigarette Liquid Increases Inflammation and Virus Infection in Primary Human Airway Epithelial Cells. </a:t>
            </a:r>
            <a:r>
              <a:rPr lang="en-US" sz="900" dirty="0" err="1"/>
              <a:t>Plos</a:t>
            </a:r>
            <a:r>
              <a:rPr lang="en-US" sz="900" dirty="0"/>
              <a:t> One. 2014; e108342</a:t>
            </a:r>
          </a:p>
          <a:p>
            <a:pPr marL="228600" indent="-228600">
              <a:buAutoNum type="arabicPeriod"/>
            </a:pPr>
            <a:r>
              <a:rPr lang="en-US" sz="900" dirty="0" err="1"/>
              <a:t>Scheffler</a:t>
            </a:r>
            <a:r>
              <a:rPr lang="en-US" sz="900" dirty="0"/>
              <a:t> S et al. “Evaluation of E-Cigarette liquid vapor and mainstream cigarette smoke after direct exposure of primary human bronchial epithelial cells.” </a:t>
            </a:r>
            <a:r>
              <a:rPr lang="en-US" sz="900" dirty="0" err="1"/>
              <a:t>Int</a:t>
            </a:r>
            <a:r>
              <a:rPr lang="en-US" sz="900" dirty="0"/>
              <a:t> J </a:t>
            </a:r>
            <a:r>
              <a:rPr lang="en-US" sz="900" dirty="0" err="1"/>
              <a:t>Eviron</a:t>
            </a:r>
            <a:r>
              <a:rPr lang="en-US" sz="900" dirty="0"/>
              <a:t> Res Public Health. 2015; 12:3915-25.</a:t>
            </a:r>
          </a:p>
          <a:p>
            <a:pPr marL="228600" indent="-228600">
              <a:buAutoNum type="arabicPeriod"/>
            </a:pPr>
            <a:r>
              <a:rPr lang="en-US" sz="900" dirty="0"/>
              <a:t>Yu V et al. “Electronic Cigarettes include DNA strand breaks and cell death independently of nicotine in cells lines.” Oral </a:t>
            </a:r>
            <a:r>
              <a:rPr lang="en-US" sz="900" dirty="0" err="1"/>
              <a:t>Oncol</a:t>
            </a:r>
            <a:r>
              <a:rPr lang="en-US" sz="900" dirty="0"/>
              <a:t>. 2016;52:58-65</a:t>
            </a:r>
          </a:p>
          <a:p>
            <a:pPr marL="228600" indent="-228600">
              <a:buAutoNum type="arabicPeriod"/>
            </a:pPr>
            <a:r>
              <a:rPr lang="en-US" sz="900" dirty="0" err="1"/>
              <a:t>Cervellati</a:t>
            </a:r>
            <a:r>
              <a:rPr lang="en-US" sz="900" dirty="0"/>
              <a:t> F et al. “Comparative effects between electronic and cigarette smoke in human keratinocytes and epithelial lung cells.” </a:t>
            </a:r>
            <a:r>
              <a:rPr lang="en-US" sz="900" dirty="0" err="1"/>
              <a:t>Toxicol</a:t>
            </a:r>
            <a:r>
              <a:rPr lang="en-US" sz="900" dirty="0"/>
              <a:t> in Vitro. 2014;28:999-1005</a:t>
            </a:r>
          </a:p>
          <a:p>
            <a:pPr marL="228600" indent="-228600">
              <a:buAutoNum type="arabicPeriod"/>
            </a:pPr>
            <a:r>
              <a:rPr lang="en-US" sz="900" dirty="0"/>
              <a:t>Leigh NJ et al. “</a:t>
            </a:r>
            <a:r>
              <a:rPr lang="en-US" sz="900" dirty="0" err="1"/>
              <a:t>Flavourings</a:t>
            </a:r>
            <a:r>
              <a:rPr lang="en-US" sz="900" dirty="0"/>
              <a:t> significantly affect inhalation toxicity of aerosol generated from electronic nicotine delivery systems (ENDS). </a:t>
            </a:r>
            <a:r>
              <a:rPr lang="en-US" sz="900" dirty="0" err="1"/>
              <a:t>Tob</a:t>
            </a:r>
            <a:r>
              <a:rPr lang="en-US" sz="900" dirty="0"/>
              <a:t> Control. 2016;0:1-7</a:t>
            </a:r>
          </a:p>
          <a:p>
            <a:pPr marL="228600" indent="-228600">
              <a:buAutoNum type="arabicPeriod"/>
            </a:pPr>
            <a:endParaRPr lang="en-US" sz="900" dirty="0">
              <a:solidFill>
                <a:schemeClr val="bg1"/>
              </a:solidFill>
              <a:latin typeface="Arial" panose="020B0604020202020204" pitchFamily="34" charset="0"/>
            </a:endParaRPr>
          </a:p>
          <a:p>
            <a:pPr marL="228600" indent="-228600">
              <a:buFontTx/>
              <a:buAutoNum type="arabicPeriod"/>
            </a:pPr>
            <a:endParaRPr lang="en-US" sz="900" dirty="0" smtClean="0"/>
          </a:p>
          <a:p>
            <a:pPr marL="228600" indent="-228600">
              <a:buFontTx/>
              <a:buAutoNum type="arabicPeriod"/>
            </a:pPr>
            <a:endParaRPr lang="en-US" sz="900" dirty="0" smtClean="0"/>
          </a:p>
        </p:txBody>
      </p:sp>
      <p:pic>
        <p:nvPicPr>
          <p:cNvPr id="5" name="Picture 4"/>
          <p:cNvPicPr>
            <a:picLocks noChangeAspect="1"/>
          </p:cNvPicPr>
          <p:nvPr/>
        </p:nvPicPr>
        <p:blipFill>
          <a:blip r:embed="rId3"/>
          <a:stretch>
            <a:fillRect/>
          </a:stretch>
        </p:blipFill>
        <p:spPr>
          <a:xfrm>
            <a:off x="272147" y="5647723"/>
            <a:ext cx="10590028" cy="71883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042"/>
            <a:ext cx="2443701" cy="434485"/>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556" y="15712"/>
            <a:ext cx="1806064" cy="552700"/>
          </a:xfrm>
          <a:prstGeom prst="rect">
            <a:avLst/>
          </a:prstGeom>
        </p:spPr>
      </p:pic>
    </p:spTree>
    <p:extLst>
      <p:ext uri="{BB962C8B-B14F-4D97-AF65-F5344CB8AC3E}">
        <p14:creationId xmlns:p14="http://schemas.microsoft.com/office/powerpoint/2010/main" val="340033718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t>Pro-Vape </a:t>
            </a:r>
            <a:r>
              <a:rPr lang="en-US" sz="5400" b="1" dirty="0" smtClean="0"/>
              <a:t>Point</a:t>
            </a:r>
            <a:r>
              <a:rPr lang="en-US" sz="5400" b="1" dirty="0"/>
              <a:t> </a:t>
            </a:r>
            <a:r>
              <a:rPr lang="en-US" sz="5400" b="1" dirty="0" smtClean="0"/>
              <a:t>#2</a:t>
            </a:r>
            <a:endParaRPr lang="en-US" sz="5400" b="1" dirty="0"/>
          </a:p>
        </p:txBody>
      </p:sp>
      <p:sp>
        <p:nvSpPr>
          <p:cNvPr id="3" name="Content Placeholder 2"/>
          <p:cNvSpPr>
            <a:spLocks noGrp="1"/>
          </p:cNvSpPr>
          <p:nvPr>
            <p:ph idx="1"/>
          </p:nvPr>
        </p:nvSpPr>
        <p:spPr>
          <a:xfrm>
            <a:off x="635267" y="2282822"/>
            <a:ext cx="8537050" cy="1462266"/>
          </a:xfrm>
        </p:spPr>
        <p:txBody>
          <a:bodyPr>
            <a:normAutofit/>
          </a:bodyPr>
          <a:lstStyle/>
          <a:p>
            <a:pPr marL="0" indent="0" algn="ctr">
              <a:buNone/>
            </a:pPr>
            <a:r>
              <a:rPr lang="en-US" sz="4800" dirty="0" smtClean="0"/>
              <a:t>E-Cigarettes do not have secondhand harm</a:t>
            </a:r>
            <a:endParaRPr lang="en-US" sz="48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042"/>
            <a:ext cx="2443701" cy="43448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1556" y="15712"/>
            <a:ext cx="1806064" cy="552700"/>
          </a:xfrm>
          <a:prstGeom prst="rect">
            <a:avLst/>
          </a:prstGeom>
        </p:spPr>
      </p:pic>
    </p:spTree>
    <p:extLst>
      <p:ext uri="{BB962C8B-B14F-4D97-AF65-F5344CB8AC3E}">
        <p14:creationId xmlns:p14="http://schemas.microsoft.com/office/powerpoint/2010/main" val="70886017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t>Pro-Vape </a:t>
            </a:r>
            <a:r>
              <a:rPr lang="en-US" sz="5400" b="1" dirty="0" smtClean="0"/>
              <a:t>Point</a:t>
            </a:r>
            <a:r>
              <a:rPr lang="en-US" sz="5400" b="1" dirty="0"/>
              <a:t> </a:t>
            </a:r>
            <a:r>
              <a:rPr lang="en-US" sz="5400" b="1" dirty="0" smtClean="0"/>
              <a:t>#2</a:t>
            </a:r>
            <a:endParaRPr lang="en-US" sz="5400" b="1" dirty="0"/>
          </a:p>
        </p:txBody>
      </p:sp>
      <p:sp>
        <p:nvSpPr>
          <p:cNvPr id="3" name="Content Placeholder 2"/>
          <p:cNvSpPr>
            <a:spLocks noGrp="1"/>
          </p:cNvSpPr>
          <p:nvPr>
            <p:ph idx="1"/>
          </p:nvPr>
        </p:nvSpPr>
        <p:spPr>
          <a:xfrm>
            <a:off x="635267" y="2282822"/>
            <a:ext cx="8537050" cy="1462266"/>
          </a:xfrm>
        </p:spPr>
        <p:txBody>
          <a:bodyPr>
            <a:normAutofit/>
          </a:bodyPr>
          <a:lstStyle/>
          <a:p>
            <a:pPr marL="0" indent="0" algn="ctr">
              <a:buNone/>
            </a:pPr>
            <a:r>
              <a:rPr lang="en-US" sz="4800" dirty="0" smtClean="0"/>
              <a:t>E-Cigarettes do not have secondhand harm</a:t>
            </a:r>
            <a:endParaRPr lang="en-US" sz="48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042"/>
            <a:ext cx="2443701" cy="43448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1556" y="15712"/>
            <a:ext cx="1806064" cy="552700"/>
          </a:xfrm>
          <a:prstGeom prst="rect">
            <a:avLst/>
          </a:prstGeom>
        </p:spPr>
      </p:pic>
      <p:sp>
        <p:nvSpPr>
          <p:cNvPr id="6" name="Content Placeholder 2"/>
          <p:cNvSpPr txBox="1">
            <a:spLocks/>
          </p:cNvSpPr>
          <p:nvPr/>
        </p:nvSpPr>
        <p:spPr>
          <a:xfrm>
            <a:off x="635267" y="4290551"/>
            <a:ext cx="8643487" cy="176374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Font typeface="Calibri" panose="020F0502020204030204" pitchFamily="34" charset="0"/>
              <a:buNone/>
            </a:pPr>
            <a:r>
              <a:rPr lang="en-US" sz="4000" dirty="0" smtClean="0">
                <a:solidFill>
                  <a:schemeClr val="accent1"/>
                </a:solidFill>
              </a:rPr>
              <a:t>Raise your hand if you have you heard of this pro-vape point before? </a:t>
            </a:r>
            <a:endParaRPr lang="en-US" sz="4000" dirty="0">
              <a:solidFill>
                <a:schemeClr val="accent1"/>
              </a:solidFill>
            </a:endParaRPr>
          </a:p>
        </p:txBody>
      </p:sp>
    </p:spTree>
    <p:extLst>
      <p:ext uri="{BB962C8B-B14F-4D97-AF65-F5344CB8AC3E}">
        <p14:creationId xmlns:p14="http://schemas.microsoft.com/office/powerpoint/2010/main" val="366861642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Pro-Vape #2: No Secondhand Harm</a:t>
            </a:r>
            <a:endParaRPr lang="en-US" b="1" dirty="0"/>
          </a:p>
        </p:txBody>
      </p:sp>
      <p:sp>
        <p:nvSpPr>
          <p:cNvPr id="3" name="Content Placeholder 2"/>
          <p:cNvSpPr>
            <a:spLocks noGrp="1"/>
          </p:cNvSpPr>
          <p:nvPr>
            <p:ph idx="1"/>
          </p:nvPr>
        </p:nvSpPr>
        <p:spPr>
          <a:xfrm>
            <a:off x="1097280" y="2139673"/>
            <a:ext cx="8594035" cy="3730625"/>
          </a:xfrm>
        </p:spPr>
        <p:txBody>
          <a:bodyPr>
            <a:normAutofit/>
          </a:bodyPr>
          <a:lstStyle/>
          <a:p>
            <a:pPr marL="0" indent="0">
              <a:buNone/>
            </a:pPr>
            <a:r>
              <a:rPr lang="en-US" sz="2800" dirty="0" smtClean="0"/>
              <a:t>Similar Response</a:t>
            </a:r>
            <a:r>
              <a:rPr lang="en-US" sz="2800" dirty="0"/>
              <a:t>:</a:t>
            </a:r>
          </a:p>
          <a:p>
            <a:r>
              <a:rPr lang="en-US" sz="2800" dirty="0" smtClean="0"/>
              <a:t>Yes—Secondhand “vape” is </a:t>
            </a:r>
            <a:r>
              <a:rPr lang="en-US" sz="2800" i="1" u="sng" dirty="0" smtClean="0"/>
              <a:t>probably</a:t>
            </a:r>
            <a:r>
              <a:rPr lang="en-US" sz="2800" dirty="0" smtClean="0"/>
              <a:t> safer than secondhand smoke</a:t>
            </a:r>
            <a:endParaRPr lang="en-US" sz="2800" dirty="0"/>
          </a:p>
          <a:p>
            <a:r>
              <a:rPr lang="en-US" sz="2800" dirty="0"/>
              <a:t>But– </a:t>
            </a:r>
            <a:r>
              <a:rPr lang="en-US" sz="2800" dirty="0" smtClean="0"/>
              <a:t>We don’t know for sure. The data we do have shows it’s </a:t>
            </a:r>
            <a:r>
              <a:rPr lang="en-US" sz="2800" u="sng" dirty="0" smtClean="0"/>
              <a:t>not</a:t>
            </a:r>
            <a:r>
              <a:rPr lang="en-US" sz="2800" dirty="0" smtClean="0"/>
              <a:t> just water vapor</a:t>
            </a:r>
            <a:endParaRPr lang="en-US" sz="2800" dirty="0"/>
          </a:p>
          <a:p>
            <a:pPr marL="0" indent="0">
              <a:buNone/>
            </a:pPr>
            <a:endParaRPr lang="en-US" sz="2000" dirty="0" smtClean="0"/>
          </a:p>
          <a:p>
            <a:pPr marL="0" indent="0" algn="ctr">
              <a:buNone/>
            </a:pPr>
            <a:r>
              <a:rPr lang="en-US" sz="4400" dirty="0" smtClean="0"/>
              <a:t>safer </a:t>
            </a:r>
            <a:r>
              <a:rPr lang="en-US" sz="4400" dirty="0"/>
              <a:t>≠ safe</a:t>
            </a:r>
          </a:p>
          <a:p>
            <a:endParaRPr lang="en-US" sz="20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042"/>
            <a:ext cx="2443701" cy="43448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1556" y="15712"/>
            <a:ext cx="1806064" cy="552700"/>
          </a:xfrm>
          <a:prstGeom prst="rect">
            <a:avLst/>
          </a:prstGeom>
        </p:spPr>
      </p:pic>
    </p:spTree>
    <p:extLst>
      <p:ext uri="{BB962C8B-B14F-4D97-AF65-F5344CB8AC3E}">
        <p14:creationId xmlns:p14="http://schemas.microsoft.com/office/powerpoint/2010/main" val="228927217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Pro-Vape #2: No Secondhand Harm</a:t>
            </a:r>
            <a:endParaRPr lang="en-US" dirty="0"/>
          </a:p>
        </p:txBody>
      </p:sp>
      <p:sp>
        <p:nvSpPr>
          <p:cNvPr id="3" name="Content Placeholder 2"/>
          <p:cNvSpPr>
            <a:spLocks noGrp="1"/>
          </p:cNvSpPr>
          <p:nvPr>
            <p:ph idx="1"/>
          </p:nvPr>
        </p:nvSpPr>
        <p:spPr>
          <a:xfrm>
            <a:off x="1097280" y="1929731"/>
            <a:ext cx="8619062" cy="3730625"/>
          </a:xfrm>
        </p:spPr>
        <p:txBody>
          <a:bodyPr>
            <a:normAutofit/>
          </a:bodyPr>
          <a:lstStyle/>
          <a:p>
            <a:r>
              <a:rPr lang="en-US" sz="2800" dirty="0" smtClean="0"/>
              <a:t>Minimal but measurable levels in secondhand vapors:</a:t>
            </a:r>
          </a:p>
          <a:p>
            <a:pPr>
              <a:buFont typeface="Arial" panose="020B0604020202020204" pitchFamily="34" charset="0"/>
              <a:buChar char="•"/>
            </a:pPr>
            <a:r>
              <a:rPr lang="en-US" sz="2800" dirty="0" smtClean="0"/>
              <a:t>  Measurable levels (albeit minimal) of nicotine found in secondhand vapors</a:t>
            </a:r>
            <a:r>
              <a:rPr lang="en-US" sz="2800" baseline="30000" dirty="0" smtClean="0"/>
              <a:t>1</a:t>
            </a:r>
          </a:p>
          <a:p>
            <a:pPr>
              <a:buFont typeface="Arial" panose="020B0604020202020204" pitchFamily="34" charset="0"/>
              <a:buChar char="•"/>
            </a:pPr>
            <a:r>
              <a:rPr lang="en-US" sz="2800" dirty="0" smtClean="0"/>
              <a:t>  Formaldehyde, acetone, isoprene, and acetaldehyde were also measured</a:t>
            </a:r>
            <a:r>
              <a:rPr lang="en-US" sz="2800" baseline="30000" dirty="0" smtClean="0"/>
              <a:t>1</a:t>
            </a:r>
          </a:p>
          <a:p>
            <a:pPr>
              <a:buFont typeface="Arial" panose="020B0604020202020204" pitchFamily="34" charset="0"/>
              <a:buChar char="•"/>
            </a:pPr>
            <a:r>
              <a:rPr lang="en-US" sz="2800" dirty="0" smtClean="0"/>
              <a:t>  Until we have the time and studies to directly study this, we don’t know for sure</a:t>
            </a:r>
          </a:p>
        </p:txBody>
      </p:sp>
      <p:sp>
        <p:nvSpPr>
          <p:cNvPr id="4" name="Rectangle 3"/>
          <p:cNvSpPr/>
          <p:nvPr/>
        </p:nvSpPr>
        <p:spPr>
          <a:xfrm>
            <a:off x="76137" y="6453982"/>
            <a:ext cx="10296525" cy="246221"/>
          </a:xfrm>
          <a:prstGeom prst="rect">
            <a:avLst/>
          </a:prstGeom>
        </p:spPr>
        <p:txBody>
          <a:bodyPr wrap="square">
            <a:spAutoFit/>
          </a:bodyPr>
          <a:lstStyle/>
          <a:p>
            <a:r>
              <a:rPr lang="en-US" sz="1000" dirty="0" smtClean="0"/>
              <a:t>1. </a:t>
            </a:r>
            <a:r>
              <a:rPr lang="en-US" sz="1000" dirty="0" err="1" smtClean="0"/>
              <a:t>Schripp</a:t>
            </a:r>
            <a:r>
              <a:rPr lang="en-US" sz="1000" dirty="0" smtClean="0"/>
              <a:t> </a:t>
            </a:r>
            <a:r>
              <a:rPr lang="en-US" sz="1000" dirty="0"/>
              <a:t>T, </a:t>
            </a:r>
            <a:r>
              <a:rPr lang="en-US" sz="1000" dirty="0" err="1"/>
              <a:t>Markewitz</a:t>
            </a:r>
            <a:r>
              <a:rPr lang="en-US" sz="1000" dirty="0"/>
              <a:t> D, </a:t>
            </a:r>
            <a:r>
              <a:rPr lang="en-US" sz="1000" dirty="0" err="1"/>
              <a:t>Uhde</a:t>
            </a:r>
            <a:r>
              <a:rPr lang="en-US" sz="1000" dirty="0"/>
              <a:t> E, </a:t>
            </a:r>
            <a:r>
              <a:rPr lang="en-US" sz="1000" dirty="0" err="1"/>
              <a:t>Salthammer</a:t>
            </a:r>
            <a:r>
              <a:rPr lang="en-US" sz="1000" dirty="0"/>
              <a:t> T. 2013 “Does e-cigarette consumption cause passive vaping?” Indoor Air 23(1):25-31. </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042"/>
            <a:ext cx="2443701" cy="43448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1556" y="15712"/>
            <a:ext cx="1806064" cy="552700"/>
          </a:xfrm>
          <a:prstGeom prst="rect">
            <a:avLst/>
          </a:prstGeom>
        </p:spPr>
      </p:pic>
    </p:spTree>
    <p:extLst>
      <p:ext uri="{BB962C8B-B14F-4D97-AF65-F5344CB8AC3E}">
        <p14:creationId xmlns:p14="http://schemas.microsoft.com/office/powerpoint/2010/main" val="38870512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are we here?</a:t>
            </a:r>
            <a:endParaRPr lang="en-US" dirty="0"/>
          </a:p>
        </p:txBody>
      </p:sp>
      <p:sp>
        <p:nvSpPr>
          <p:cNvPr id="3" name="Content Placeholder 2"/>
          <p:cNvSpPr>
            <a:spLocks noGrp="1"/>
          </p:cNvSpPr>
          <p:nvPr>
            <p:ph idx="1"/>
          </p:nvPr>
        </p:nvSpPr>
        <p:spPr>
          <a:xfrm>
            <a:off x="466951" y="2159117"/>
            <a:ext cx="9261283" cy="4074392"/>
          </a:xfrm>
        </p:spPr>
        <p:txBody>
          <a:bodyPr>
            <a:normAutofit/>
          </a:bodyPr>
          <a:lstStyle/>
          <a:p>
            <a:pPr marL="0" indent="0" algn="ctr">
              <a:buNone/>
            </a:pPr>
            <a:r>
              <a:rPr lang="en-US" sz="2200" b="1" dirty="0" smtClean="0"/>
              <a:t>“For these are all our children, we will profit by or pay for what they become” – James Baldwin</a:t>
            </a:r>
            <a:endParaRPr lang="en-US" sz="2200" b="1" dirty="0"/>
          </a:p>
          <a:p>
            <a:r>
              <a:rPr lang="en-US" sz="1900" dirty="0" smtClean="0"/>
              <a:t>The health and choices of youth will impact the </a:t>
            </a:r>
            <a:r>
              <a:rPr lang="en-US" sz="1900" i="1" u="sng" dirty="0" smtClean="0"/>
              <a:t>whole community</a:t>
            </a:r>
            <a:r>
              <a:rPr lang="en-US" sz="1900" dirty="0" smtClean="0"/>
              <a:t>, not just youth and not just parents</a:t>
            </a:r>
          </a:p>
          <a:p>
            <a:r>
              <a:rPr lang="en-US" sz="1900" dirty="0" smtClean="0"/>
              <a:t>Community Coalitions exist to address youth substance use at the community level</a:t>
            </a:r>
          </a:p>
          <a:p>
            <a:endParaRPr lang="en-US" sz="800" dirty="0" smtClean="0"/>
          </a:p>
          <a:p>
            <a:pPr marL="0" indent="0">
              <a:buNone/>
            </a:pPr>
            <a:r>
              <a:rPr lang="en-US" sz="1900" dirty="0" smtClean="0"/>
              <a:t>This training is specifically developed through a partnership between Washington Poison Center and Prevention Works in Seattle (Prevention WINS) a Drug Free Communities Coalition in NE Seattle </a:t>
            </a:r>
          </a:p>
          <a:p>
            <a:pPr lvl="1"/>
            <a:r>
              <a:rPr lang="en-US" sz="1800" dirty="0" smtClean="0"/>
              <a:t>By combining expertise, we expand the reach of community organizing and education</a:t>
            </a:r>
          </a:p>
          <a:p>
            <a:pPr lvl="1"/>
            <a:r>
              <a:rPr lang="en-US" sz="1800" dirty="0" smtClean="0"/>
              <a:t>Our hope is that this will be benefit all communities, not just our own</a:t>
            </a:r>
            <a:endParaRPr lang="en-US" sz="1800"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042"/>
            <a:ext cx="2443701" cy="43448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1556" y="15712"/>
            <a:ext cx="1806064" cy="552700"/>
          </a:xfrm>
          <a:prstGeom prst="rect">
            <a:avLst/>
          </a:prstGeom>
        </p:spPr>
      </p:pic>
    </p:spTree>
    <p:extLst>
      <p:ext uri="{BB962C8B-B14F-4D97-AF65-F5344CB8AC3E}">
        <p14:creationId xmlns:p14="http://schemas.microsoft.com/office/powerpoint/2010/main" val="397151949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t>Pro-Vape </a:t>
            </a:r>
            <a:r>
              <a:rPr lang="en-US" sz="5400" b="1" dirty="0" smtClean="0"/>
              <a:t>Point</a:t>
            </a:r>
            <a:r>
              <a:rPr lang="en-US" sz="5400" b="1" dirty="0"/>
              <a:t> </a:t>
            </a:r>
            <a:r>
              <a:rPr lang="en-US" sz="5400" b="1" dirty="0" smtClean="0"/>
              <a:t>#3</a:t>
            </a:r>
            <a:endParaRPr lang="en-US" sz="5400" b="1" dirty="0"/>
          </a:p>
        </p:txBody>
      </p:sp>
      <p:sp>
        <p:nvSpPr>
          <p:cNvPr id="3" name="Content Placeholder 2"/>
          <p:cNvSpPr>
            <a:spLocks noGrp="1"/>
          </p:cNvSpPr>
          <p:nvPr>
            <p:ph idx="1"/>
          </p:nvPr>
        </p:nvSpPr>
        <p:spPr>
          <a:xfrm>
            <a:off x="1337911" y="2282821"/>
            <a:ext cx="7536022" cy="3174703"/>
          </a:xfrm>
        </p:spPr>
        <p:txBody>
          <a:bodyPr>
            <a:noAutofit/>
          </a:bodyPr>
          <a:lstStyle/>
          <a:p>
            <a:pPr marL="0" indent="0" algn="ctr">
              <a:buNone/>
            </a:pPr>
            <a:r>
              <a:rPr lang="en-US" sz="4000" dirty="0" smtClean="0"/>
              <a:t>E-cigarettes can be used as a smoking cessation method. Why are you preventing something that helps people quit? </a:t>
            </a:r>
            <a:endParaRPr lang="en-US" sz="40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042"/>
            <a:ext cx="2443701" cy="43448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1556" y="15712"/>
            <a:ext cx="1806064" cy="552700"/>
          </a:xfrm>
          <a:prstGeom prst="rect">
            <a:avLst/>
          </a:prstGeom>
        </p:spPr>
      </p:pic>
    </p:spTree>
    <p:extLst>
      <p:ext uri="{BB962C8B-B14F-4D97-AF65-F5344CB8AC3E}">
        <p14:creationId xmlns:p14="http://schemas.microsoft.com/office/powerpoint/2010/main" val="176958891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a:t>Pro-Vape </a:t>
            </a:r>
            <a:r>
              <a:rPr lang="en-US" sz="5400" b="1" dirty="0" smtClean="0"/>
              <a:t>Point</a:t>
            </a:r>
            <a:r>
              <a:rPr lang="en-US" sz="5400" b="1" dirty="0"/>
              <a:t> </a:t>
            </a:r>
            <a:r>
              <a:rPr lang="en-US" sz="5400" b="1" dirty="0" smtClean="0"/>
              <a:t>#3</a:t>
            </a:r>
            <a:endParaRPr lang="en-US" sz="5400" b="1" dirty="0"/>
          </a:p>
        </p:txBody>
      </p:sp>
      <p:sp>
        <p:nvSpPr>
          <p:cNvPr id="3" name="Content Placeholder 2"/>
          <p:cNvSpPr>
            <a:spLocks noGrp="1"/>
          </p:cNvSpPr>
          <p:nvPr>
            <p:ph idx="1"/>
          </p:nvPr>
        </p:nvSpPr>
        <p:spPr>
          <a:xfrm>
            <a:off x="1337911" y="2282821"/>
            <a:ext cx="7536022" cy="3174703"/>
          </a:xfrm>
        </p:spPr>
        <p:txBody>
          <a:bodyPr>
            <a:noAutofit/>
          </a:bodyPr>
          <a:lstStyle/>
          <a:p>
            <a:pPr marL="0" indent="0" algn="ctr">
              <a:buNone/>
            </a:pPr>
            <a:r>
              <a:rPr lang="en-US" sz="4000" dirty="0" smtClean="0"/>
              <a:t>E-cigarettes can be used as a smoking cessation method. Why are you preventing something that helps people quit? </a:t>
            </a:r>
            <a:endParaRPr lang="en-US" sz="40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042"/>
            <a:ext cx="2443701" cy="43448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1556" y="15712"/>
            <a:ext cx="1806064" cy="552700"/>
          </a:xfrm>
          <a:prstGeom prst="rect">
            <a:avLst/>
          </a:prstGeom>
        </p:spPr>
      </p:pic>
      <p:sp>
        <p:nvSpPr>
          <p:cNvPr id="7" name="Content Placeholder 2"/>
          <p:cNvSpPr txBox="1">
            <a:spLocks/>
          </p:cNvSpPr>
          <p:nvPr/>
        </p:nvSpPr>
        <p:spPr>
          <a:xfrm>
            <a:off x="702364" y="4902912"/>
            <a:ext cx="8864868" cy="1266881"/>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Font typeface="Calibri" panose="020F0502020204030204" pitchFamily="34" charset="0"/>
              <a:buNone/>
            </a:pPr>
            <a:r>
              <a:rPr lang="en-US" sz="3600" dirty="0" smtClean="0">
                <a:solidFill>
                  <a:schemeClr val="accent1"/>
                </a:solidFill>
              </a:rPr>
              <a:t>Raise your hand if you have you heard of this pro-vape point before? </a:t>
            </a:r>
            <a:endParaRPr lang="en-US" sz="3600" dirty="0">
              <a:solidFill>
                <a:schemeClr val="accent1"/>
              </a:solidFill>
            </a:endParaRPr>
          </a:p>
        </p:txBody>
      </p:sp>
    </p:spTree>
    <p:extLst>
      <p:ext uri="{BB962C8B-B14F-4D97-AF65-F5344CB8AC3E}">
        <p14:creationId xmlns:p14="http://schemas.microsoft.com/office/powerpoint/2010/main" val="167509973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1895" y="292062"/>
            <a:ext cx="10058400" cy="1450757"/>
          </a:xfrm>
        </p:spPr>
        <p:txBody>
          <a:bodyPr>
            <a:normAutofit/>
          </a:bodyPr>
          <a:lstStyle/>
          <a:p>
            <a:r>
              <a:rPr lang="en-US" sz="4600" b="1" dirty="0"/>
              <a:t>Pro-Vape Point #</a:t>
            </a:r>
            <a:r>
              <a:rPr lang="en-US" sz="4600" b="1" dirty="0" smtClean="0"/>
              <a:t>3: Smoking Cessation</a:t>
            </a:r>
            <a:endParaRPr lang="en-US" sz="4600" b="1" dirty="0"/>
          </a:p>
        </p:txBody>
      </p:sp>
      <p:sp>
        <p:nvSpPr>
          <p:cNvPr id="3" name="Content Placeholder 2"/>
          <p:cNvSpPr>
            <a:spLocks noGrp="1"/>
          </p:cNvSpPr>
          <p:nvPr>
            <p:ph idx="1"/>
          </p:nvPr>
        </p:nvSpPr>
        <p:spPr>
          <a:xfrm>
            <a:off x="1078030" y="2216469"/>
            <a:ext cx="7969718" cy="3144803"/>
          </a:xfrm>
        </p:spPr>
        <p:txBody>
          <a:bodyPr>
            <a:normAutofit/>
          </a:bodyPr>
          <a:lstStyle/>
          <a:p>
            <a:r>
              <a:rPr lang="en-US" sz="2800" dirty="0" smtClean="0"/>
              <a:t>Yes — some people have quit combustible cigarettes with this device</a:t>
            </a:r>
          </a:p>
          <a:p>
            <a:r>
              <a:rPr lang="en-US" sz="2800" dirty="0" smtClean="0"/>
              <a:t>But – it is not an FDA approved cessation device</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042"/>
            <a:ext cx="2443701" cy="43448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1556" y="15712"/>
            <a:ext cx="1806064" cy="552700"/>
          </a:xfrm>
          <a:prstGeom prst="rect">
            <a:avLst/>
          </a:prstGeom>
        </p:spPr>
      </p:pic>
    </p:spTree>
    <p:extLst>
      <p:ext uri="{BB962C8B-B14F-4D97-AF65-F5344CB8AC3E}">
        <p14:creationId xmlns:p14="http://schemas.microsoft.com/office/powerpoint/2010/main" val="98062692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97280" y="2007921"/>
            <a:ext cx="8391847" cy="3995837"/>
          </a:xfrm>
        </p:spPr>
        <p:txBody>
          <a:bodyPr>
            <a:normAutofit fontScale="85000" lnSpcReduction="20000"/>
          </a:bodyPr>
          <a:lstStyle/>
          <a:p>
            <a:pPr marL="230188" indent="-230188">
              <a:buFont typeface="Arial" panose="020B0604020202020204" pitchFamily="34" charset="0"/>
              <a:buChar char="•"/>
            </a:pPr>
            <a:r>
              <a:rPr lang="en-US" sz="2800" dirty="0" smtClean="0"/>
              <a:t>Not approved by the FDA as a legitimate smoking cessation method, though devices must now be FDA approved to be on the market</a:t>
            </a:r>
          </a:p>
          <a:p>
            <a:pPr marL="230188" indent="-230188">
              <a:buFont typeface="Arial" panose="020B0604020202020204" pitchFamily="34" charset="0"/>
              <a:buChar char="•"/>
            </a:pPr>
            <a:r>
              <a:rPr lang="en-US" sz="2800" dirty="0" smtClean="0"/>
              <a:t>Questions as to whether the creation of an e-cigarette was intended as a smoking cessation product </a:t>
            </a:r>
          </a:p>
          <a:p>
            <a:pPr marL="230188" indent="-230188">
              <a:buFont typeface="Arial" panose="020B0604020202020204" pitchFamily="34" charset="0"/>
              <a:buChar char="•"/>
            </a:pPr>
            <a:r>
              <a:rPr lang="en-US" sz="2800" dirty="0" smtClean="0"/>
              <a:t>Cessation versus redirection</a:t>
            </a:r>
          </a:p>
          <a:p>
            <a:pPr marL="230188" indent="-230188">
              <a:buFont typeface="Arial" panose="020B0604020202020204" pitchFamily="34" charset="0"/>
              <a:buChar char="•"/>
            </a:pPr>
            <a:r>
              <a:rPr lang="en-US" sz="2800" dirty="0" smtClean="0"/>
              <a:t>Some adults do use the product to quit, but youth and young adults indicate predominantly social reasons for initiating use</a:t>
            </a:r>
            <a:r>
              <a:rPr lang="en-US" sz="2800" baseline="30000" dirty="0" smtClean="0">
                <a:solidFill>
                  <a:schemeClr val="tx1"/>
                </a:solidFill>
              </a:rPr>
              <a:t>1,2</a:t>
            </a:r>
          </a:p>
          <a:p>
            <a:endParaRPr lang="en-US" dirty="0"/>
          </a:p>
          <a:p>
            <a:r>
              <a:rPr lang="en-US" dirty="0" smtClean="0"/>
              <a:t>*Note that in the UK, one e-cigarette company has recently been given a “medicine license” meaning they can be sold through a pharmacy as a smoking cessation device. (As of January, 2016).</a:t>
            </a:r>
          </a:p>
        </p:txBody>
      </p:sp>
      <p:sp>
        <p:nvSpPr>
          <p:cNvPr id="4" name="Rectangle 3"/>
          <p:cNvSpPr/>
          <p:nvPr/>
        </p:nvSpPr>
        <p:spPr>
          <a:xfrm>
            <a:off x="149175" y="6398599"/>
            <a:ext cx="10296525" cy="507831"/>
          </a:xfrm>
          <a:prstGeom prst="rect">
            <a:avLst/>
          </a:prstGeom>
        </p:spPr>
        <p:txBody>
          <a:bodyPr wrap="square">
            <a:spAutoFit/>
          </a:bodyPr>
          <a:lstStyle/>
          <a:p>
            <a:r>
              <a:rPr lang="en-US" sz="900" dirty="0" smtClean="0">
                <a:ea typeface="Times New Roman" panose="02020603050405020304" pitchFamily="18" charset="0"/>
                <a:cs typeface="Arial" panose="020B0604020202020204" pitchFamily="34" charset="0"/>
              </a:rPr>
              <a:t>Article on </a:t>
            </a:r>
            <a:r>
              <a:rPr lang="en-US" sz="900" dirty="0">
                <a:ea typeface="Times New Roman" panose="02020603050405020304" pitchFamily="18" charset="0"/>
                <a:cs typeface="Arial" panose="020B0604020202020204" pitchFamily="34" charset="0"/>
              </a:rPr>
              <a:t>UK Medicine License: </a:t>
            </a:r>
            <a:r>
              <a:rPr lang="en-US" sz="900" dirty="0">
                <a:ea typeface="Times New Roman" panose="02020603050405020304" pitchFamily="18" charset="0"/>
                <a:cs typeface="Arial" panose="020B0604020202020204" pitchFamily="34" charset="0"/>
                <a:hlinkClick r:id="rId3"/>
              </a:rPr>
              <a:t>http://</a:t>
            </a:r>
            <a:r>
              <a:rPr lang="en-US" sz="900" dirty="0" smtClean="0">
                <a:ea typeface="Times New Roman" panose="02020603050405020304" pitchFamily="18" charset="0"/>
                <a:cs typeface="Arial" panose="020B0604020202020204" pitchFamily="34" charset="0"/>
                <a:hlinkClick r:id="rId3"/>
              </a:rPr>
              <a:t>www.theguardian.com/society/2016/jan/04/british-american-tobacco-e-cigarette-wins-uk-medicine-licence</a:t>
            </a:r>
            <a:endParaRPr lang="en-US" sz="900" dirty="0" smtClean="0">
              <a:ea typeface="Times New Roman" panose="02020603050405020304" pitchFamily="18" charset="0"/>
              <a:cs typeface="Arial" panose="020B0604020202020204" pitchFamily="34" charset="0"/>
            </a:endParaRPr>
          </a:p>
          <a:p>
            <a:pPr marL="228600" indent="-228600">
              <a:buAutoNum type="arabicPeriod"/>
            </a:pPr>
            <a:r>
              <a:rPr lang="en-US" sz="900" dirty="0" smtClean="0">
                <a:ea typeface="Times New Roman" panose="02020603050405020304" pitchFamily="18" charset="0"/>
                <a:cs typeface="Arial" panose="020B0604020202020204" pitchFamily="34" charset="0"/>
              </a:rPr>
              <a:t>Coleman et al. “It’s not smoke. It’s not tar. It’s not 4000 chemicals. Case Closed: Exploring attitudes, beliefs, and perceived social norms of e-</a:t>
            </a:r>
            <a:r>
              <a:rPr lang="en-US" sz="900" dirty="0" err="1" smtClean="0">
                <a:ea typeface="Times New Roman" panose="02020603050405020304" pitchFamily="18" charset="0"/>
                <a:cs typeface="Arial" panose="020B0604020202020204" pitchFamily="34" charset="0"/>
              </a:rPr>
              <a:t>cigartte</a:t>
            </a:r>
            <a:r>
              <a:rPr lang="en-US" sz="900" dirty="0" smtClean="0">
                <a:ea typeface="Times New Roman" panose="02020603050405020304" pitchFamily="18" charset="0"/>
                <a:cs typeface="Arial" panose="020B0604020202020204" pitchFamily="34" charset="0"/>
              </a:rPr>
              <a:t> use among adult users”. Drug Alcohol Depend. 2016</a:t>
            </a:r>
          </a:p>
          <a:p>
            <a:pPr marL="228600" indent="-228600">
              <a:buAutoNum type="arabicPeriod"/>
            </a:pPr>
            <a:r>
              <a:rPr lang="en-US" sz="900" dirty="0" smtClean="0">
                <a:ea typeface="Times New Roman" panose="02020603050405020304" pitchFamily="18" charset="0"/>
                <a:cs typeface="Arial" panose="020B0604020202020204" pitchFamily="34" charset="0"/>
              </a:rPr>
              <a:t>Kong G et al. “Reasons for electronic cigarette experimentation and discontinuation among adolescents and young adults.” </a:t>
            </a:r>
            <a:r>
              <a:rPr lang="en-US" sz="900" dirty="0" err="1" smtClean="0">
                <a:ea typeface="Times New Roman" panose="02020603050405020304" pitchFamily="18" charset="0"/>
                <a:cs typeface="Arial" panose="020B0604020202020204" pitchFamily="34" charset="0"/>
              </a:rPr>
              <a:t>Nicontine</a:t>
            </a:r>
            <a:r>
              <a:rPr lang="en-US" sz="900" dirty="0" smtClean="0">
                <a:ea typeface="Times New Roman" panose="02020603050405020304" pitchFamily="18" charset="0"/>
                <a:cs typeface="Arial" panose="020B0604020202020204" pitchFamily="34" charset="0"/>
              </a:rPr>
              <a:t> </a:t>
            </a:r>
            <a:r>
              <a:rPr lang="en-US" sz="900" dirty="0" err="1" smtClean="0">
                <a:ea typeface="Times New Roman" panose="02020603050405020304" pitchFamily="18" charset="0"/>
                <a:cs typeface="Arial" panose="020B0604020202020204" pitchFamily="34" charset="0"/>
              </a:rPr>
              <a:t>Tob</a:t>
            </a:r>
            <a:r>
              <a:rPr lang="en-US" sz="900" dirty="0" smtClean="0">
                <a:ea typeface="Times New Roman" panose="02020603050405020304" pitchFamily="18" charset="0"/>
                <a:cs typeface="Arial" panose="020B0604020202020204" pitchFamily="34" charset="0"/>
              </a:rPr>
              <a:t> Res. 2014;17:847-854.</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042"/>
            <a:ext cx="2443701" cy="434485"/>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556" y="15712"/>
            <a:ext cx="1806064" cy="552700"/>
          </a:xfrm>
          <a:prstGeom prst="rect">
            <a:avLst/>
          </a:prstGeom>
        </p:spPr>
      </p:pic>
      <p:sp>
        <p:nvSpPr>
          <p:cNvPr id="11" name="Title 1"/>
          <p:cNvSpPr>
            <a:spLocks noGrp="1"/>
          </p:cNvSpPr>
          <p:nvPr>
            <p:ph type="title"/>
          </p:nvPr>
        </p:nvSpPr>
        <p:spPr>
          <a:xfrm>
            <a:off x="721895" y="292062"/>
            <a:ext cx="10058400" cy="1450757"/>
          </a:xfrm>
        </p:spPr>
        <p:txBody>
          <a:bodyPr>
            <a:normAutofit/>
          </a:bodyPr>
          <a:lstStyle/>
          <a:p>
            <a:r>
              <a:rPr lang="en-US" sz="4600" b="1" dirty="0"/>
              <a:t>Pro-Vape Point #</a:t>
            </a:r>
            <a:r>
              <a:rPr lang="en-US" sz="4600" b="1" dirty="0" smtClean="0"/>
              <a:t>3: Smoking Cessation</a:t>
            </a:r>
            <a:endParaRPr lang="en-US" sz="4600" b="1" dirty="0"/>
          </a:p>
        </p:txBody>
      </p:sp>
    </p:spTree>
    <p:extLst>
      <p:ext uri="{BB962C8B-B14F-4D97-AF65-F5344CB8AC3E}">
        <p14:creationId xmlns:p14="http://schemas.microsoft.com/office/powerpoint/2010/main" val="85820490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Harm reduction is great, but…</a:t>
            </a:r>
            <a:endParaRPr lang="en-US" b="1" dirty="0"/>
          </a:p>
        </p:txBody>
      </p:sp>
      <p:sp>
        <p:nvSpPr>
          <p:cNvPr id="3" name="Content Placeholder 2"/>
          <p:cNvSpPr>
            <a:spLocks noGrp="1"/>
          </p:cNvSpPr>
          <p:nvPr>
            <p:ph idx="1"/>
          </p:nvPr>
        </p:nvSpPr>
        <p:spPr>
          <a:xfrm>
            <a:off x="1097280" y="2219187"/>
            <a:ext cx="8457537" cy="3416300"/>
          </a:xfrm>
        </p:spPr>
        <p:txBody>
          <a:bodyPr>
            <a:normAutofit/>
          </a:bodyPr>
          <a:lstStyle/>
          <a:p>
            <a:r>
              <a:rPr lang="en-US" sz="2800" dirty="0" smtClean="0"/>
              <a:t>If those already addicted to nicotine can shift to something safer, GOOD!</a:t>
            </a:r>
          </a:p>
          <a:p>
            <a:r>
              <a:rPr lang="en-US" sz="2800" dirty="0" smtClean="0"/>
              <a:t>If someone using combustible cigarettes can quit smoking all together using this product, GREAT!</a:t>
            </a:r>
          </a:p>
          <a:p>
            <a:endParaRPr lang="en-US" sz="2800" dirty="0"/>
          </a:p>
          <a:p>
            <a:r>
              <a:rPr lang="en-US" sz="2800" b="1" dirty="0" smtClean="0"/>
              <a:t>But this isn’t the only thing going on…</a:t>
            </a:r>
            <a:endParaRPr lang="en-US" sz="2800" b="1"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042"/>
            <a:ext cx="2443701" cy="43448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1556" y="15712"/>
            <a:ext cx="1806064" cy="552700"/>
          </a:xfrm>
          <a:prstGeom prst="rect">
            <a:avLst/>
          </a:prstGeom>
        </p:spPr>
      </p:pic>
    </p:spTree>
    <p:extLst>
      <p:ext uri="{BB962C8B-B14F-4D97-AF65-F5344CB8AC3E}">
        <p14:creationId xmlns:p14="http://schemas.microsoft.com/office/powerpoint/2010/main" val="345455957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“Gateway” to Tobacco</a:t>
            </a:r>
            <a:endParaRPr lang="en-US" b="1" dirty="0"/>
          </a:p>
        </p:txBody>
      </p:sp>
      <p:sp>
        <p:nvSpPr>
          <p:cNvPr id="3" name="Content Placeholder 2"/>
          <p:cNvSpPr>
            <a:spLocks noGrp="1"/>
          </p:cNvSpPr>
          <p:nvPr>
            <p:ph idx="1"/>
          </p:nvPr>
        </p:nvSpPr>
        <p:spPr>
          <a:xfrm>
            <a:off x="941281" y="1898888"/>
            <a:ext cx="8413961" cy="4290155"/>
          </a:xfrm>
        </p:spPr>
        <p:txBody>
          <a:bodyPr>
            <a:normAutofit/>
          </a:bodyPr>
          <a:lstStyle/>
          <a:p>
            <a:r>
              <a:rPr lang="en-US" sz="2400" dirty="0" smtClean="0"/>
              <a:t>E-cigs as an entry into traditional tobacco use</a:t>
            </a:r>
          </a:p>
          <a:p>
            <a:pPr lvl="1"/>
            <a:r>
              <a:rPr lang="en-US" sz="2000" dirty="0" smtClean="0"/>
              <a:t>E-cigarette using youth have higher “willingness” to smoke cigarettes</a:t>
            </a:r>
            <a:r>
              <a:rPr lang="en-US" sz="2000" baseline="30000" dirty="0" smtClean="0"/>
              <a:t>1</a:t>
            </a:r>
            <a:endParaRPr lang="en-US" sz="2000" dirty="0" smtClean="0"/>
          </a:p>
          <a:p>
            <a:pPr lvl="1"/>
            <a:r>
              <a:rPr lang="en-US" sz="2000" dirty="0" smtClean="0"/>
              <a:t>E-cigarette </a:t>
            </a:r>
            <a:r>
              <a:rPr lang="en-US" sz="2000" dirty="0"/>
              <a:t>users almost 3X as likely to initiate cigarette </a:t>
            </a:r>
            <a:r>
              <a:rPr lang="en-US" sz="2000" dirty="0" smtClean="0"/>
              <a:t>smoking a year later (9</a:t>
            </a:r>
            <a:r>
              <a:rPr lang="en-US" sz="2000" baseline="30000" dirty="0" smtClean="0"/>
              <a:t>th</a:t>
            </a:r>
            <a:r>
              <a:rPr lang="en-US" sz="2000" dirty="0" smtClean="0"/>
              <a:t> graders in LA)</a:t>
            </a:r>
            <a:r>
              <a:rPr lang="en-US" sz="2000" baseline="30000" dirty="0" smtClean="0"/>
              <a:t>2</a:t>
            </a:r>
          </a:p>
          <a:p>
            <a:pPr lvl="1"/>
            <a:r>
              <a:rPr lang="en-US" sz="2000" dirty="0" smtClean="0"/>
              <a:t>E-cigarette </a:t>
            </a:r>
            <a:r>
              <a:rPr lang="en-US" sz="2000" dirty="0"/>
              <a:t>users almost </a:t>
            </a:r>
            <a:r>
              <a:rPr lang="en-US" sz="2000" dirty="0" smtClean="0"/>
              <a:t>8X </a:t>
            </a:r>
            <a:r>
              <a:rPr lang="en-US" sz="2000" dirty="0"/>
              <a:t>as likely to initiate cigarette smoking a year later </a:t>
            </a:r>
            <a:r>
              <a:rPr lang="en-US" sz="2000" dirty="0" smtClean="0"/>
              <a:t>(young adults in CT)</a:t>
            </a:r>
            <a:r>
              <a:rPr lang="en-US" sz="2000" baseline="30000" dirty="0" smtClean="0"/>
              <a:t>3</a:t>
            </a:r>
          </a:p>
          <a:p>
            <a:pPr lvl="1"/>
            <a:r>
              <a:rPr lang="en-US" sz="2000" dirty="0" smtClean="0"/>
              <a:t>32</a:t>
            </a:r>
            <a:r>
              <a:rPr lang="en-US" sz="2000" dirty="0"/>
              <a:t>% of current adult users of nicotine vapor products are not former smokers or had previously quit </a:t>
            </a:r>
            <a:r>
              <a:rPr lang="en-US" sz="2000" dirty="0" smtClean="0"/>
              <a:t>smoking</a:t>
            </a:r>
            <a:r>
              <a:rPr lang="en-US" sz="2000" baseline="30000" dirty="0" smtClean="0"/>
              <a:t>4</a:t>
            </a:r>
          </a:p>
          <a:p>
            <a:pPr lvl="1"/>
            <a:r>
              <a:rPr lang="en-US" sz="2000" dirty="0" smtClean="0"/>
              <a:t>1 year longitudinal study among national sample of 12</a:t>
            </a:r>
            <a:r>
              <a:rPr lang="en-US" sz="2000" baseline="30000" dirty="0" smtClean="0"/>
              <a:t>th</a:t>
            </a:r>
            <a:r>
              <a:rPr lang="en-US" sz="2000" dirty="0" smtClean="0"/>
              <a:t> graders</a:t>
            </a:r>
            <a:r>
              <a:rPr lang="en-US" sz="2000" baseline="30000" dirty="0" smtClean="0"/>
              <a:t>5</a:t>
            </a:r>
          </a:p>
          <a:p>
            <a:pPr lvl="2"/>
            <a:r>
              <a:rPr lang="en-US" sz="1800" dirty="0"/>
              <a:t>Youth who never smoked a cigarette, baseline, recent vapers were &gt;4X more likely to report past-year cigarette smoking at </a:t>
            </a:r>
            <a:r>
              <a:rPr lang="en-US" sz="1800" dirty="0" smtClean="0"/>
              <a:t>follow-up</a:t>
            </a:r>
            <a:endParaRPr lang="en-US" sz="1800" dirty="0"/>
          </a:p>
          <a:p>
            <a:pPr lvl="2"/>
            <a:r>
              <a:rPr lang="en-US" sz="1800" dirty="0" smtClean="0"/>
              <a:t>Youth who smoked in the past but not recent smokers, recent vapers were 2X more likely to report smoking in the past year</a:t>
            </a:r>
            <a:endParaRPr lang="en-US" sz="1800" baseline="30000" dirty="0" smtClean="0"/>
          </a:p>
          <a:p>
            <a:pPr lvl="1"/>
            <a:endParaRPr lang="en-US" sz="2800" baseline="30000" dirty="0"/>
          </a:p>
          <a:p>
            <a:endParaRPr lang="en-US" dirty="0"/>
          </a:p>
        </p:txBody>
      </p:sp>
      <p:sp>
        <p:nvSpPr>
          <p:cNvPr id="5" name="Rectangle 4"/>
          <p:cNvSpPr/>
          <p:nvPr/>
        </p:nvSpPr>
        <p:spPr>
          <a:xfrm>
            <a:off x="0" y="6279044"/>
            <a:ext cx="10296525" cy="630942"/>
          </a:xfrm>
          <a:prstGeom prst="rect">
            <a:avLst/>
          </a:prstGeom>
        </p:spPr>
        <p:txBody>
          <a:bodyPr wrap="square">
            <a:spAutoFit/>
          </a:bodyPr>
          <a:lstStyle/>
          <a:p>
            <a:pPr marL="228600" lvl="1" indent="-228600">
              <a:buFont typeface="+mj-lt"/>
              <a:buAutoNum type="arabicPeriod"/>
            </a:pPr>
            <a:r>
              <a:rPr lang="en-US" sz="700" dirty="0">
                <a:solidFill>
                  <a:schemeClr val="bg1"/>
                </a:solidFill>
              </a:rPr>
              <a:t>Wills, Thomas A., et al. "E-cigarette use and willingness to smoke: a sample of adolescent non-smokers." </a:t>
            </a:r>
            <a:r>
              <a:rPr lang="en-US" sz="700" i="1" dirty="0">
                <a:solidFill>
                  <a:schemeClr val="bg1"/>
                </a:solidFill>
              </a:rPr>
              <a:t>Tobacco control</a:t>
            </a:r>
            <a:r>
              <a:rPr lang="en-US" sz="700" dirty="0">
                <a:solidFill>
                  <a:schemeClr val="bg1"/>
                </a:solidFill>
              </a:rPr>
              <a:t> (2015): tobaccocontrol-2015</a:t>
            </a:r>
            <a:r>
              <a:rPr lang="en-US" sz="700" dirty="0" smtClean="0">
                <a:solidFill>
                  <a:schemeClr val="bg1"/>
                </a:solidFill>
              </a:rPr>
              <a:t>.</a:t>
            </a:r>
          </a:p>
          <a:p>
            <a:pPr marL="228600" lvl="1" indent="-228600">
              <a:buFont typeface="+mj-lt"/>
              <a:buAutoNum type="arabicPeriod"/>
            </a:pPr>
            <a:r>
              <a:rPr lang="en-US" sz="700" dirty="0" smtClean="0">
                <a:solidFill>
                  <a:schemeClr val="bg1"/>
                </a:solidFill>
              </a:rPr>
              <a:t>Leventhal</a:t>
            </a:r>
            <a:r>
              <a:rPr lang="en-US" sz="700" dirty="0">
                <a:solidFill>
                  <a:schemeClr val="bg1"/>
                </a:solidFill>
              </a:rPr>
              <a:t>, Adam M., et al. "Association of electronic cigarette use with initiation of combustible tobacco product smoking in early adolescence." </a:t>
            </a:r>
            <a:r>
              <a:rPr lang="en-US" sz="700" i="1" dirty="0">
                <a:solidFill>
                  <a:schemeClr val="bg1"/>
                </a:solidFill>
              </a:rPr>
              <a:t>Jama</a:t>
            </a:r>
            <a:r>
              <a:rPr lang="en-US" sz="700" dirty="0">
                <a:solidFill>
                  <a:schemeClr val="bg1"/>
                </a:solidFill>
              </a:rPr>
              <a:t>314.7 (2015): 700-707</a:t>
            </a:r>
            <a:r>
              <a:rPr lang="en-US" sz="700" dirty="0" smtClean="0">
                <a:solidFill>
                  <a:schemeClr val="bg1"/>
                </a:solidFill>
              </a:rPr>
              <a:t>.</a:t>
            </a:r>
          </a:p>
          <a:p>
            <a:pPr marL="228600" lvl="1" indent="-228600">
              <a:buFont typeface="+mj-lt"/>
              <a:buAutoNum type="arabicPeriod"/>
            </a:pPr>
            <a:r>
              <a:rPr lang="en-US" sz="700" dirty="0" err="1">
                <a:solidFill>
                  <a:schemeClr val="bg1"/>
                </a:solidFill>
              </a:rPr>
              <a:t>Primack</a:t>
            </a:r>
            <a:r>
              <a:rPr lang="en-US" sz="700" dirty="0">
                <a:solidFill>
                  <a:schemeClr val="bg1"/>
                </a:solidFill>
              </a:rPr>
              <a:t>, Brian A., et al. "Progression to traditional cigarette smoking after electronic cigarette use among US adolescents and young adults." </a:t>
            </a:r>
            <a:r>
              <a:rPr lang="en-US" sz="700" i="1" dirty="0">
                <a:solidFill>
                  <a:schemeClr val="bg1"/>
                </a:solidFill>
              </a:rPr>
              <a:t>JAMA pediatrics</a:t>
            </a:r>
            <a:r>
              <a:rPr lang="en-US" sz="700" dirty="0">
                <a:solidFill>
                  <a:schemeClr val="bg1"/>
                </a:solidFill>
              </a:rPr>
              <a:t> 169.11 (2015): 1018-1023</a:t>
            </a:r>
            <a:r>
              <a:rPr lang="en-US" sz="700" dirty="0" smtClean="0">
                <a:solidFill>
                  <a:schemeClr val="bg1"/>
                </a:solidFill>
              </a:rPr>
              <a:t>.</a:t>
            </a:r>
            <a:endParaRPr lang="en-US" sz="700" dirty="0">
              <a:solidFill>
                <a:schemeClr val="bg1"/>
              </a:solidFill>
            </a:endParaRPr>
          </a:p>
          <a:p>
            <a:pPr marL="228600" lvl="1" indent="-228600">
              <a:buFont typeface="+mj-lt"/>
              <a:buAutoNum type="arabicPeriod"/>
            </a:pPr>
            <a:r>
              <a:rPr lang="en-US" sz="700" dirty="0" smtClean="0">
                <a:solidFill>
                  <a:schemeClr val="bg1"/>
                </a:solidFill>
              </a:rPr>
              <a:t>McMillen</a:t>
            </a:r>
            <a:r>
              <a:rPr lang="en-US" sz="700" dirty="0">
                <a:solidFill>
                  <a:schemeClr val="bg1"/>
                </a:solidFill>
              </a:rPr>
              <a:t>, R.C. </a:t>
            </a:r>
            <a:r>
              <a:rPr lang="en-US" sz="700" i="1" dirty="0">
                <a:solidFill>
                  <a:schemeClr val="bg1"/>
                </a:solidFill>
              </a:rPr>
              <a:t>et al</a:t>
            </a:r>
            <a:r>
              <a:rPr lang="en-US" sz="700" dirty="0">
                <a:solidFill>
                  <a:schemeClr val="bg1"/>
                </a:solidFill>
              </a:rPr>
              <a:t>. 2014. “Trends in Electronic Cigarette Use Among U.S. Adults: Use is Increasing in Both Smokers and Nonsmokers” Nicotine Tobacco Research </a:t>
            </a:r>
            <a:endParaRPr lang="en-US" sz="700" dirty="0" smtClean="0">
              <a:solidFill>
                <a:schemeClr val="bg1"/>
              </a:solidFill>
            </a:endParaRPr>
          </a:p>
          <a:p>
            <a:pPr marL="228600" lvl="1" indent="-228600">
              <a:buFont typeface="+mj-lt"/>
              <a:buAutoNum type="arabicPeriod"/>
            </a:pPr>
            <a:r>
              <a:rPr lang="en-US" sz="700" dirty="0" err="1" smtClean="0">
                <a:solidFill>
                  <a:schemeClr val="bg1"/>
                </a:solidFill>
                <a:latin typeface="Arial" panose="020B0604020202020204" pitchFamily="34" charset="0"/>
                <a:cs typeface="Arial" panose="020B0604020202020204" pitchFamily="34" charset="0"/>
              </a:rPr>
              <a:t>Miech</a:t>
            </a:r>
            <a:r>
              <a:rPr lang="en-US" sz="700" dirty="0" smtClean="0">
                <a:solidFill>
                  <a:schemeClr val="bg1"/>
                </a:solidFill>
                <a:latin typeface="Arial" panose="020B0604020202020204" pitchFamily="34" charset="0"/>
                <a:cs typeface="Arial" panose="020B0604020202020204" pitchFamily="34" charset="0"/>
              </a:rPr>
              <a:t>, R. et al. (2017) “E-cigarette use as a predictor of cigarette smoking: results from a 1-year </a:t>
            </a:r>
            <a:r>
              <a:rPr lang="en-US" sz="700" dirty="0" err="1" smtClean="0">
                <a:solidFill>
                  <a:schemeClr val="bg1"/>
                </a:solidFill>
                <a:latin typeface="Arial" panose="020B0604020202020204" pitchFamily="34" charset="0"/>
                <a:cs typeface="Arial" panose="020B0604020202020204" pitchFamily="34" charset="0"/>
              </a:rPr>
              <a:t>followup</a:t>
            </a:r>
            <a:r>
              <a:rPr lang="en-US" sz="700" dirty="0" smtClean="0">
                <a:solidFill>
                  <a:schemeClr val="bg1"/>
                </a:solidFill>
                <a:latin typeface="Arial" panose="020B0604020202020204" pitchFamily="34" charset="0"/>
                <a:cs typeface="Arial" panose="020B0604020202020204" pitchFamily="34" charset="0"/>
              </a:rPr>
              <a:t> of a national sample of 12 grade students” </a:t>
            </a:r>
            <a:r>
              <a:rPr lang="en-US" sz="700" i="1" dirty="0" smtClean="0">
                <a:solidFill>
                  <a:schemeClr val="bg1"/>
                </a:solidFill>
                <a:latin typeface="Arial" panose="020B0604020202020204" pitchFamily="34" charset="0"/>
                <a:cs typeface="Arial" panose="020B0604020202020204" pitchFamily="34" charset="0"/>
              </a:rPr>
              <a:t>Tobacco Control</a:t>
            </a:r>
            <a:endParaRPr lang="en-US" sz="700" dirty="0">
              <a:solidFill>
                <a:schemeClr val="bg1"/>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042"/>
            <a:ext cx="2443701" cy="434485"/>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1556" y="15712"/>
            <a:ext cx="1806064" cy="552700"/>
          </a:xfrm>
          <a:prstGeom prst="rect">
            <a:avLst/>
          </a:prstGeom>
        </p:spPr>
      </p:pic>
    </p:spTree>
    <p:extLst>
      <p:ext uri="{BB962C8B-B14F-4D97-AF65-F5344CB8AC3E}">
        <p14:creationId xmlns:p14="http://schemas.microsoft.com/office/powerpoint/2010/main" val="123177954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9147" y="713209"/>
            <a:ext cx="10058400" cy="846711"/>
          </a:xfrm>
        </p:spPr>
        <p:txBody>
          <a:bodyPr/>
          <a:lstStyle/>
          <a:p>
            <a:r>
              <a:rPr lang="en-US" b="1" dirty="0" smtClean="0"/>
              <a:t>High School Students in past 30 days</a:t>
            </a:r>
            <a:endParaRPr lang="en-US" b="1" dirty="0"/>
          </a:p>
        </p:txBody>
      </p:sp>
      <p:sp>
        <p:nvSpPr>
          <p:cNvPr id="5" name="Rectangle 4"/>
          <p:cNvSpPr/>
          <p:nvPr/>
        </p:nvSpPr>
        <p:spPr>
          <a:xfrm>
            <a:off x="105031" y="6364636"/>
            <a:ext cx="10296525" cy="784830"/>
          </a:xfrm>
          <a:prstGeom prst="rect">
            <a:avLst/>
          </a:prstGeom>
        </p:spPr>
        <p:txBody>
          <a:bodyPr wrap="square">
            <a:spAutoFit/>
          </a:bodyPr>
          <a:lstStyle/>
          <a:p>
            <a:pPr marL="228600" lvl="1" indent="-228600">
              <a:buFont typeface="+mj-lt"/>
              <a:buAutoNum type="arabicPeriod"/>
            </a:pPr>
            <a:r>
              <a:rPr lang="en-US" sz="900" dirty="0" smtClean="0">
                <a:solidFill>
                  <a:schemeClr val="bg1"/>
                </a:solidFill>
              </a:rPr>
              <a:t>Tobacco Use Among Middle and High School Students – United States, 2011 – 2014. </a:t>
            </a:r>
            <a:r>
              <a:rPr lang="en-US" sz="900" i="1" dirty="0" smtClean="0">
                <a:solidFill>
                  <a:schemeClr val="bg1"/>
                </a:solidFill>
              </a:rPr>
              <a:t>Morbidity and Mortality Weekly Report</a:t>
            </a:r>
            <a:r>
              <a:rPr lang="en-US" sz="900" dirty="0" smtClean="0">
                <a:solidFill>
                  <a:schemeClr val="bg1"/>
                </a:solidFill>
              </a:rPr>
              <a:t> 64(14):381-385.</a:t>
            </a:r>
          </a:p>
          <a:p>
            <a:pPr marL="228600" lvl="1" indent="-228600">
              <a:buFont typeface="+mj-lt"/>
              <a:buAutoNum type="arabicPeriod"/>
            </a:pPr>
            <a:r>
              <a:rPr lang="en-US" sz="900" dirty="0">
                <a:solidFill>
                  <a:schemeClr val="bg1"/>
                </a:solidFill>
              </a:rPr>
              <a:t> Tobacco Use Among Middle and High School Students – United States, 2011 – </a:t>
            </a:r>
            <a:r>
              <a:rPr lang="en-US" sz="900" dirty="0" smtClean="0">
                <a:solidFill>
                  <a:schemeClr val="bg1"/>
                </a:solidFill>
              </a:rPr>
              <a:t>2015. </a:t>
            </a:r>
            <a:r>
              <a:rPr lang="en-US" sz="900" i="1" dirty="0">
                <a:solidFill>
                  <a:schemeClr val="bg1"/>
                </a:solidFill>
              </a:rPr>
              <a:t>Morbidity and Mortality Weekly Report</a:t>
            </a:r>
            <a:r>
              <a:rPr lang="en-US" sz="900" dirty="0">
                <a:solidFill>
                  <a:schemeClr val="bg1"/>
                </a:solidFill>
              </a:rPr>
              <a:t> </a:t>
            </a:r>
            <a:r>
              <a:rPr lang="en-US" sz="900" dirty="0" smtClean="0">
                <a:solidFill>
                  <a:schemeClr val="bg1"/>
                </a:solidFill>
              </a:rPr>
              <a:t>65(14</a:t>
            </a:r>
            <a:r>
              <a:rPr lang="en-US" sz="900" dirty="0">
                <a:solidFill>
                  <a:schemeClr val="bg1"/>
                </a:solidFill>
              </a:rPr>
              <a:t>):</a:t>
            </a:r>
            <a:r>
              <a:rPr lang="en-US" sz="900" dirty="0" smtClean="0">
                <a:solidFill>
                  <a:schemeClr val="bg1"/>
                </a:solidFill>
              </a:rPr>
              <a:t>361-367.</a:t>
            </a:r>
          </a:p>
          <a:p>
            <a:pPr marL="228600" lvl="1" indent="-228600">
              <a:buFont typeface="+mj-lt"/>
              <a:buAutoNum type="arabicPeriod"/>
            </a:pPr>
            <a:r>
              <a:rPr lang="en-US" sz="900" dirty="0">
                <a:solidFill>
                  <a:schemeClr val="bg1"/>
                </a:solidFill>
              </a:rPr>
              <a:t> Tobacco Use Among Middle and High School Students – United States, 2011 – </a:t>
            </a:r>
            <a:r>
              <a:rPr lang="en-US" sz="900" dirty="0" smtClean="0">
                <a:solidFill>
                  <a:schemeClr val="bg1"/>
                </a:solidFill>
              </a:rPr>
              <a:t>2016. </a:t>
            </a:r>
            <a:r>
              <a:rPr lang="en-US" sz="900" i="1" dirty="0">
                <a:solidFill>
                  <a:schemeClr val="bg1"/>
                </a:solidFill>
              </a:rPr>
              <a:t>Morbidity and Mortality Weekly Report</a:t>
            </a:r>
            <a:r>
              <a:rPr lang="en-US" sz="900" dirty="0">
                <a:solidFill>
                  <a:schemeClr val="bg1"/>
                </a:solidFill>
              </a:rPr>
              <a:t> </a:t>
            </a:r>
            <a:r>
              <a:rPr lang="en-US" sz="900" dirty="0" smtClean="0">
                <a:solidFill>
                  <a:schemeClr val="bg1"/>
                </a:solidFill>
              </a:rPr>
              <a:t>66(23):597-603.</a:t>
            </a:r>
            <a:endParaRPr lang="en-US" sz="900" dirty="0">
              <a:solidFill>
                <a:schemeClr val="bg1"/>
              </a:solidFill>
            </a:endParaRPr>
          </a:p>
          <a:p>
            <a:pPr marL="228600" lvl="1" indent="-228600">
              <a:buFont typeface="+mj-lt"/>
              <a:buAutoNum type="arabicPeriod"/>
            </a:pPr>
            <a:endParaRPr lang="en-US" sz="900" dirty="0">
              <a:solidFill>
                <a:schemeClr val="bg1"/>
              </a:solidFill>
            </a:endParaRPr>
          </a:p>
          <a:p>
            <a:pPr marL="228600" lvl="1" indent="-228600">
              <a:buFont typeface="+mj-lt"/>
              <a:buAutoNum type="arabicPeriod"/>
            </a:pPr>
            <a:endParaRPr lang="en-US" sz="900" dirty="0" smtClean="0">
              <a:solidFill>
                <a:schemeClr val="bg1"/>
              </a:solidFill>
              <a:ea typeface="Times New Roman" panose="02020603050405020304" pitchFamily="18" charset="0"/>
              <a:cs typeface="Arial" panose="020B0604020202020204" pitchFamily="34"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042"/>
            <a:ext cx="2443701" cy="434485"/>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1556" y="15712"/>
            <a:ext cx="1806064" cy="552700"/>
          </a:xfrm>
          <a:prstGeom prst="rect">
            <a:avLst/>
          </a:prstGeom>
        </p:spPr>
      </p:pic>
      <p:pic>
        <p:nvPicPr>
          <p:cNvPr id="6" name="Picture 5"/>
          <p:cNvPicPr>
            <a:picLocks noChangeAspect="1"/>
          </p:cNvPicPr>
          <p:nvPr/>
        </p:nvPicPr>
        <p:blipFill>
          <a:blip r:embed="rId5"/>
          <a:stretch>
            <a:fillRect/>
          </a:stretch>
        </p:blipFill>
        <p:spPr>
          <a:xfrm>
            <a:off x="1719646" y="1822603"/>
            <a:ext cx="6894965" cy="4476521"/>
          </a:xfrm>
          <a:prstGeom prst="rect">
            <a:avLst/>
          </a:prstGeom>
        </p:spPr>
      </p:pic>
    </p:spTree>
    <p:extLst>
      <p:ext uri="{BB962C8B-B14F-4D97-AF65-F5344CB8AC3E}">
        <p14:creationId xmlns:p14="http://schemas.microsoft.com/office/powerpoint/2010/main" val="423446259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2761" y="286602"/>
            <a:ext cx="10058400" cy="1450757"/>
          </a:xfrm>
        </p:spPr>
        <p:txBody>
          <a:bodyPr/>
          <a:lstStyle/>
          <a:p>
            <a:r>
              <a:rPr lang="en-US" b="1" dirty="0" smtClean="0"/>
              <a:t>Youth Trend (Washington HYS)</a:t>
            </a:r>
            <a:endParaRPr lang="en-US" b="1"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43701" y="58563"/>
            <a:ext cx="1490331" cy="456078"/>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042"/>
            <a:ext cx="2443701" cy="434485"/>
          </a:xfrm>
          <a:prstGeom prst="rect">
            <a:avLst/>
          </a:prstGeom>
        </p:spPr>
      </p:pic>
      <p:pic>
        <p:nvPicPr>
          <p:cNvPr id="12" name="Picture 11"/>
          <p:cNvPicPr>
            <a:picLocks noChangeAspect="1"/>
          </p:cNvPicPr>
          <p:nvPr/>
        </p:nvPicPr>
        <p:blipFill>
          <a:blip r:embed="rId5"/>
          <a:stretch>
            <a:fillRect/>
          </a:stretch>
        </p:blipFill>
        <p:spPr>
          <a:xfrm>
            <a:off x="1959429" y="1822894"/>
            <a:ext cx="6844769" cy="4437564"/>
          </a:xfrm>
          <a:prstGeom prst="rect">
            <a:avLst/>
          </a:prstGeom>
        </p:spPr>
      </p:pic>
    </p:spTree>
    <p:extLst>
      <p:ext uri="{BB962C8B-B14F-4D97-AF65-F5344CB8AC3E}">
        <p14:creationId xmlns:p14="http://schemas.microsoft.com/office/powerpoint/2010/main" val="5658315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155500" y="1210995"/>
            <a:ext cx="7710394" cy="2908249"/>
          </a:xfrm>
        </p:spPr>
        <p:txBody>
          <a:bodyPr>
            <a:normAutofit/>
          </a:bodyPr>
          <a:lstStyle/>
          <a:p>
            <a:pPr algn="ctr"/>
            <a:r>
              <a:rPr lang="en-US" sz="6000" b="1" dirty="0" smtClean="0"/>
              <a:t>How do you talk to youth </a:t>
            </a:r>
            <a:r>
              <a:rPr lang="en-US" sz="6000" b="1" dirty="0"/>
              <a:t>a</a:t>
            </a:r>
            <a:r>
              <a:rPr lang="en-US" sz="6000" b="1" dirty="0" smtClean="0"/>
              <a:t>bout safe vs. safer</a:t>
            </a:r>
            <a:endParaRPr lang="en-US" sz="6000" b="1" dirty="0"/>
          </a:p>
        </p:txBody>
      </p:sp>
      <p:sp>
        <p:nvSpPr>
          <p:cNvPr id="3" name="Content Placeholder 2"/>
          <p:cNvSpPr>
            <a:spLocks noGrp="1"/>
          </p:cNvSpPr>
          <p:nvPr>
            <p:ph idx="4294967295"/>
          </p:nvPr>
        </p:nvSpPr>
        <p:spPr>
          <a:xfrm>
            <a:off x="0" y="1846263"/>
            <a:ext cx="8537575" cy="4022725"/>
          </a:xfrm>
        </p:spPr>
        <p:txBody>
          <a:bodyPr/>
          <a:lstStyle/>
          <a:p>
            <a:endParaRPr lang="en-US" dirty="0" smtClean="0"/>
          </a:p>
          <a:p>
            <a:endParaRPr lang="en-US" dirty="0"/>
          </a:p>
        </p:txBody>
      </p:sp>
      <p:sp>
        <p:nvSpPr>
          <p:cNvPr id="4" name="TextBox 3"/>
          <p:cNvSpPr txBox="1"/>
          <p:nvPr/>
        </p:nvSpPr>
        <p:spPr>
          <a:xfrm>
            <a:off x="447923" y="6427304"/>
            <a:ext cx="11357113" cy="369332"/>
          </a:xfrm>
          <a:prstGeom prst="rect">
            <a:avLst/>
          </a:prstGeom>
          <a:noFill/>
        </p:spPr>
        <p:txBody>
          <a:bodyPr wrap="square" rtlCol="0">
            <a:spAutoFit/>
          </a:bodyPr>
          <a:lstStyle/>
          <a:p>
            <a:r>
              <a:rPr lang="en-US" dirty="0" smtClean="0"/>
              <a:t>1. </a:t>
            </a:r>
            <a:r>
              <a:rPr lang="en-US" i="1" dirty="0" smtClean="0"/>
              <a:t>Teen Vaping and Prevention Messaging: Project Finding and Report</a:t>
            </a:r>
            <a:r>
              <a:rPr lang="en-US" dirty="0" smtClean="0"/>
              <a:t>. Public Health Seattle King County. 30 June 2016.</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1556" y="15712"/>
            <a:ext cx="1806064" cy="5527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042"/>
            <a:ext cx="2443701" cy="434485"/>
          </a:xfrm>
          <a:prstGeom prst="rect">
            <a:avLst/>
          </a:prstGeom>
        </p:spPr>
      </p:pic>
    </p:spTree>
    <p:extLst>
      <p:ext uri="{BB962C8B-B14F-4D97-AF65-F5344CB8AC3E}">
        <p14:creationId xmlns:p14="http://schemas.microsoft.com/office/powerpoint/2010/main" val="31583092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267" y="286603"/>
            <a:ext cx="9278754" cy="1450757"/>
          </a:xfrm>
        </p:spPr>
        <p:txBody>
          <a:bodyPr>
            <a:normAutofit/>
          </a:bodyPr>
          <a:lstStyle/>
          <a:p>
            <a:r>
              <a:rPr lang="en-US" sz="3200" b="1" dirty="0" smtClean="0"/>
              <a:t>PHSKC Teen Vaping and Prevention Messaging Report</a:t>
            </a:r>
            <a:r>
              <a:rPr lang="en-US" sz="3200" b="1" baseline="30000" dirty="0" smtClean="0"/>
              <a:t>1</a:t>
            </a:r>
            <a:endParaRPr lang="en-US" sz="3200" b="1" dirty="0"/>
          </a:p>
        </p:txBody>
      </p:sp>
      <p:sp>
        <p:nvSpPr>
          <p:cNvPr id="3" name="Content Placeholder 2"/>
          <p:cNvSpPr>
            <a:spLocks noGrp="1"/>
          </p:cNvSpPr>
          <p:nvPr>
            <p:ph idx="1"/>
          </p:nvPr>
        </p:nvSpPr>
        <p:spPr>
          <a:xfrm>
            <a:off x="1097280" y="1845733"/>
            <a:ext cx="8537050" cy="4463685"/>
          </a:xfrm>
        </p:spPr>
        <p:txBody>
          <a:bodyPr>
            <a:normAutofit fontScale="92500" lnSpcReduction="10000"/>
          </a:bodyPr>
          <a:lstStyle/>
          <a:p>
            <a:pPr lvl="1">
              <a:buFont typeface="Arial" panose="020B0604020202020204" pitchFamily="34" charset="0"/>
              <a:buChar char="•"/>
            </a:pPr>
            <a:r>
              <a:rPr lang="en-US" sz="2400" dirty="0"/>
              <a:t>Nuanced conversation: youth want to know facts but also </a:t>
            </a:r>
            <a:r>
              <a:rPr lang="en-US" sz="2400" dirty="0" smtClean="0"/>
              <a:t>“romanticize” </a:t>
            </a:r>
            <a:r>
              <a:rPr lang="en-US" sz="2400" dirty="0"/>
              <a:t>some things</a:t>
            </a:r>
          </a:p>
          <a:p>
            <a:pPr lvl="1">
              <a:buFont typeface="Arial" panose="020B0604020202020204" pitchFamily="34" charset="0"/>
              <a:buChar char="•"/>
            </a:pPr>
            <a:r>
              <a:rPr lang="en-US" sz="2400" dirty="0" smtClean="0"/>
              <a:t>“Vaping” is the preferred term</a:t>
            </a:r>
            <a:r>
              <a:rPr lang="en-US" sz="2400" dirty="0" smtClean="0"/>
              <a:t>. “</a:t>
            </a:r>
            <a:r>
              <a:rPr lang="en-US" sz="2400" dirty="0" smtClean="0"/>
              <a:t>E-Cigarette” refers to the original, disposable type devices.</a:t>
            </a:r>
          </a:p>
          <a:p>
            <a:pPr lvl="1">
              <a:buFont typeface="Arial" panose="020B0604020202020204" pitchFamily="34" charset="0"/>
              <a:buChar char="•"/>
            </a:pPr>
            <a:r>
              <a:rPr lang="en-US" sz="2400" dirty="0" smtClean="0"/>
              <a:t>Focus on nicotine/tobacco – teens think of vaping as an alternative to smoking cigarettes. That’s the main way they see vaporizers used</a:t>
            </a:r>
          </a:p>
          <a:p>
            <a:pPr lvl="1">
              <a:buFont typeface="Arial" panose="020B0604020202020204" pitchFamily="34" charset="0"/>
              <a:buChar char="•"/>
            </a:pPr>
            <a:r>
              <a:rPr lang="en-US" sz="2400" dirty="0"/>
              <a:t>U</a:t>
            </a:r>
            <a:r>
              <a:rPr lang="en-US" sz="2400" dirty="0" smtClean="0"/>
              <a:t>nlabeled chemicals in the vapors and potential negative health effects</a:t>
            </a:r>
          </a:p>
          <a:p>
            <a:pPr lvl="1">
              <a:buFont typeface="Arial" panose="020B0604020202020204" pitchFamily="34" charset="0"/>
              <a:buChar char="•"/>
            </a:pPr>
            <a:r>
              <a:rPr lang="en-US" sz="2400" dirty="0" smtClean="0"/>
              <a:t>Humor can help bridge gap, if used in a way that doesn’t undermine seriousness of message</a:t>
            </a:r>
          </a:p>
          <a:p>
            <a:pPr lvl="1">
              <a:buFont typeface="Arial" panose="020B0604020202020204" pitchFamily="34" charset="0"/>
              <a:buChar char="•"/>
            </a:pPr>
            <a:r>
              <a:rPr lang="en-US" sz="2400" dirty="0" smtClean="0"/>
              <a:t>Focus on candy flavoring and marketing to minors and disingenuous advertising</a:t>
            </a:r>
          </a:p>
          <a:p>
            <a:pPr lvl="1">
              <a:buFont typeface="Arial" panose="020B0604020202020204" pitchFamily="34" charset="0"/>
              <a:buChar char="•"/>
            </a:pPr>
            <a:r>
              <a:rPr lang="en-US" sz="2400" dirty="0" smtClean="0"/>
              <a:t>Don’t use vape clouds and candy right beside each other</a:t>
            </a:r>
          </a:p>
          <a:p>
            <a:pPr lvl="1">
              <a:buFont typeface="Arial" panose="020B0604020202020204" pitchFamily="34" charset="0"/>
              <a:buChar char="•"/>
            </a:pPr>
            <a:r>
              <a:rPr lang="en-US" sz="2400" dirty="0" smtClean="0"/>
              <a:t>Engage the youth and connect with them. Don’t tell but share the facts.</a:t>
            </a:r>
            <a:endParaRPr lang="en-US" dirty="0" smtClean="0"/>
          </a:p>
          <a:p>
            <a:endParaRPr lang="en-US" dirty="0"/>
          </a:p>
        </p:txBody>
      </p:sp>
      <p:sp>
        <p:nvSpPr>
          <p:cNvPr id="4" name="TextBox 3"/>
          <p:cNvSpPr txBox="1"/>
          <p:nvPr/>
        </p:nvSpPr>
        <p:spPr>
          <a:xfrm>
            <a:off x="447923" y="6427304"/>
            <a:ext cx="11357113" cy="369332"/>
          </a:xfrm>
          <a:prstGeom prst="rect">
            <a:avLst/>
          </a:prstGeom>
          <a:noFill/>
        </p:spPr>
        <p:txBody>
          <a:bodyPr wrap="square" rtlCol="0">
            <a:spAutoFit/>
          </a:bodyPr>
          <a:lstStyle/>
          <a:p>
            <a:r>
              <a:rPr lang="en-US" dirty="0" smtClean="0"/>
              <a:t>1. </a:t>
            </a:r>
            <a:r>
              <a:rPr lang="en-US" i="1" dirty="0" smtClean="0"/>
              <a:t>Teen Vaping and Prevention Messaging: Project Finding and Report</a:t>
            </a:r>
            <a:r>
              <a:rPr lang="en-US" dirty="0" smtClean="0"/>
              <a:t>. Public Health Seattle King County. 30 June 2016.</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1556" y="15712"/>
            <a:ext cx="1806064" cy="5527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042"/>
            <a:ext cx="2443701" cy="434485"/>
          </a:xfrm>
          <a:prstGeom prst="rect">
            <a:avLst/>
          </a:prstGeom>
        </p:spPr>
      </p:pic>
    </p:spTree>
    <p:extLst>
      <p:ext uri="{BB962C8B-B14F-4D97-AF65-F5344CB8AC3E}">
        <p14:creationId xmlns:p14="http://schemas.microsoft.com/office/powerpoint/2010/main" val="24074008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Let’s hear from you…</a:t>
            </a:r>
            <a:endParaRPr lang="en-US" dirty="0"/>
          </a:p>
        </p:txBody>
      </p:sp>
      <p:sp>
        <p:nvSpPr>
          <p:cNvPr id="3" name="Content Placeholder 2"/>
          <p:cNvSpPr>
            <a:spLocks noGrp="1"/>
          </p:cNvSpPr>
          <p:nvPr>
            <p:ph idx="1"/>
          </p:nvPr>
        </p:nvSpPr>
        <p:spPr>
          <a:xfrm>
            <a:off x="373135" y="2176211"/>
            <a:ext cx="9283148" cy="4145170"/>
          </a:xfrm>
        </p:spPr>
        <p:txBody>
          <a:bodyPr/>
          <a:lstStyle/>
          <a:p>
            <a:pPr marL="0" indent="0">
              <a:buNone/>
            </a:pPr>
            <a:r>
              <a:rPr lang="en-US" sz="2800" b="1" dirty="0" smtClean="0"/>
              <a:t>Name</a:t>
            </a:r>
          </a:p>
          <a:p>
            <a:pPr marL="0" indent="0">
              <a:buNone/>
            </a:pPr>
            <a:r>
              <a:rPr lang="en-US" sz="2800" b="1" dirty="0" smtClean="0"/>
              <a:t>Affiliation/Organization/Sector</a:t>
            </a:r>
          </a:p>
          <a:p>
            <a:pPr marL="0" indent="0">
              <a:buNone/>
            </a:pPr>
            <a:r>
              <a:rPr lang="en-US" sz="2800" b="1" dirty="0" smtClean="0"/>
              <a:t>Answer one of these questions:</a:t>
            </a:r>
            <a:endParaRPr lang="en-US" sz="2800" dirty="0"/>
          </a:p>
          <a:p>
            <a:r>
              <a:rPr lang="en-US" sz="2800" dirty="0" smtClean="0"/>
              <a:t>What concerns do you have when talking about these topics? What makes you uneasy?</a:t>
            </a:r>
          </a:p>
          <a:p>
            <a:r>
              <a:rPr lang="en-US" sz="2800" dirty="0" smtClean="0"/>
              <a:t>What types of things are you wanting to learn? Are there myths that you want to dispel?</a:t>
            </a:r>
          </a:p>
          <a:p>
            <a:r>
              <a:rPr lang="en-US" sz="2800" dirty="0" smtClean="0"/>
              <a:t>What type of audience do you want to take this information to?</a:t>
            </a:r>
          </a:p>
          <a:p>
            <a:endParaRPr lang="en-US"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042"/>
            <a:ext cx="2443701" cy="43448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1556" y="15712"/>
            <a:ext cx="1806064" cy="552700"/>
          </a:xfrm>
          <a:prstGeom prst="rect">
            <a:avLst/>
          </a:prstGeom>
        </p:spPr>
      </p:pic>
    </p:spTree>
    <p:extLst>
      <p:ext uri="{BB962C8B-B14F-4D97-AF65-F5344CB8AC3E}">
        <p14:creationId xmlns:p14="http://schemas.microsoft.com/office/powerpoint/2010/main" val="65209642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155500" y="1210995"/>
            <a:ext cx="7710394" cy="2908249"/>
          </a:xfrm>
        </p:spPr>
        <p:txBody>
          <a:bodyPr>
            <a:normAutofit/>
          </a:bodyPr>
          <a:lstStyle/>
          <a:p>
            <a:pPr algn="ctr"/>
            <a:r>
              <a:rPr lang="en-US" sz="6000" b="1" dirty="0" smtClean="0"/>
              <a:t>What doesn’t work as well?</a:t>
            </a:r>
            <a:endParaRPr lang="en-US" sz="6000" b="1" dirty="0"/>
          </a:p>
        </p:txBody>
      </p:sp>
      <p:sp>
        <p:nvSpPr>
          <p:cNvPr id="3" name="Content Placeholder 2"/>
          <p:cNvSpPr>
            <a:spLocks noGrp="1"/>
          </p:cNvSpPr>
          <p:nvPr>
            <p:ph idx="4294967295"/>
          </p:nvPr>
        </p:nvSpPr>
        <p:spPr>
          <a:xfrm>
            <a:off x="0" y="1846263"/>
            <a:ext cx="8537575" cy="4022725"/>
          </a:xfrm>
        </p:spPr>
        <p:txBody>
          <a:bodyPr/>
          <a:lstStyle/>
          <a:p>
            <a:endParaRPr lang="en-US" dirty="0" smtClean="0"/>
          </a:p>
          <a:p>
            <a:endParaRPr lang="en-US" dirty="0"/>
          </a:p>
        </p:txBody>
      </p:sp>
      <p:sp>
        <p:nvSpPr>
          <p:cNvPr id="4" name="TextBox 3"/>
          <p:cNvSpPr txBox="1"/>
          <p:nvPr/>
        </p:nvSpPr>
        <p:spPr>
          <a:xfrm>
            <a:off x="447923" y="6427304"/>
            <a:ext cx="11357113" cy="369332"/>
          </a:xfrm>
          <a:prstGeom prst="rect">
            <a:avLst/>
          </a:prstGeom>
          <a:noFill/>
        </p:spPr>
        <p:txBody>
          <a:bodyPr wrap="square" rtlCol="0">
            <a:spAutoFit/>
          </a:bodyPr>
          <a:lstStyle/>
          <a:p>
            <a:r>
              <a:rPr lang="en-US" dirty="0" smtClean="0"/>
              <a:t>1. </a:t>
            </a:r>
            <a:r>
              <a:rPr lang="en-US" i="1" dirty="0" smtClean="0"/>
              <a:t>Teen Vaping and Prevention Messaging: Project Finding and Report</a:t>
            </a:r>
            <a:r>
              <a:rPr lang="en-US" dirty="0" smtClean="0"/>
              <a:t>. Public Health Seattle King County. 30 June 2016.</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1556" y="15712"/>
            <a:ext cx="1806064" cy="5527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042"/>
            <a:ext cx="2443701" cy="434485"/>
          </a:xfrm>
          <a:prstGeom prst="rect">
            <a:avLst/>
          </a:prstGeom>
        </p:spPr>
      </p:pic>
    </p:spTree>
    <p:extLst>
      <p:ext uri="{BB962C8B-B14F-4D97-AF65-F5344CB8AC3E}">
        <p14:creationId xmlns:p14="http://schemas.microsoft.com/office/powerpoint/2010/main" val="28017716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000" b="1" dirty="0" smtClean="0"/>
              <a:t>Less Effective</a:t>
            </a:r>
            <a:endParaRPr lang="en-US" sz="6000" b="1" dirty="0"/>
          </a:p>
        </p:txBody>
      </p:sp>
      <p:sp>
        <p:nvSpPr>
          <p:cNvPr id="3" name="Content Placeholder 2"/>
          <p:cNvSpPr>
            <a:spLocks noGrp="1"/>
          </p:cNvSpPr>
          <p:nvPr>
            <p:ph idx="1"/>
          </p:nvPr>
        </p:nvSpPr>
        <p:spPr>
          <a:xfrm>
            <a:off x="1097280" y="1845733"/>
            <a:ext cx="8441356" cy="4463685"/>
          </a:xfrm>
        </p:spPr>
        <p:txBody>
          <a:bodyPr>
            <a:noAutofit/>
          </a:bodyPr>
          <a:lstStyle/>
          <a:p>
            <a:endParaRPr lang="en-US" sz="100" dirty="0" smtClean="0"/>
          </a:p>
          <a:p>
            <a:pPr>
              <a:buFont typeface="Arial" panose="020B0604020202020204" pitchFamily="34" charset="0"/>
              <a:buChar char="•"/>
            </a:pPr>
            <a:r>
              <a:rPr lang="en-US" dirty="0" smtClean="0"/>
              <a:t> Ads or social media focused on what to do instead of vaping:</a:t>
            </a:r>
          </a:p>
          <a:p>
            <a:pPr lvl="1">
              <a:buFont typeface="Arial" panose="020B0604020202020204" pitchFamily="34" charset="0"/>
              <a:buChar char="•"/>
            </a:pPr>
            <a:r>
              <a:rPr lang="en-US" dirty="0" smtClean="0"/>
              <a:t>“Don’t vape, just play sports”</a:t>
            </a:r>
          </a:p>
          <a:p>
            <a:pPr>
              <a:buFont typeface="Arial" panose="020B0604020202020204" pitchFamily="34" charset="0"/>
              <a:buChar char="•"/>
            </a:pPr>
            <a:r>
              <a:rPr lang="en-US" dirty="0" smtClean="0"/>
              <a:t>Teens participate in a contest where they create and share content saying vaping is lame</a:t>
            </a:r>
          </a:p>
          <a:p>
            <a:pPr lvl="1">
              <a:buFont typeface="Arial" panose="020B0604020202020204" pitchFamily="34" charset="0"/>
              <a:buChar char="•"/>
            </a:pPr>
            <a:r>
              <a:rPr lang="en-US" dirty="0" smtClean="0"/>
              <a:t>“…Teens have their own individual reasons why they smoke or vape…”</a:t>
            </a:r>
          </a:p>
          <a:p>
            <a:pPr>
              <a:buFont typeface="Arial" panose="020B0604020202020204" pitchFamily="34" charset="0"/>
              <a:buChar char="•"/>
            </a:pPr>
            <a:r>
              <a:rPr lang="en-US" dirty="0" smtClean="0"/>
              <a:t>Celebrities thank teens for pledging to not vape</a:t>
            </a:r>
          </a:p>
          <a:p>
            <a:pPr lvl="1">
              <a:buFont typeface="Arial" panose="020B0604020202020204" pitchFamily="34" charset="0"/>
              <a:buChar char="•"/>
            </a:pPr>
            <a:r>
              <a:rPr lang="en-US" sz="2000" dirty="0" smtClean="0"/>
              <a:t>“Pledging does nothing to help the cause…Life changes and people will go back to their words…”</a:t>
            </a:r>
          </a:p>
          <a:p>
            <a:pPr>
              <a:buFont typeface="Arial" panose="020B0604020202020204" pitchFamily="34" charset="0"/>
              <a:buChar char="•"/>
            </a:pPr>
            <a:r>
              <a:rPr lang="en-US" sz="2200" dirty="0" smtClean="0"/>
              <a:t>Using the term “Big Tobacco”</a:t>
            </a:r>
          </a:p>
          <a:p>
            <a:pPr>
              <a:buFont typeface="Arial" panose="020B0604020202020204" pitchFamily="34" charset="0"/>
              <a:buChar char="•"/>
            </a:pPr>
            <a:r>
              <a:rPr lang="en-US" sz="2200" dirty="0" smtClean="0"/>
              <a:t>Shaming vapers or saying it’s lame</a:t>
            </a:r>
            <a:endParaRPr lang="en-US" sz="2200" dirty="0"/>
          </a:p>
          <a:p>
            <a:pPr>
              <a:buFont typeface="Arial" panose="020B0604020202020204" pitchFamily="34" charset="0"/>
              <a:buChar char="•"/>
            </a:pPr>
            <a:r>
              <a:rPr lang="en-US" sz="2200" dirty="0" smtClean="0"/>
              <a:t>Scare tactics </a:t>
            </a:r>
          </a:p>
        </p:txBody>
      </p:sp>
      <p:sp>
        <p:nvSpPr>
          <p:cNvPr id="4" name="TextBox 3"/>
          <p:cNvSpPr txBox="1"/>
          <p:nvPr/>
        </p:nvSpPr>
        <p:spPr>
          <a:xfrm>
            <a:off x="447923" y="6427304"/>
            <a:ext cx="11357113" cy="369332"/>
          </a:xfrm>
          <a:prstGeom prst="rect">
            <a:avLst/>
          </a:prstGeom>
          <a:noFill/>
        </p:spPr>
        <p:txBody>
          <a:bodyPr wrap="square" rtlCol="0">
            <a:spAutoFit/>
          </a:bodyPr>
          <a:lstStyle/>
          <a:p>
            <a:r>
              <a:rPr lang="en-US" dirty="0" smtClean="0"/>
              <a:t>1. </a:t>
            </a:r>
            <a:r>
              <a:rPr lang="en-US" i="1" dirty="0" smtClean="0"/>
              <a:t>Teen Vaping and Prevention Messaging: Project Finding and Report</a:t>
            </a:r>
            <a:r>
              <a:rPr lang="en-US" dirty="0" smtClean="0"/>
              <a:t>. Public Health Seattle King County. 30 June 2016.</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1556" y="15712"/>
            <a:ext cx="1806064" cy="5527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042"/>
            <a:ext cx="2443701" cy="434485"/>
          </a:xfrm>
          <a:prstGeom prst="rect">
            <a:avLst/>
          </a:prstGeom>
        </p:spPr>
      </p:pic>
    </p:spTree>
    <p:extLst>
      <p:ext uri="{BB962C8B-B14F-4D97-AF65-F5344CB8AC3E}">
        <p14:creationId xmlns:p14="http://schemas.microsoft.com/office/powerpoint/2010/main" val="7702935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000" b="1" dirty="0" smtClean="0"/>
              <a:t>Escape the Vape</a:t>
            </a:r>
            <a:endParaRPr lang="en-US" sz="6000" b="1" dirty="0"/>
          </a:p>
        </p:txBody>
      </p:sp>
      <p:sp>
        <p:nvSpPr>
          <p:cNvPr id="4" name="TextBox 3"/>
          <p:cNvSpPr txBox="1"/>
          <p:nvPr/>
        </p:nvSpPr>
        <p:spPr>
          <a:xfrm>
            <a:off x="447923" y="6427304"/>
            <a:ext cx="11357113" cy="369332"/>
          </a:xfrm>
          <a:prstGeom prst="rect">
            <a:avLst/>
          </a:prstGeom>
          <a:noFill/>
        </p:spPr>
        <p:txBody>
          <a:bodyPr wrap="square" rtlCol="0">
            <a:spAutoFit/>
          </a:bodyPr>
          <a:lstStyle/>
          <a:p>
            <a:r>
              <a:rPr lang="en-US" dirty="0" smtClean="0"/>
              <a:t>1. </a:t>
            </a:r>
            <a:r>
              <a:rPr lang="en-US" i="1" dirty="0" smtClean="0"/>
              <a:t>Teen Vaping and Prevention Messaging: Project Finding and Report</a:t>
            </a:r>
            <a:r>
              <a:rPr lang="en-US" dirty="0" smtClean="0"/>
              <a:t>. Public Health Seattle King County. 30 June 2016.</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1556" y="15712"/>
            <a:ext cx="1806064" cy="5527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042"/>
            <a:ext cx="2443701" cy="434485"/>
          </a:xfrm>
          <a:prstGeom prst="rect">
            <a:avLst/>
          </a:prstGeom>
        </p:spPr>
      </p:pic>
      <p:pic>
        <p:nvPicPr>
          <p:cNvPr id="8" name="Picture 7"/>
          <p:cNvPicPr>
            <a:picLocks noChangeAspect="1"/>
          </p:cNvPicPr>
          <p:nvPr/>
        </p:nvPicPr>
        <p:blipFill>
          <a:blip r:embed="rId5"/>
          <a:stretch>
            <a:fillRect/>
          </a:stretch>
        </p:blipFill>
        <p:spPr>
          <a:xfrm>
            <a:off x="1789470" y="1905564"/>
            <a:ext cx="7812489" cy="4403855"/>
          </a:xfrm>
          <a:prstGeom prst="rect">
            <a:avLst/>
          </a:prstGeom>
        </p:spPr>
      </p:pic>
    </p:spTree>
    <p:extLst>
      <p:ext uri="{BB962C8B-B14F-4D97-AF65-F5344CB8AC3E}">
        <p14:creationId xmlns:p14="http://schemas.microsoft.com/office/powerpoint/2010/main" val="34945257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Questions?</a:t>
            </a:r>
            <a:endParaRPr lang="en-US" b="1"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042"/>
            <a:ext cx="2443701" cy="43448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1556" y="15712"/>
            <a:ext cx="1806064" cy="552700"/>
          </a:xfrm>
          <a:prstGeom prst="rect">
            <a:avLst/>
          </a:prstGeom>
        </p:spPr>
      </p:pic>
    </p:spTree>
    <p:extLst>
      <p:ext uri="{BB962C8B-B14F-4D97-AF65-F5344CB8AC3E}">
        <p14:creationId xmlns:p14="http://schemas.microsoft.com/office/powerpoint/2010/main" val="167722650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Let’s Role Play</a:t>
            </a:r>
            <a:endParaRPr lang="en-US" dirty="0"/>
          </a:p>
        </p:txBody>
      </p:sp>
      <p:sp>
        <p:nvSpPr>
          <p:cNvPr id="3" name="Content Placeholder 2"/>
          <p:cNvSpPr>
            <a:spLocks noGrp="1"/>
          </p:cNvSpPr>
          <p:nvPr>
            <p:ph idx="1"/>
          </p:nvPr>
        </p:nvSpPr>
        <p:spPr>
          <a:xfrm>
            <a:off x="1154955" y="1801905"/>
            <a:ext cx="8476155" cy="4530655"/>
          </a:xfrm>
        </p:spPr>
        <p:txBody>
          <a:bodyPr>
            <a:normAutofit lnSpcReduction="10000"/>
          </a:bodyPr>
          <a:lstStyle/>
          <a:p>
            <a:r>
              <a:rPr lang="en-US" sz="2400" dirty="0" smtClean="0"/>
              <a:t>In your partner or group of 3, role play one of these scenarios and have a conversation using some of the evidence just discussed:</a:t>
            </a:r>
          </a:p>
          <a:p>
            <a:endParaRPr lang="en-US" sz="2400" b="1" dirty="0" smtClean="0"/>
          </a:p>
          <a:p>
            <a:r>
              <a:rPr lang="en-US" sz="2400" b="1" dirty="0" smtClean="0"/>
              <a:t>Option 1: </a:t>
            </a:r>
            <a:r>
              <a:rPr lang="en-US" sz="2400" dirty="0" smtClean="0"/>
              <a:t>You are a teacher/healthcare provider having a  conversation with a youth. This teen keeps saying that e-cigs aren’t cigarettes since you can get them without nicotine. That means they are safe, and they should be able to use them.</a:t>
            </a:r>
          </a:p>
          <a:p>
            <a:endParaRPr lang="en-US" sz="2400" b="1" dirty="0" smtClean="0"/>
          </a:p>
          <a:p>
            <a:r>
              <a:rPr lang="en-US" sz="2400" b="1" dirty="0" smtClean="0"/>
              <a:t>Option 2: </a:t>
            </a:r>
            <a:r>
              <a:rPr lang="en-US" sz="2400" dirty="0" smtClean="0"/>
              <a:t>You are a parent or educator discussing e-cigs with another parent. This parents says their friends have been able to quit smoking using the device and is wondering why e-cigarettes are such a big deal.</a:t>
            </a:r>
            <a:endParaRPr lang="en-US" sz="2400" dirty="0"/>
          </a:p>
          <a:p>
            <a:endParaRPr lang="en-US" dirty="0" smtClean="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1556" y="15712"/>
            <a:ext cx="1806064" cy="5527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042"/>
            <a:ext cx="2443701" cy="434485"/>
          </a:xfrm>
          <a:prstGeom prst="rect">
            <a:avLst/>
          </a:prstGeom>
        </p:spPr>
      </p:pic>
    </p:spTree>
    <p:extLst>
      <p:ext uri="{BB962C8B-B14F-4D97-AF65-F5344CB8AC3E}">
        <p14:creationId xmlns:p14="http://schemas.microsoft.com/office/powerpoint/2010/main" val="154830922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573338"/>
            <a:ext cx="11868150" cy="1484312"/>
          </a:xfrm>
        </p:spPr>
        <p:txBody>
          <a:bodyPr>
            <a:normAutofit/>
          </a:bodyPr>
          <a:lstStyle/>
          <a:p>
            <a:pPr algn="ctr"/>
            <a:r>
              <a:rPr lang="en-US" sz="5400" b="1" dirty="0" smtClean="0">
                <a:solidFill>
                  <a:schemeClr val="tx1"/>
                </a:solidFill>
              </a:rPr>
              <a:t>What about vaping other substances?</a:t>
            </a:r>
            <a:endParaRPr lang="en-US" sz="5400" b="1" dirty="0">
              <a:solidFill>
                <a:schemeClr val="tx1"/>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042"/>
            <a:ext cx="2443701" cy="43448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1556" y="15712"/>
            <a:ext cx="1806064" cy="552700"/>
          </a:xfrm>
          <a:prstGeom prst="rect">
            <a:avLst/>
          </a:prstGeom>
        </p:spPr>
      </p:pic>
    </p:spTree>
    <p:extLst>
      <p:ext uri="{BB962C8B-B14F-4D97-AF65-F5344CB8AC3E}">
        <p14:creationId xmlns:p14="http://schemas.microsoft.com/office/powerpoint/2010/main" val="163563578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3"/>
          <a:stretch>
            <a:fillRect/>
          </a:stretch>
        </p:blipFill>
        <p:spPr>
          <a:xfrm>
            <a:off x="540185" y="406757"/>
            <a:ext cx="8981252" cy="5462337"/>
          </a:xfrm>
          <a:prstGeom prst="rect">
            <a:avLst/>
          </a:prstGeom>
          <a:ln>
            <a:solidFill>
              <a:schemeClr val="bg1"/>
            </a:solidFill>
          </a:ln>
        </p:spPr>
      </p:pic>
    </p:spTree>
    <p:extLst>
      <p:ext uri="{BB962C8B-B14F-4D97-AF65-F5344CB8AC3E}">
        <p14:creationId xmlns:p14="http://schemas.microsoft.com/office/powerpoint/2010/main" val="192587776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Vaporize Marijuana?</a:t>
            </a:r>
            <a:endParaRPr lang="en-US" dirty="0"/>
          </a:p>
        </p:txBody>
      </p:sp>
      <p:sp>
        <p:nvSpPr>
          <p:cNvPr id="3" name="Content Placeholder 2"/>
          <p:cNvSpPr>
            <a:spLocks noGrp="1"/>
          </p:cNvSpPr>
          <p:nvPr>
            <p:ph idx="1"/>
          </p:nvPr>
        </p:nvSpPr>
        <p:spPr>
          <a:xfrm>
            <a:off x="1097280" y="1898739"/>
            <a:ext cx="8494773" cy="4310992"/>
          </a:xfrm>
        </p:spPr>
        <p:txBody>
          <a:bodyPr>
            <a:normAutofit fontScale="92500" lnSpcReduction="20000"/>
          </a:bodyPr>
          <a:lstStyle/>
          <a:p>
            <a:r>
              <a:rPr lang="en-US" sz="3000" dirty="0" smtClean="0"/>
              <a:t>Get higher, faster</a:t>
            </a:r>
          </a:p>
          <a:p>
            <a:r>
              <a:rPr lang="en-US" sz="3000" dirty="0" smtClean="0"/>
              <a:t>Limited odor</a:t>
            </a:r>
          </a:p>
          <a:p>
            <a:r>
              <a:rPr lang="en-US" sz="3000" dirty="0" smtClean="0"/>
              <a:t>Discretion and “stealth vaping”</a:t>
            </a:r>
          </a:p>
          <a:p>
            <a:r>
              <a:rPr lang="en-US" sz="3000" dirty="0" smtClean="0"/>
              <a:t>Perceived as healthier than smoking</a:t>
            </a:r>
          </a:p>
          <a:p>
            <a:endParaRPr lang="en-US" sz="2600" dirty="0"/>
          </a:p>
          <a:p>
            <a:pPr marL="0" indent="0">
              <a:buNone/>
            </a:pPr>
            <a:r>
              <a:rPr lang="en-US" sz="2600" b="1" dirty="0" smtClean="0"/>
              <a:t>REMEMBER WE HAVE TWO DEFINITIONS:</a:t>
            </a:r>
          </a:p>
          <a:p>
            <a:pPr marL="0" indent="0">
              <a:buNone/>
            </a:pPr>
            <a:r>
              <a:rPr lang="en-US" sz="2600" b="1" dirty="0" smtClean="0"/>
              <a:t>Vaping: </a:t>
            </a:r>
            <a:r>
              <a:rPr lang="en-US" sz="2600" i="1" u="sng" dirty="0" smtClean="0"/>
              <a:t>process</a:t>
            </a:r>
            <a:r>
              <a:rPr lang="en-US" sz="2600" dirty="0" smtClean="0"/>
              <a:t> </a:t>
            </a:r>
            <a:r>
              <a:rPr lang="en-US" sz="2600" dirty="0"/>
              <a:t>of </a:t>
            </a:r>
            <a:r>
              <a:rPr lang="en-US" sz="2600" dirty="0" smtClean="0"/>
              <a:t>heating and inhaling </a:t>
            </a:r>
            <a:r>
              <a:rPr lang="en-US" sz="2600" dirty="0"/>
              <a:t>the essential oils from the </a:t>
            </a:r>
            <a:r>
              <a:rPr lang="en-US" sz="2600" dirty="0" smtClean="0"/>
              <a:t>plant--which </a:t>
            </a:r>
            <a:r>
              <a:rPr lang="en-US" sz="2600" dirty="0"/>
              <a:t>means </a:t>
            </a:r>
            <a:r>
              <a:rPr lang="en-US" sz="2600" dirty="0" smtClean="0"/>
              <a:t>for cannabis vaping </a:t>
            </a:r>
            <a:r>
              <a:rPr lang="en-US" sz="2600" dirty="0"/>
              <a:t>isn’t limited to </a:t>
            </a:r>
            <a:r>
              <a:rPr lang="en-US" sz="2600" dirty="0" smtClean="0"/>
              <a:t>liquids </a:t>
            </a:r>
            <a:r>
              <a:rPr lang="en-US" sz="2600" b="1" dirty="0" smtClean="0"/>
              <a:t>(Vaporizing)</a:t>
            </a:r>
          </a:p>
          <a:p>
            <a:pPr marL="0" indent="0">
              <a:buNone/>
            </a:pPr>
            <a:r>
              <a:rPr lang="en-US" sz="2600" b="1" dirty="0" smtClean="0"/>
              <a:t>Vaping: </a:t>
            </a:r>
            <a:r>
              <a:rPr lang="en-US" sz="2600" i="1" u="sng" dirty="0" smtClean="0"/>
              <a:t>act</a:t>
            </a:r>
            <a:r>
              <a:rPr lang="en-US" sz="2600" dirty="0" smtClean="0"/>
              <a:t> of using a e-cig or vape pen device</a:t>
            </a:r>
            <a:endParaRPr lang="en-US" sz="2600" dirty="0"/>
          </a:p>
          <a:p>
            <a:pPr marL="0" indent="0">
              <a:buNone/>
            </a:pPr>
            <a:endParaRPr lang="en-US" dirty="0" smtClean="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042"/>
            <a:ext cx="2443701" cy="43448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1556" y="15712"/>
            <a:ext cx="1806064" cy="552700"/>
          </a:xfrm>
          <a:prstGeom prst="rect">
            <a:avLst/>
          </a:prstGeom>
        </p:spPr>
      </p:pic>
    </p:spTree>
    <p:extLst>
      <p:ext uri="{BB962C8B-B14F-4D97-AF65-F5344CB8AC3E}">
        <p14:creationId xmlns:p14="http://schemas.microsoft.com/office/powerpoint/2010/main" val="305679245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5530522" y="1913426"/>
            <a:ext cx="4227627" cy="4470972"/>
          </a:xfrm>
        </p:spPr>
        <p:txBody>
          <a:bodyPr>
            <a:normAutofit lnSpcReduction="10000"/>
          </a:bodyPr>
          <a:lstStyle/>
          <a:p>
            <a:r>
              <a:rPr lang="en-US" sz="2800" dirty="0" smtClean="0"/>
              <a:t>Because of an increase in technology vape </a:t>
            </a:r>
            <a:r>
              <a:rPr lang="en-US" sz="2800" dirty="0"/>
              <a:t>pens can be adapted to </a:t>
            </a:r>
            <a:r>
              <a:rPr lang="en-US" sz="2800" dirty="0" smtClean="0"/>
              <a:t>vape:</a:t>
            </a:r>
          </a:p>
          <a:p>
            <a:pPr lvl="1"/>
            <a:r>
              <a:rPr lang="en-US" sz="2400" b="1" dirty="0" smtClean="0">
                <a:solidFill>
                  <a:schemeClr val="accent5"/>
                </a:solidFill>
              </a:rPr>
              <a:t>Plant materials/herb</a:t>
            </a:r>
          </a:p>
          <a:p>
            <a:pPr lvl="1"/>
            <a:r>
              <a:rPr lang="en-US" sz="2400" b="1" dirty="0" smtClean="0">
                <a:solidFill>
                  <a:srgbClr val="FF9933"/>
                </a:solidFill>
              </a:rPr>
              <a:t>Waxes/Concentrates (“BHO”, “Shatter”)</a:t>
            </a:r>
          </a:p>
          <a:p>
            <a:pPr lvl="1"/>
            <a:r>
              <a:rPr lang="en-US" sz="2400" b="1" dirty="0" smtClean="0">
                <a:solidFill>
                  <a:schemeClr val="accent1"/>
                </a:solidFill>
              </a:rPr>
              <a:t>“E-Liquids” (“CO2 Oil”)</a:t>
            </a:r>
          </a:p>
          <a:p>
            <a:pPr lvl="1"/>
            <a:endParaRPr lang="en-US" sz="2400" b="1" dirty="0" smtClean="0">
              <a:solidFill>
                <a:schemeClr val="accent4"/>
              </a:solidFill>
            </a:endParaRPr>
          </a:p>
          <a:p>
            <a:pPr marL="164592" indent="0">
              <a:buNone/>
            </a:pPr>
            <a:r>
              <a:rPr lang="en-US" sz="2600" dirty="0" smtClean="0">
                <a:solidFill>
                  <a:schemeClr val="tx1"/>
                </a:solidFill>
              </a:rPr>
              <a:t>Exchange of specific parts:</a:t>
            </a:r>
          </a:p>
          <a:p>
            <a:pPr lvl="1"/>
            <a:r>
              <a:rPr lang="en-US" sz="2400" dirty="0" smtClean="0">
                <a:solidFill>
                  <a:schemeClr val="tx1"/>
                </a:solidFill>
              </a:rPr>
              <a:t>Heating elements and coils</a:t>
            </a:r>
          </a:p>
          <a:p>
            <a:pPr lvl="1"/>
            <a:r>
              <a:rPr lang="en-US" sz="2400" dirty="0" smtClean="0">
                <a:solidFill>
                  <a:schemeClr val="tx1"/>
                </a:solidFill>
              </a:rPr>
              <a:t>Tank</a:t>
            </a:r>
            <a:endParaRPr lang="en-US" sz="2400" dirty="0">
              <a:solidFill>
                <a:schemeClr val="tx1"/>
              </a:solidFill>
            </a:endParaRPr>
          </a:p>
          <a:p>
            <a:pPr marL="457200" lvl="1" indent="0">
              <a:buNone/>
            </a:pPr>
            <a:endParaRPr lang="en-US" b="1" dirty="0">
              <a:solidFill>
                <a:schemeClr val="accent3"/>
              </a:solidFill>
            </a:endParaRPr>
          </a:p>
          <a:p>
            <a:endParaRPr lang="en-US" dirty="0"/>
          </a:p>
        </p:txBody>
      </p:sp>
      <p:pic>
        <p:nvPicPr>
          <p:cNvPr id="2050" name="Picture 2" descr="Ijerph 12 09988 g002 10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04" y="2309860"/>
            <a:ext cx="5355595" cy="421020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35167" y="6015066"/>
            <a:ext cx="723569" cy="369332"/>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r>
              <a:rPr lang="en-US" dirty="0" smtClean="0"/>
              <a:t>herb</a:t>
            </a:r>
            <a:endParaRPr lang="en-US" dirty="0"/>
          </a:p>
        </p:txBody>
      </p:sp>
      <p:sp>
        <p:nvSpPr>
          <p:cNvPr id="6" name="TextBox 5"/>
          <p:cNvSpPr txBox="1"/>
          <p:nvPr/>
        </p:nvSpPr>
        <p:spPr>
          <a:xfrm>
            <a:off x="2885638" y="6015066"/>
            <a:ext cx="715617" cy="369332"/>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r>
              <a:rPr lang="en-US" dirty="0" smtClean="0"/>
              <a:t>herb</a:t>
            </a:r>
            <a:endParaRPr lang="en-US" dirty="0"/>
          </a:p>
        </p:txBody>
      </p:sp>
      <p:sp>
        <p:nvSpPr>
          <p:cNvPr id="7" name="TextBox 6"/>
          <p:cNvSpPr txBox="1"/>
          <p:nvPr/>
        </p:nvSpPr>
        <p:spPr>
          <a:xfrm>
            <a:off x="1074924" y="5386336"/>
            <a:ext cx="644056" cy="369332"/>
          </a:xfrm>
          <a:prstGeom prst="rect">
            <a:avLst/>
          </a:prstGeom>
          <a:solidFill>
            <a:srgbClr val="FF9933"/>
          </a:solidFill>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dirty="0" smtClean="0"/>
              <a:t>wax</a:t>
            </a:r>
            <a:endParaRPr lang="en-US" dirty="0"/>
          </a:p>
        </p:txBody>
      </p:sp>
      <p:sp>
        <p:nvSpPr>
          <p:cNvPr id="8" name="TextBox 7"/>
          <p:cNvSpPr txBox="1"/>
          <p:nvPr/>
        </p:nvSpPr>
        <p:spPr>
          <a:xfrm>
            <a:off x="2324777" y="5386336"/>
            <a:ext cx="682487" cy="369332"/>
          </a:xfrm>
          <a:prstGeom prst="rect">
            <a:avLst/>
          </a:prstGeom>
          <a:solidFill>
            <a:srgbClr val="FF9933"/>
          </a:solidFill>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n-US" dirty="0" smtClean="0"/>
              <a:t>wax</a:t>
            </a:r>
            <a:endParaRPr lang="en-US" dirty="0"/>
          </a:p>
        </p:txBody>
      </p:sp>
      <p:sp>
        <p:nvSpPr>
          <p:cNvPr id="9" name="TextBox 8"/>
          <p:cNvSpPr txBox="1"/>
          <p:nvPr/>
        </p:nvSpPr>
        <p:spPr>
          <a:xfrm>
            <a:off x="3423222" y="5386336"/>
            <a:ext cx="650682" cy="369332"/>
          </a:xfrm>
          <a:prstGeom prst="rect">
            <a:avLst/>
          </a:prstGeom>
          <a:solidFill>
            <a:srgbClr val="FF9933"/>
          </a:solidFill>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n-US" dirty="0" smtClean="0"/>
              <a:t>wax</a:t>
            </a:r>
            <a:endParaRPr lang="en-US" dirty="0"/>
          </a:p>
        </p:txBody>
      </p:sp>
      <p:sp>
        <p:nvSpPr>
          <p:cNvPr id="10" name="TextBox 9"/>
          <p:cNvSpPr txBox="1"/>
          <p:nvPr/>
        </p:nvSpPr>
        <p:spPr>
          <a:xfrm>
            <a:off x="1577326" y="4973579"/>
            <a:ext cx="932317" cy="36933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dirty="0" smtClean="0"/>
              <a:t>liquid</a:t>
            </a:r>
            <a:endParaRPr lang="en-US" dirty="0"/>
          </a:p>
        </p:txBody>
      </p:sp>
      <p:sp>
        <p:nvSpPr>
          <p:cNvPr id="11" name="TextBox 10"/>
          <p:cNvSpPr txBox="1"/>
          <p:nvPr/>
        </p:nvSpPr>
        <p:spPr>
          <a:xfrm>
            <a:off x="3897464" y="4973579"/>
            <a:ext cx="932317" cy="36933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dirty="0" smtClean="0"/>
              <a:t>liquid</a:t>
            </a:r>
            <a:endParaRPr lang="en-US" dirty="0"/>
          </a:p>
        </p:txBody>
      </p:sp>
      <p:sp>
        <p:nvSpPr>
          <p:cNvPr id="5" name="TextBox 4"/>
          <p:cNvSpPr txBox="1"/>
          <p:nvPr/>
        </p:nvSpPr>
        <p:spPr>
          <a:xfrm>
            <a:off x="-111319" y="6525028"/>
            <a:ext cx="4683319" cy="215444"/>
          </a:xfrm>
          <a:prstGeom prst="rect">
            <a:avLst/>
          </a:prstGeom>
          <a:noFill/>
        </p:spPr>
        <p:txBody>
          <a:bodyPr wrap="square" rtlCol="0">
            <a:spAutoFit/>
          </a:bodyPr>
          <a:lstStyle/>
          <a:p>
            <a:pPr algn="r"/>
            <a:r>
              <a:rPr lang="en-US" sz="800" dirty="0" smtClean="0"/>
              <a:t>Adapted from </a:t>
            </a:r>
            <a:r>
              <a:rPr lang="en-US" sz="800" dirty="0" err="1" smtClean="0"/>
              <a:t>Giroud</a:t>
            </a:r>
            <a:r>
              <a:rPr lang="en-US" sz="800" dirty="0" smtClean="0"/>
              <a:t> et al. “E-Cigarettes: A review of New Trends in Cannabis Use” (2015)</a:t>
            </a:r>
            <a:endParaRPr lang="en-US" sz="800" dirty="0"/>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042"/>
            <a:ext cx="2443701" cy="434485"/>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556" y="15712"/>
            <a:ext cx="1806064" cy="552700"/>
          </a:xfrm>
          <a:prstGeom prst="rect">
            <a:avLst/>
          </a:prstGeom>
        </p:spPr>
      </p:pic>
    </p:spTree>
    <p:extLst>
      <p:ext uri="{BB962C8B-B14F-4D97-AF65-F5344CB8AC3E}">
        <p14:creationId xmlns:p14="http://schemas.microsoft.com/office/powerpoint/2010/main" val="26535275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Marijuana</a:t>
            </a:r>
            <a:endParaRPr lang="en-US" dirty="0"/>
          </a:p>
        </p:txBody>
      </p:sp>
      <p:sp>
        <p:nvSpPr>
          <p:cNvPr id="3" name="Content Placeholder 2"/>
          <p:cNvSpPr>
            <a:spLocks noGrp="1"/>
          </p:cNvSpPr>
          <p:nvPr>
            <p:ph idx="1"/>
          </p:nvPr>
        </p:nvSpPr>
        <p:spPr/>
        <p:txBody>
          <a:bodyPr/>
          <a:lstStyle/>
          <a:p>
            <a:r>
              <a:rPr lang="en-US" dirty="0" smtClean="0"/>
              <a:t>Video – Cannabis 101: Concentrates</a:t>
            </a:r>
          </a:p>
        </p:txBody>
      </p:sp>
      <p:pic>
        <p:nvPicPr>
          <p:cNvPr id="6" name="Picture 5">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6011" y="2453871"/>
            <a:ext cx="6491454" cy="3415223"/>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6042"/>
            <a:ext cx="2443701" cy="434485"/>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01556" y="15712"/>
            <a:ext cx="1806064" cy="552700"/>
          </a:xfrm>
          <a:prstGeom prst="rect">
            <a:avLst/>
          </a:prstGeom>
        </p:spPr>
      </p:pic>
    </p:spTree>
    <p:extLst>
      <p:ext uri="{BB962C8B-B14F-4D97-AF65-F5344CB8AC3E}">
        <p14:creationId xmlns:p14="http://schemas.microsoft.com/office/powerpoint/2010/main" val="1673567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Are We?</a:t>
            </a:r>
            <a:endParaRPr lang="en-US" dirty="0"/>
          </a:p>
        </p:txBody>
      </p:sp>
      <p:sp>
        <p:nvSpPr>
          <p:cNvPr id="4" name="Content Placeholder 3"/>
          <p:cNvSpPr>
            <a:spLocks noGrp="1"/>
          </p:cNvSpPr>
          <p:nvPr>
            <p:ph sz="half" idx="1"/>
          </p:nvPr>
        </p:nvSpPr>
        <p:spPr>
          <a:xfrm>
            <a:off x="749441" y="2879637"/>
            <a:ext cx="4299635" cy="4194865"/>
          </a:xfrm>
        </p:spPr>
        <p:txBody>
          <a:bodyPr>
            <a:normAutofit/>
          </a:bodyPr>
          <a:lstStyle/>
          <a:p>
            <a:pPr marL="0" indent="0">
              <a:buNone/>
            </a:pPr>
            <a:r>
              <a:rPr lang="en-US" b="1" dirty="0" smtClean="0"/>
              <a:t>Prevention WINS</a:t>
            </a:r>
          </a:p>
          <a:p>
            <a:r>
              <a:rPr lang="en-US" sz="1600" dirty="0" smtClean="0"/>
              <a:t>Drug-Free Communities Coalition serving the 98105, 98115, 98125 zip codes in NE Seattle</a:t>
            </a:r>
          </a:p>
          <a:p>
            <a:r>
              <a:rPr lang="en-US" sz="1600" dirty="0" smtClean="0"/>
              <a:t>Began in 2005 and focuses on alcohol, prescription drugs, and marijuana</a:t>
            </a:r>
          </a:p>
          <a:p>
            <a:r>
              <a:rPr lang="en-US" sz="1600" dirty="0" smtClean="0"/>
              <a:t>Includes community members from</a:t>
            </a:r>
          </a:p>
          <a:p>
            <a:pPr lvl="1"/>
            <a:r>
              <a:rPr lang="en-US" sz="1400" dirty="0" smtClean="0"/>
              <a:t>Seattle Children’s Hospital</a:t>
            </a:r>
          </a:p>
          <a:p>
            <a:pPr lvl="1"/>
            <a:r>
              <a:rPr lang="en-US" sz="1400" dirty="0" smtClean="0"/>
              <a:t>2 Middle and 2 High schools</a:t>
            </a:r>
          </a:p>
          <a:p>
            <a:pPr lvl="1"/>
            <a:r>
              <a:rPr lang="en-US" sz="1400" dirty="0" smtClean="0"/>
              <a:t>Local law enforcement</a:t>
            </a:r>
          </a:p>
          <a:p>
            <a:pPr lvl="1"/>
            <a:r>
              <a:rPr lang="en-US" sz="1400" dirty="0"/>
              <a:t> </a:t>
            </a:r>
            <a:r>
              <a:rPr lang="en-US" sz="1400" dirty="0" smtClean="0"/>
              <a:t>Many, many more!</a:t>
            </a:r>
            <a:endParaRPr lang="en-US" sz="1400" dirty="0"/>
          </a:p>
        </p:txBody>
      </p:sp>
      <p:sp>
        <p:nvSpPr>
          <p:cNvPr id="5" name="Content Placeholder 4"/>
          <p:cNvSpPr>
            <a:spLocks noGrp="1"/>
          </p:cNvSpPr>
          <p:nvPr>
            <p:ph sz="half" idx="2"/>
          </p:nvPr>
        </p:nvSpPr>
        <p:spPr>
          <a:xfrm>
            <a:off x="5365878" y="2846500"/>
            <a:ext cx="4299636" cy="3741641"/>
          </a:xfrm>
        </p:spPr>
        <p:txBody>
          <a:bodyPr>
            <a:normAutofit/>
          </a:bodyPr>
          <a:lstStyle/>
          <a:p>
            <a:pPr marL="0" indent="0">
              <a:buNone/>
            </a:pPr>
            <a:r>
              <a:rPr lang="en-US" b="1" dirty="0" smtClean="0"/>
              <a:t>Washington Poison Center</a:t>
            </a:r>
          </a:p>
          <a:p>
            <a:r>
              <a:rPr lang="en-US" sz="1600" dirty="0" smtClean="0"/>
              <a:t>WA’s non-profit poison </a:t>
            </a:r>
            <a:r>
              <a:rPr lang="en-US" sz="1600" dirty="0"/>
              <a:t>c</a:t>
            </a:r>
            <a:r>
              <a:rPr lang="en-US" sz="1600" dirty="0" smtClean="0"/>
              <a:t>ontrol center</a:t>
            </a:r>
          </a:p>
          <a:p>
            <a:r>
              <a:rPr lang="en-US" sz="1600" dirty="0" smtClean="0"/>
              <a:t>Provide free and confidential drug and poison exposure advice 24/7</a:t>
            </a:r>
          </a:p>
          <a:p>
            <a:r>
              <a:rPr lang="en-US" sz="1600" dirty="0" smtClean="0"/>
              <a:t>1-800-222-1222</a:t>
            </a:r>
          </a:p>
          <a:p>
            <a:r>
              <a:rPr lang="en-US" sz="1600" dirty="0" smtClean="0"/>
              <a:t>Collect real time data on poison and drug exposures which is valuable to community coalition</a:t>
            </a:r>
          </a:p>
          <a:p>
            <a:r>
              <a:rPr lang="en-US" sz="1600" dirty="0" smtClean="0"/>
              <a:t>Involved in poison prevention education and legislative action</a:t>
            </a:r>
            <a:endParaRPr lang="en-US" sz="16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8825" y="2023963"/>
            <a:ext cx="3240866" cy="576219"/>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042"/>
            <a:ext cx="2443701" cy="434485"/>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556" y="15712"/>
            <a:ext cx="1806064" cy="552700"/>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54477" y="1966843"/>
            <a:ext cx="2054489" cy="633339"/>
          </a:xfrm>
          <a:prstGeom prst="rect">
            <a:avLst/>
          </a:prstGeom>
        </p:spPr>
      </p:pic>
    </p:spTree>
    <p:extLst>
      <p:ext uri="{BB962C8B-B14F-4D97-AF65-F5344CB8AC3E}">
        <p14:creationId xmlns:p14="http://schemas.microsoft.com/office/powerpoint/2010/main" val="317260927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Extraction: An important step</a:t>
            </a:r>
            <a:endParaRPr lang="en-US" dirty="0"/>
          </a:p>
        </p:txBody>
      </p:sp>
      <p:sp>
        <p:nvSpPr>
          <p:cNvPr id="3" name="Content Placeholder 2"/>
          <p:cNvSpPr>
            <a:spLocks noGrp="1"/>
          </p:cNvSpPr>
          <p:nvPr>
            <p:ph idx="1"/>
          </p:nvPr>
        </p:nvSpPr>
        <p:spPr>
          <a:xfrm>
            <a:off x="487110" y="1897039"/>
            <a:ext cx="4673287" cy="4469375"/>
          </a:xfrm>
        </p:spPr>
        <p:txBody>
          <a:bodyPr>
            <a:normAutofit fontScale="92500" lnSpcReduction="10000"/>
          </a:bodyPr>
          <a:lstStyle/>
          <a:p>
            <a:pPr>
              <a:buFont typeface="Arial" panose="020B0604020202020204" pitchFamily="34" charset="0"/>
              <a:buChar char="•"/>
            </a:pPr>
            <a:r>
              <a:rPr lang="en-US" sz="2800" dirty="0" smtClean="0"/>
              <a:t>Most concentrates are made through an extraction process</a:t>
            </a:r>
          </a:p>
          <a:p>
            <a:pPr>
              <a:buFont typeface="Arial" panose="020B0604020202020204" pitchFamily="34" charset="0"/>
              <a:buChar char="•"/>
            </a:pPr>
            <a:r>
              <a:rPr lang="en-US" sz="2800" dirty="0" smtClean="0"/>
              <a:t>Use solvents like Butane or CO</a:t>
            </a:r>
            <a:r>
              <a:rPr lang="en-US" sz="2800" baseline="-25000" dirty="0" smtClean="0"/>
              <a:t>2</a:t>
            </a:r>
            <a:r>
              <a:rPr lang="en-US" sz="2800" dirty="0" smtClean="0"/>
              <a:t> to separate plant and oil</a:t>
            </a:r>
            <a:endParaRPr lang="en-US" sz="2800" baseline="-25000" dirty="0" smtClean="0"/>
          </a:p>
          <a:p>
            <a:pPr>
              <a:buFont typeface="Arial" panose="020B0604020202020204" pitchFamily="34" charset="0"/>
              <a:buChar char="•"/>
            </a:pPr>
            <a:r>
              <a:rPr lang="en-US" sz="2800" dirty="0" smtClean="0"/>
              <a:t>Home extracting is dangerous! </a:t>
            </a:r>
            <a:r>
              <a:rPr lang="en-US" sz="2800" dirty="0"/>
              <a:t>T</a:t>
            </a:r>
            <a:r>
              <a:rPr lang="en-US" sz="2800" dirty="0" smtClean="0"/>
              <a:t>he internet has lots of information….</a:t>
            </a:r>
          </a:p>
          <a:p>
            <a:endParaRPr lang="en-US" sz="2800" dirty="0"/>
          </a:p>
          <a:p>
            <a:endParaRPr lang="en-US" sz="2400" dirty="0" smtClean="0"/>
          </a:p>
          <a:p>
            <a:r>
              <a:rPr lang="en-US" sz="2400" b="1" dirty="0" smtClean="0"/>
              <a:t>*Note that this is also how liquid nicotine is prepared</a:t>
            </a:r>
            <a:endParaRPr lang="en-US" sz="2400" b="1" dirty="0"/>
          </a:p>
        </p:txBody>
      </p:sp>
      <p:pic>
        <p:nvPicPr>
          <p:cNvPr id="2050" name="Picture 2" descr="Ijerph 12 09988 g003 102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68264" y="2431816"/>
            <a:ext cx="4179490" cy="393459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661329" y="6366414"/>
            <a:ext cx="3888188" cy="215444"/>
          </a:xfrm>
          <a:prstGeom prst="rect">
            <a:avLst/>
          </a:prstGeom>
          <a:noFill/>
        </p:spPr>
        <p:txBody>
          <a:bodyPr wrap="square" rtlCol="0">
            <a:spAutoFit/>
          </a:bodyPr>
          <a:lstStyle/>
          <a:p>
            <a:pPr algn="r"/>
            <a:r>
              <a:rPr lang="en-US" sz="800" dirty="0" err="1" smtClean="0"/>
              <a:t>Giroud</a:t>
            </a:r>
            <a:r>
              <a:rPr lang="en-US" sz="800" dirty="0" smtClean="0"/>
              <a:t> et al. “E-Cigarettes: A review of New Trends in Cannabis Use” (2015)</a:t>
            </a:r>
            <a:endParaRPr lang="en-US" sz="800"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042"/>
            <a:ext cx="2443701" cy="434485"/>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556" y="15712"/>
            <a:ext cx="1806064" cy="552700"/>
          </a:xfrm>
          <a:prstGeom prst="rect">
            <a:avLst/>
          </a:prstGeom>
        </p:spPr>
      </p:pic>
    </p:spTree>
    <p:extLst>
      <p:ext uri="{BB962C8B-B14F-4D97-AF65-F5344CB8AC3E}">
        <p14:creationId xmlns:p14="http://schemas.microsoft.com/office/powerpoint/2010/main" val="150430023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Vaping MJ in WA’s Retail Market</a:t>
            </a:r>
            <a:endParaRPr lang="en-US" dirty="0"/>
          </a:p>
        </p:txBody>
      </p:sp>
      <p:sp>
        <p:nvSpPr>
          <p:cNvPr id="3" name="Content Placeholder 2"/>
          <p:cNvSpPr>
            <a:spLocks noGrp="1"/>
          </p:cNvSpPr>
          <p:nvPr>
            <p:ph idx="1"/>
          </p:nvPr>
        </p:nvSpPr>
        <p:spPr>
          <a:xfrm>
            <a:off x="1097280" y="1911223"/>
            <a:ext cx="6065792" cy="3416300"/>
          </a:xfrm>
        </p:spPr>
        <p:txBody>
          <a:bodyPr>
            <a:normAutofit/>
          </a:bodyPr>
          <a:lstStyle/>
          <a:p>
            <a:r>
              <a:rPr lang="en-US" sz="2800" dirty="0" smtClean="0"/>
              <a:t>One-time use and refillable e-cig products </a:t>
            </a:r>
          </a:p>
          <a:p>
            <a:pPr lvl="1"/>
            <a:r>
              <a:rPr lang="en-US" sz="2400" dirty="0" smtClean="0"/>
              <a:t>One-time use: </a:t>
            </a:r>
            <a:r>
              <a:rPr lang="en-US" sz="2400" dirty="0" err="1" smtClean="0"/>
              <a:t>JuJu</a:t>
            </a:r>
            <a:r>
              <a:rPr lang="en-US" sz="2400" dirty="0" smtClean="0"/>
              <a:t> Joints</a:t>
            </a:r>
          </a:p>
          <a:p>
            <a:pPr lvl="1"/>
            <a:r>
              <a:rPr lang="en-US" sz="2400" dirty="0" smtClean="0"/>
              <a:t>Refillable: </a:t>
            </a:r>
            <a:r>
              <a:rPr lang="en-US" sz="2400" dirty="0" err="1" smtClean="0"/>
              <a:t>dama</a:t>
            </a:r>
            <a:r>
              <a:rPr lang="en-US" sz="2400" dirty="0" smtClean="0"/>
              <a:t> Cannabis</a:t>
            </a:r>
          </a:p>
          <a:p>
            <a:pPr lvl="2"/>
            <a:r>
              <a:rPr lang="en-US" sz="1800" dirty="0" smtClean="0"/>
              <a:t>“Pen” = battery power + heating element</a:t>
            </a:r>
          </a:p>
          <a:p>
            <a:pPr lvl="2"/>
            <a:r>
              <a:rPr lang="en-US" sz="1800" dirty="0" smtClean="0"/>
              <a:t>“Cartridge” of vape/oil screws on, repurchase this part</a:t>
            </a:r>
          </a:p>
          <a:p>
            <a:pPr lvl="1"/>
            <a:r>
              <a:rPr lang="en-US" sz="2400" dirty="0" smtClean="0"/>
              <a:t>Refillable: </a:t>
            </a:r>
            <a:r>
              <a:rPr lang="en-US" sz="2400" dirty="0" err="1" smtClean="0"/>
              <a:t>Grenco</a:t>
            </a:r>
            <a:r>
              <a:rPr lang="en-US" sz="2400" dirty="0" smtClean="0"/>
              <a:t> G Pens</a:t>
            </a:r>
          </a:p>
          <a:p>
            <a:pPr lvl="2"/>
            <a:r>
              <a:rPr lang="en-US" sz="1800" dirty="0" smtClean="0"/>
              <a:t>Purchase modifiers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3072" y="2949533"/>
            <a:ext cx="2384190" cy="2107806"/>
          </a:xfrm>
          <a:prstGeom prst="rect">
            <a:avLst/>
          </a:prstGeom>
        </p:spPr>
      </p:pic>
      <p:pic>
        <p:nvPicPr>
          <p:cNvPr id="1026" name="Picture 2" descr="http://greensiderec.com/wp-content/uploads/juju-900x9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429399">
            <a:off x="8112184" y="4742606"/>
            <a:ext cx="1591927" cy="1591927"/>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8407395" y="3435200"/>
            <a:ext cx="861134" cy="754601"/>
            <a:chOff x="6045693" y="5149049"/>
            <a:chExt cx="861134" cy="754601"/>
          </a:xfrm>
        </p:grpSpPr>
        <p:sp>
          <p:nvSpPr>
            <p:cNvPr id="14" name="Oval 13"/>
            <p:cNvSpPr/>
            <p:nvPr/>
          </p:nvSpPr>
          <p:spPr>
            <a:xfrm>
              <a:off x="6045693" y="5149049"/>
              <a:ext cx="861134" cy="7546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6090081" y="5233961"/>
              <a:ext cx="772357" cy="584775"/>
            </a:xfrm>
            <a:prstGeom prst="rect">
              <a:avLst/>
            </a:prstGeom>
            <a:noFill/>
          </p:spPr>
          <p:txBody>
            <a:bodyPr wrap="square" rtlCol="0">
              <a:spAutoFit/>
            </a:bodyPr>
            <a:lstStyle/>
            <a:p>
              <a:pPr algn="ctr"/>
              <a:r>
                <a:rPr lang="en-US" sz="1600" dirty="0" smtClean="0"/>
                <a:t>$65-$100</a:t>
              </a:r>
              <a:endParaRPr lang="en-US" sz="1600" dirty="0"/>
            </a:p>
          </p:txBody>
        </p:sp>
      </p:grpSp>
      <p:grpSp>
        <p:nvGrpSpPr>
          <p:cNvPr id="7" name="Group 6"/>
          <p:cNvGrpSpPr/>
          <p:nvPr/>
        </p:nvGrpSpPr>
        <p:grpSpPr>
          <a:xfrm>
            <a:off x="4560378" y="4561297"/>
            <a:ext cx="2306394" cy="1677144"/>
            <a:chOff x="3535246" y="4948882"/>
            <a:chExt cx="2306394" cy="1677144"/>
          </a:xfrm>
        </p:grpSpPr>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35246" y="4948882"/>
              <a:ext cx="2306394" cy="1677144"/>
            </a:xfrm>
            <a:prstGeom prst="rect">
              <a:avLst/>
            </a:prstGeom>
          </p:spPr>
        </p:pic>
        <p:grpSp>
          <p:nvGrpSpPr>
            <p:cNvPr id="10" name="Group 9"/>
            <p:cNvGrpSpPr/>
            <p:nvPr/>
          </p:nvGrpSpPr>
          <p:grpSpPr>
            <a:xfrm>
              <a:off x="3616301" y="5819119"/>
              <a:ext cx="861134" cy="754601"/>
              <a:chOff x="6045693" y="5149049"/>
              <a:chExt cx="861134" cy="754601"/>
            </a:xfrm>
          </p:grpSpPr>
          <p:sp>
            <p:nvSpPr>
              <p:cNvPr id="11" name="Oval 10"/>
              <p:cNvSpPr/>
              <p:nvPr/>
            </p:nvSpPr>
            <p:spPr>
              <a:xfrm>
                <a:off x="6045693" y="5149049"/>
                <a:ext cx="861134" cy="7546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090081" y="5357072"/>
                <a:ext cx="772357" cy="338554"/>
              </a:xfrm>
              <a:prstGeom prst="rect">
                <a:avLst/>
              </a:prstGeom>
              <a:noFill/>
            </p:spPr>
            <p:txBody>
              <a:bodyPr wrap="square" rtlCol="0">
                <a:spAutoFit/>
              </a:bodyPr>
              <a:lstStyle/>
              <a:p>
                <a:pPr algn="ctr"/>
                <a:r>
                  <a:rPr lang="en-US" sz="1600" dirty="0" smtClean="0"/>
                  <a:t>$45</a:t>
                </a:r>
                <a:endParaRPr lang="en-US" sz="1600" dirty="0"/>
              </a:p>
            </p:txBody>
          </p:sp>
        </p:grpSp>
        <p:sp>
          <p:nvSpPr>
            <p:cNvPr id="9" name="Oval 8"/>
            <p:cNvSpPr/>
            <p:nvPr/>
          </p:nvSpPr>
          <p:spPr>
            <a:xfrm>
              <a:off x="3665553" y="5025535"/>
              <a:ext cx="699023" cy="419237"/>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3232" y="4871584"/>
            <a:ext cx="2860938" cy="1333969"/>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6042"/>
            <a:ext cx="2443701" cy="434485"/>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01556" y="15712"/>
            <a:ext cx="1806064" cy="552700"/>
          </a:xfrm>
          <a:prstGeom prst="rect">
            <a:avLst/>
          </a:prstGeom>
        </p:spPr>
      </p:pic>
    </p:spTree>
    <p:extLst>
      <p:ext uri="{BB962C8B-B14F-4D97-AF65-F5344CB8AC3E}">
        <p14:creationId xmlns:p14="http://schemas.microsoft.com/office/powerpoint/2010/main" val="2651835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64656"/>
            <a:ext cx="10058400" cy="1450757"/>
          </a:xfrm>
        </p:spPr>
        <p:txBody>
          <a:bodyPr/>
          <a:lstStyle/>
          <a:p>
            <a:r>
              <a:rPr lang="en-US" dirty="0" smtClean="0"/>
              <a:t>Vaping Herb or Plant Material</a:t>
            </a:r>
            <a:endParaRPr lang="en-US" dirty="0"/>
          </a:p>
        </p:txBody>
      </p:sp>
      <p:sp>
        <p:nvSpPr>
          <p:cNvPr id="3" name="Content Placeholder 2"/>
          <p:cNvSpPr>
            <a:spLocks noGrp="1"/>
          </p:cNvSpPr>
          <p:nvPr>
            <p:ph idx="1"/>
          </p:nvPr>
        </p:nvSpPr>
        <p:spPr>
          <a:xfrm>
            <a:off x="1097280" y="1879937"/>
            <a:ext cx="8387914" cy="4011879"/>
          </a:xfrm>
        </p:spPr>
        <p:txBody>
          <a:bodyPr>
            <a:normAutofit/>
          </a:bodyPr>
          <a:lstStyle/>
          <a:p>
            <a:pPr>
              <a:buFont typeface="Arial" panose="020B0604020202020204" pitchFamily="34" charset="0"/>
              <a:buChar char="•"/>
            </a:pPr>
            <a:r>
              <a:rPr lang="en-US" sz="2800" dirty="0" smtClean="0"/>
              <a:t>Heat finely ground, dried cannabis buds</a:t>
            </a:r>
          </a:p>
          <a:p>
            <a:pPr>
              <a:buFont typeface="Arial" panose="020B0604020202020204" pitchFamily="34" charset="0"/>
              <a:buChar char="•"/>
            </a:pPr>
            <a:r>
              <a:rPr lang="en-US" sz="2800" dirty="0" smtClean="0"/>
              <a:t>Difficult because line between combustion and vaporization </a:t>
            </a:r>
          </a:p>
          <a:p>
            <a:pPr>
              <a:buFont typeface="Arial" panose="020B0604020202020204" pitchFamily="34" charset="0"/>
              <a:buChar char="•"/>
            </a:pPr>
            <a:r>
              <a:rPr lang="en-US" sz="2800" dirty="0" smtClean="0"/>
              <a:t>Generally devices are more sophisticated to avoid combustion</a:t>
            </a:r>
          </a:p>
          <a:p>
            <a:pPr lvl="1"/>
            <a:r>
              <a:rPr lang="en-US" sz="2400" dirty="0" smtClean="0"/>
              <a:t>More heat control</a:t>
            </a:r>
          </a:p>
          <a:p>
            <a:pPr lvl="1"/>
            <a:r>
              <a:rPr lang="en-US" sz="2400" dirty="0" smtClean="0"/>
              <a:t>Ceramic inserts to avoid direct contact with heating element and evenly disperse heat</a:t>
            </a:r>
            <a:endParaRPr lang="en-US" sz="2400" dirty="0"/>
          </a:p>
        </p:txBody>
      </p:sp>
      <p:grpSp>
        <p:nvGrpSpPr>
          <p:cNvPr id="6" name="Group 5"/>
          <p:cNvGrpSpPr/>
          <p:nvPr/>
        </p:nvGrpSpPr>
        <p:grpSpPr>
          <a:xfrm>
            <a:off x="6471414" y="4948574"/>
            <a:ext cx="2008443" cy="1307766"/>
            <a:chOff x="4737114" y="5072932"/>
            <a:chExt cx="2234316" cy="1480972"/>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7966" y="5072932"/>
              <a:ext cx="2172613" cy="1480972"/>
            </a:xfrm>
            <a:prstGeom prst="rect">
              <a:avLst/>
            </a:prstGeom>
          </p:spPr>
        </p:pic>
        <p:sp>
          <p:nvSpPr>
            <p:cNvPr id="5" name="TextBox 4"/>
            <p:cNvSpPr txBox="1"/>
            <p:nvPr/>
          </p:nvSpPr>
          <p:spPr>
            <a:xfrm>
              <a:off x="4737114" y="6276905"/>
              <a:ext cx="2234316" cy="276999"/>
            </a:xfrm>
            <a:prstGeom prst="rect">
              <a:avLst/>
            </a:prstGeom>
            <a:noFill/>
          </p:spPr>
          <p:txBody>
            <a:bodyPr wrap="square" rtlCol="0">
              <a:spAutoFit/>
            </a:bodyPr>
            <a:lstStyle/>
            <a:p>
              <a:pPr algn="ctr"/>
              <a:r>
                <a:rPr lang="en-US" sz="1200" dirty="0" smtClean="0"/>
                <a:t>Dry Materials Tank</a:t>
              </a:r>
              <a:endParaRPr lang="en-US" sz="1200" dirty="0"/>
            </a:p>
          </p:txBody>
        </p:sp>
      </p:grpSp>
      <p:grpSp>
        <p:nvGrpSpPr>
          <p:cNvPr id="9" name="Group 8"/>
          <p:cNvGrpSpPr/>
          <p:nvPr/>
        </p:nvGrpSpPr>
        <p:grpSpPr>
          <a:xfrm>
            <a:off x="2057244" y="5354086"/>
            <a:ext cx="3408834" cy="902254"/>
            <a:chOff x="2938642" y="5330697"/>
            <a:chExt cx="3454206" cy="1075460"/>
          </a:xfrm>
        </p:grpSpPr>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27102" r="25274"/>
            <a:stretch/>
          </p:blipFill>
          <p:spPr>
            <a:xfrm rot="5400000">
              <a:off x="4212519" y="4056820"/>
              <a:ext cx="906452" cy="3454206"/>
            </a:xfrm>
            <a:prstGeom prst="rect">
              <a:avLst/>
            </a:prstGeom>
          </p:spPr>
        </p:pic>
        <p:sp>
          <p:nvSpPr>
            <p:cNvPr id="8" name="TextBox 7"/>
            <p:cNvSpPr txBox="1"/>
            <p:nvPr/>
          </p:nvSpPr>
          <p:spPr>
            <a:xfrm>
              <a:off x="2938642" y="6129158"/>
              <a:ext cx="3454205" cy="276999"/>
            </a:xfrm>
            <a:prstGeom prst="rect">
              <a:avLst/>
            </a:prstGeom>
            <a:noFill/>
          </p:spPr>
          <p:txBody>
            <a:bodyPr wrap="square" rtlCol="0">
              <a:spAutoFit/>
            </a:bodyPr>
            <a:lstStyle/>
            <a:p>
              <a:pPr algn="ctr"/>
              <a:r>
                <a:rPr lang="en-US" sz="1200" dirty="0" smtClean="0"/>
                <a:t>G Pro Vaporizer – Dry Herb</a:t>
              </a:r>
              <a:endParaRPr lang="en-US" sz="1200" dirty="0"/>
            </a:p>
          </p:txBody>
        </p:sp>
      </p:gr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6042"/>
            <a:ext cx="2443701" cy="434485"/>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01556" y="15712"/>
            <a:ext cx="1806064" cy="552700"/>
          </a:xfrm>
          <a:prstGeom prst="rect">
            <a:avLst/>
          </a:prstGeom>
        </p:spPr>
      </p:pic>
    </p:spTree>
    <p:extLst>
      <p:ext uri="{BB962C8B-B14F-4D97-AF65-F5344CB8AC3E}">
        <p14:creationId xmlns:p14="http://schemas.microsoft.com/office/powerpoint/2010/main" val="382164035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Marijuana “Waxes”</a:t>
            </a:r>
            <a:endParaRPr lang="en-US" dirty="0"/>
          </a:p>
        </p:txBody>
      </p:sp>
      <p:sp>
        <p:nvSpPr>
          <p:cNvPr id="3" name="Content Placeholder 2"/>
          <p:cNvSpPr>
            <a:spLocks noGrp="1"/>
          </p:cNvSpPr>
          <p:nvPr>
            <p:ph idx="1"/>
          </p:nvPr>
        </p:nvSpPr>
        <p:spPr>
          <a:xfrm>
            <a:off x="1013180" y="1977909"/>
            <a:ext cx="6970760" cy="3416300"/>
          </a:xfrm>
        </p:spPr>
        <p:txBody>
          <a:bodyPr>
            <a:normAutofit/>
          </a:bodyPr>
          <a:lstStyle/>
          <a:p>
            <a:pPr>
              <a:buFont typeface="Arial" panose="020B0604020202020204" pitchFamily="34" charset="0"/>
              <a:buChar char="•"/>
            </a:pPr>
            <a:r>
              <a:rPr lang="en-US" sz="2400" dirty="0" smtClean="0"/>
              <a:t>Butane Hash Oil (BHO) is a wax-like or pollen-like residue</a:t>
            </a:r>
          </a:p>
          <a:p>
            <a:pPr>
              <a:buFont typeface="Arial" panose="020B0604020202020204" pitchFamily="34" charset="0"/>
              <a:buChar char="•"/>
            </a:pPr>
            <a:r>
              <a:rPr lang="en-US" sz="2400" dirty="0" smtClean="0"/>
              <a:t>Placed directly onto coil that is then turned on</a:t>
            </a:r>
          </a:p>
          <a:p>
            <a:pPr>
              <a:buFont typeface="Arial" panose="020B0604020202020204" pitchFamily="34" charset="0"/>
              <a:buChar char="•"/>
            </a:pPr>
            <a:r>
              <a:rPr lang="en-US" sz="2400" b="1" dirty="0" smtClean="0"/>
              <a:t>Need temperatures to reach 350-450 ˚F to release cannabinoids</a:t>
            </a:r>
            <a:endParaRPr lang="en-US" sz="2400" b="1" dirty="0"/>
          </a:p>
        </p:txBody>
      </p:sp>
      <p:pic>
        <p:nvPicPr>
          <p:cNvPr id="1026" name="Picture 2" descr="Vaporizer pens look like the e-cigarettes that dispense nicotine. But these devices are optimized for a potent marijuana resin with high concentrations of TH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231" y="4080870"/>
            <a:ext cx="3585884" cy="20125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40839" y="3862052"/>
            <a:ext cx="1724221" cy="2298962"/>
          </a:xfrm>
          <a:prstGeom prst="rect">
            <a:avLst/>
          </a:prstGeom>
        </p:spPr>
      </p:pic>
      <p:sp>
        <p:nvSpPr>
          <p:cNvPr id="6" name="TextBox 5"/>
          <p:cNvSpPr txBox="1"/>
          <p:nvPr/>
        </p:nvSpPr>
        <p:spPr>
          <a:xfrm>
            <a:off x="415981" y="6106367"/>
            <a:ext cx="3676134" cy="276999"/>
          </a:xfrm>
          <a:prstGeom prst="rect">
            <a:avLst/>
          </a:prstGeom>
          <a:noFill/>
        </p:spPr>
        <p:txBody>
          <a:bodyPr wrap="square" rtlCol="0">
            <a:spAutoFit/>
          </a:bodyPr>
          <a:lstStyle/>
          <a:p>
            <a:r>
              <a:rPr lang="en-US" sz="600" dirty="0"/>
              <a:t>http://www.npr.org/sections/health-shots/2014/04/18/302992602/pot-smoke-and-mirrors-vaporizer-pens-hide-marijuana-use</a:t>
            </a:r>
          </a:p>
        </p:txBody>
      </p:sp>
      <p:pic>
        <p:nvPicPr>
          <p:cNvPr id="1032" name="Picture 8" descr="https://upload.wikimedia.org/wikipedia/commons/9/9c/BHO_after_4_purges_and_lot_of_work.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15222" y="2326411"/>
            <a:ext cx="1327433" cy="109836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846904" y="3543598"/>
            <a:ext cx="1864068" cy="307777"/>
          </a:xfrm>
          <a:prstGeom prst="rect">
            <a:avLst/>
          </a:prstGeom>
          <a:noFill/>
        </p:spPr>
        <p:txBody>
          <a:bodyPr wrap="square" rtlCol="0">
            <a:spAutoFit/>
          </a:bodyPr>
          <a:lstStyle/>
          <a:p>
            <a:pPr algn="ctr"/>
            <a:r>
              <a:rPr lang="en-US" sz="800" dirty="0" smtClean="0"/>
              <a:t>Homemade BHO</a:t>
            </a:r>
          </a:p>
          <a:p>
            <a:pPr algn="ctr"/>
            <a:r>
              <a:rPr lang="en-US" sz="600" dirty="0" smtClean="0"/>
              <a:t>Wikimedia commons</a:t>
            </a:r>
            <a:endParaRPr lang="en-US" sz="600" dirty="0"/>
          </a:p>
        </p:txBody>
      </p:sp>
      <p:pic>
        <p:nvPicPr>
          <p:cNvPr id="4" name="Picture 3"/>
          <p:cNvPicPr>
            <a:picLocks noChangeAspect="1"/>
          </p:cNvPicPr>
          <p:nvPr/>
        </p:nvPicPr>
        <p:blipFill>
          <a:blip r:embed="rId6"/>
          <a:stretch>
            <a:fillRect/>
          </a:stretch>
        </p:blipFill>
        <p:spPr>
          <a:xfrm>
            <a:off x="6739635" y="3989920"/>
            <a:ext cx="2484517" cy="1895636"/>
          </a:xfrm>
          <a:prstGeom prst="rect">
            <a:avLst/>
          </a:prstGeom>
        </p:spPr>
      </p:pic>
      <p:sp>
        <p:nvSpPr>
          <p:cNvPr id="7" name="TextBox 6"/>
          <p:cNvSpPr txBox="1"/>
          <p:nvPr/>
        </p:nvSpPr>
        <p:spPr>
          <a:xfrm>
            <a:off x="7635850" y="5407128"/>
            <a:ext cx="1109726" cy="276999"/>
          </a:xfrm>
          <a:prstGeom prst="rect">
            <a:avLst/>
          </a:prstGeom>
          <a:noFill/>
        </p:spPr>
        <p:txBody>
          <a:bodyPr wrap="square" rtlCol="0">
            <a:spAutoFit/>
          </a:bodyPr>
          <a:lstStyle/>
          <a:p>
            <a:r>
              <a:rPr lang="en-US" sz="1200" dirty="0" smtClean="0"/>
              <a:t>G Pen Coil</a:t>
            </a:r>
            <a:endParaRPr lang="en-US" sz="1200" dirty="0"/>
          </a:p>
        </p:txBody>
      </p:sp>
      <p:sp>
        <p:nvSpPr>
          <p:cNvPr id="8" name="TextBox 7"/>
          <p:cNvSpPr txBox="1"/>
          <p:nvPr/>
        </p:nvSpPr>
        <p:spPr>
          <a:xfrm>
            <a:off x="4740839" y="6124348"/>
            <a:ext cx="1731523" cy="461665"/>
          </a:xfrm>
          <a:prstGeom prst="rect">
            <a:avLst/>
          </a:prstGeom>
          <a:noFill/>
        </p:spPr>
        <p:txBody>
          <a:bodyPr wrap="square" rtlCol="0">
            <a:spAutoFit/>
          </a:bodyPr>
          <a:lstStyle/>
          <a:p>
            <a:pPr algn="ctr"/>
            <a:r>
              <a:rPr lang="en-US" sz="1200" dirty="0" smtClean="0"/>
              <a:t>Micro G Pen &amp; Container</a:t>
            </a:r>
            <a:endParaRPr lang="en-US" sz="1200" dirty="0"/>
          </a:p>
        </p:txBody>
      </p:sp>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6042"/>
            <a:ext cx="2443701" cy="434485"/>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01556" y="15712"/>
            <a:ext cx="1806064" cy="552700"/>
          </a:xfrm>
          <a:prstGeom prst="rect">
            <a:avLst/>
          </a:prstGeom>
        </p:spPr>
      </p:pic>
    </p:spTree>
    <p:extLst>
      <p:ext uri="{BB962C8B-B14F-4D97-AF65-F5344CB8AC3E}">
        <p14:creationId xmlns:p14="http://schemas.microsoft.com/office/powerpoint/2010/main" val="237380095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 Vaping Marijuana Healthy?</a:t>
            </a:r>
            <a:endParaRPr lang="en-US" dirty="0"/>
          </a:p>
        </p:txBody>
      </p:sp>
      <p:sp>
        <p:nvSpPr>
          <p:cNvPr id="3" name="Content Placeholder 2"/>
          <p:cNvSpPr>
            <a:spLocks noGrp="1"/>
          </p:cNvSpPr>
          <p:nvPr>
            <p:ph idx="1"/>
          </p:nvPr>
        </p:nvSpPr>
        <p:spPr>
          <a:xfrm>
            <a:off x="1097280" y="2275954"/>
            <a:ext cx="8515847" cy="3416300"/>
          </a:xfrm>
        </p:spPr>
        <p:txBody>
          <a:bodyPr>
            <a:normAutofit/>
          </a:bodyPr>
          <a:lstStyle/>
          <a:p>
            <a:r>
              <a:rPr lang="en-US" sz="2800" dirty="0" smtClean="0"/>
              <a:t>Similar story as nicotine e-cigarettes</a:t>
            </a:r>
          </a:p>
          <a:p>
            <a:pPr lvl="1"/>
            <a:r>
              <a:rPr lang="en-US" sz="2400" dirty="0" smtClean="0"/>
              <a:t>Long-term effects are unknown because use is new</a:t>
            </a:r>
          </a:p>
          <a:p>
            <a:pPr lvl="1"/>
            <a:r>
              <a:rPr lang="en-US" sz="2400" dirty="0" smtClean="0"/>
              <a:t>Healthier than combustible smoking, but not expressly “healthy”</a:t>
            </a:r>
          </a:p>
          <a:p>
            <a:pPr lvl="1"/>
            <a:r>
              <a:rPr lang="en-US" sz="2400" dirty="0" smtClean="0"/>
              <a:t>Formaldehyde formation concerns are more real here since cannabis vapes do use higher temperatures (higher voltage) than nicotine vapes</a:t>
            </a:r>
          </a:p>
          <a:p>
            <a:r>
              <a:rPr lang="en-US" sz="2800" dirty="0" smtClean="0"/>
              <a:t>Concerns for other chemical production due to high heat and melting of solder in the device</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042"/>
            <a:ext cx="2443701" cy="43448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1556" y="15712"/>
            <a:ext cx="1806064" cy="552700"/>
          </a:xfrm>
          <a:prstGeom prst="rect">
            <a:avLst/>
          </a:prstGeom>
        </p:spPr>
      </p:pic>
    </p:spTree>
    <p:extLst>
      <p:ext uri="{BB962C8B-B14F-4D97-AF65-F5344CB8AC3E}">
        <p14:creationId xmlns:p14="http://schemas.microsoft.com/office/powerpoint/2010/main" val="156650157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 Vaping Marijuana Healthy?</a:t>
            </a:r>
            <a:endParaRPr lang="en-US" dirty="0"/>
          </a:p>
        </p:txBody>
      </p:sp>
      <p:sp>
        <p:nvSpPr>
          <p:cNvPr id="3" name="Content Placeholder 2"/>
          <p:cNvSpPr>
            <a:spLocks noGrp="1"/>
          </p:cNvSpPr>
          <p:nvPr>
            <p:ph idx="1"/>
          </p:nvPr>
        </p:nvSpPr>
        <p:spPr>
          <a:xfrm>
            <a:off x="1097279" y="2023963"/>
            <a:ext cx="8515847" cy="3416300"/>
          </a:xfrm>
        </p:spPr>
        <p:txBody>
          <a:bodyPr>
            <a:normAutofit/>
          </a:bodyPr>
          <a:lstStyle/>
          <a:p>
            <a:endParaRPr lang="en-US" dirty="0">
              <a:solidFill>
                <a:schemeClr val="tx1"/>
              </a:solidFill>
            </a:endParaRPr>
          </a:p>
          <a:p>
            <a:r>
              <a:rPr lang="en-US" sz="2400" dirty="0" smtClean="0">
                <a:solidFill>
                  <a:schemeClr val="tx1"/>
                </a:solidFill>
              </a:rPr>
              <a:t>Source and Suggested Reading:</a:t>
            </a:r>
          </a:p>
          <a:p>
            <a:r>
              <a:rPr lang="en-US" sz="2400" dirty="0" err="1">
                <a:solidFill>
                  <a:schemeClr val="tx1"/>
                </a:solidFill>
              </a:rPr>
              <a:t>Giroud</a:t>
            </a:r>
            <a:r>
              <a:rPr lang="en-US" sz="2400" dirty="0">
                <a:solidFill>
                  <a:schemeClr val="tx1"/>
                </a:solidFill>
              </a:rPr>
              <a:t>, Christian, et al. "E-Cigarettes: A Review of New Trends in Cannabis Use." </a:t>
            </a:r>
            <a:r>
              <a:rPr lang="en-US" sz="2400" i="1" dirty="0">
                <a:solidFill>
                  <a:schemeClr val="tx1"/>
                </a:solidFill>
              </a:rPr>
              <a:t>International journal of environmental research and public health</a:t>
            </a:r>
            <a:r>
              <a:rPr lang="en-US" sz="2400" dirty="0">
                <a:solidFill>
                  <a:schemeClr val="tx1"/>
                </a:solidFill>
              </a:rPr>
              <a:t> 12.8 (2015): 9988-10008.</a:t>
            </a:r>
          </a:p>
          <a:p>
            <a:endParaRPr lang="en-US" sz="24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042"/>
            <a:ext cx="2443701" cy="434485"/>
          </a:xfrm>
          <a:prstGeom prst="rect">
            <a:avLst/>
          </a:prstGeom>
        </p:spPr>
      </p:pic>
      <p:sp>
        <p:nvSpPr>
          <p:cNvPr id="7" name="TextBox 6"/>
          <p:cNvSpPr txBox="1"/>
          <p:nvPr/>
        </p:nvSpPr>
        <p:spPr>
          <a:xfrm>
            <a:off x="1097279" y="4526537"/>
            <a:ext cx="8515847" cy="1200329"/>
          </a:xfrm>
          <a:prstGeom prst="rect">
            <a:avLst/>
          </a:prstGeom>
          <a:noFill/>
        </p:spPr>
        <p:txBody>
          <a:bodyPr wrap="square" rtlCol="0">
            <a:spAutoFit/>
          </a:bodyPr>
          <a:lstStyle/>
          <a:p>
            <a:r>
              <a:rPr lang="en-US" sz="2400" b="1" dirty="0" smtClean="0"/>
              <a:t>**Special thank you to Washington State University Pharmacy Student, James Leonard, who helped with the marijuana vaping research!</a:t>
            </a:r>
            <a:endParaRPr lang="en-US" sz="2400" b="1"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1556" y="15712"/>
            <a:ext cx="1806064" cy="552700"/>
          </a:xfrm>
          <a:prstGeom prst="rect">
            <a:avLst/>
          </a:prstGeom>
        </p:spPr>
      </p:pic>
    </p:spTree>
    <p:extLst>
      <p:ext uri="{BB962C8B-B14F-4D97-AF65-F5344CB8AC3E}">
        <p14:creationId xmlns:p14="http://schemas.microsoft.com/office/powerpoint/2010/main" val="219562676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0777" y="292062"/>
            <a:ext cx="10058400" cy="1450757"/>
          </a:xfrm>
        </p:spPr>
        <p:txBody>
          <a:bodyPr>
            <a:normAutofit/>
          </a:bodyPr>
          <a:lstStyle/>
          <a:p>
            <a:r>
              <a:rPr lang="en-US" sz="4000" dirty="0" smtClean="0"/>
              <a:t>Marijuana Vaping in Washington – HYS</a:t>
            </a:r>
            <a:endParaRPr lang="en-US" sz="40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1556" y="15712"/>
            <a:ext cx="1806064" cy="552700"/>
          </a:xfrm>
          <a:prstGeom prst="rect">
            <a:avLst/>
          </a:prstGeom>
        </p:spPr>
      </p:pic>
      <p:pic>
        <p:nvPicPr>
          <p:cNvPr id="10" name="Picture 9"/>
          <p:cNvPicPr>
            <a:picLocks noChangeAspect="1"/>
          </p:cNvPicPr>
          <p:nvPr/>
        </p:nvPicPr>
        <p:blipFill>
          <a:blip r:embed="rId4"/>
          <a:stretch>
            <a:fillRect/>
          </a:stretch>
        </p:blipFill>
        <p:spPr>
          <a:xfrm>
            <a:off x="2019606" y="1912291"/>
            <a:ext cx="6780009" cy="4247337"/>
          </a:xfrm>
          <a:prstGeom prst="rect">
            <a:avLst/>
          </a:prstGeom>
        </p:spPr>
      </p:pic>
    </p:spTree>
    <p:extLst>
      <p:ext uri="{BB962C8B-B14F-4D97-AF65-F5344CB8AC3E}">
        <p14:creationId xmlns:p14="http://schemas.microsoft.com/office/powerpoint/2010/main" val="283903523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0777" y="292062"/>
            <a:ext cx="10058400" cy="1450757"/>
          </a:xfrm>
        </p:spPr>
        <p:txBody>
          <a:bodyPr>
            <a:normAutofit/>
          </a:bodyPr>
          <a:lstStyle/>
          <a:p>
            <a:r>
              <a:rPr lang="en-US" sz="4000" dirty="0" smtClean="0"/>
              <a:t>Marijuana Vaping in Washington – HYS</a:t>
            </a:r>
            <a:endParaRPr lang="en-US" sz="40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1556" y="15712"/>
            <a:ext cx="1806064" cy="552700"/>
          </a:xfrm>
          <a:prstGeom prst="rect">
            <a:avLst/>
          </a:prstGeom>
        </p:spPr>
      </p:pic>
      <p:pic>
        <p:nvPicPr>
          <p:cNvPr id="3" name="Picture 2"/>
          <p:cNvPicPr>
            <a:picLocks noChangeAspect="1"/>
          </p:cNvPicPr>
          <p:nvPr/>
        </p:nvPicPr>
        <p:blipFill>
          <a:blip r:embed="rId4"/>
          <a:stretch>
            <a:fillRect/>
          </a:stretch>
        </p:blipFill>
        <p:spPr>
          <a:xfrm>
            <a:off x="1623908" y="1864427"/>
            <a:ext cx="7701663" cy="4375560"/>
          </a:xfrm>
          <a:prstGeom prst="rect">
            <a:avLst/>
          </a:prstGeom>
        </p:spPr>
      </p:pic>
    </p:spTree>
    <p:extLst>
      <p:ext uri="{BB962C8B-B14F-4D97-AF65-F5344CB8AC3E}">
        <p14:creationId xmlns:p14="http://schemas.microsoft.com/office/powerpoint/2010/main" val="194131259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Marijuana Vaping in Washington</a:t>
            </a:r>
            <a:endParaRPr lang="en-US" dirty="0"/>
          </a:p>
        </p:txBody>
      </p:sp>
      <p:sp>
        <p:nvSpPr>
          <p:cNvPr id="3" name="Content Placeholder 2"/>
          <p:cNvSpPr>
            <a:spLocks noGrp="1"/>
          </p:cNvSpPr>
          <p:nvPr>
            <p:ph idx="1"/>
          </p:nvPr>
        </p:nvSpPr>
        <p:spPr>
          <a:xfrm>
            <a:off x="681703" y="2026657"/>
            <a:ext cx="8748544" cy="4172262"/>
          </a:xfrm>
        </p:spPr>
        <p:txBody>
          <a:bodyPr>
            <a:noAutofit/>
          </a:bodyPr>
          <a:lstStyle/>
          <a:p>
            <a:r>
              <a:rPr lang="en-US" sz="2800" b="1" dirty="0" smtClean="0"/>
              <a:t>In youth:</a:t>
            </a:r>
          </a:p>
          <a:p>
            <a:pPr lvl="1"/>
            <a:r>
              <a:rPr lang="en-US" sz="2400" dirty="0" smtClean="0"/>
              <a:t>5% indicate that they “vaporized it”</a:t>
            </a:r>
          </a:p>
          <a:p>
            <a:pPr lvl="1"/>
            <a:r>
              <a:rPr lang="en-US" sz="2400" dirty="0" smtClean="0"/>
              <a:t>Study from Connecticut was much higher -29%</a:t>
            </a:r>
            <a:r>
              <a:rPr lang="en-US" sz="2400" baseline="30000" dirty="0" smtClean="0"/>
              <a:t>1</a:t>
            </a:r>
            <a:endParaRPr lang="en-US" sz="2400" dirty="0" smtClean="0"/>
          </a:p>
          <a:p>
            <a:pPr lvl="1"/>
            <a:r>
              <a:rPr lang="en-US" sz="2400" dirty="0" smtClean="0"/>
              <a:t>About 5% of WAPC Marijuana cases are about concentrates</a:t>
            </a:r>
          </a:p>
          <a:p>
            <a:pPr>
              <a:spcBef>
                <a:spcPts val="0"/>
              </a:spcBef>
            </a:pPr>
            <a:endParaRPr lang="en-US" sz="600" dirty="0" smtClean="0"/>
          </a:p>
          <a:p>
            <a:r>
              <a:rPr lang="en-US" sz="2800" b="1" dirty="0" smtClean="0"/>
              <a:t>In adults</a:t>
            </a:r>
            <a:r>
              <a:rPr lang="en-US" sz="2800" b="1" baseline="30000" dirty="0" smtClean="0"/>
              <a:t>2</a:t>
            </a:r>
            <a:r>
              <a:rPr lang="en-US" sz="2800" b="1" dirty="0" smtClean="0"/>
              <a:t>:</a:t>
            </a:r>
          </a:p>
          <a:p>
            <a:pPr lvl="1"/>
            <a:r>
              <a:rPr lang="en-US" sz="2400" dirty="0" smtClean="0"/>
              <a:t>Conflicting evidence popularity</a:t>
            </a:r>
          </a:p>
          <a:p>
            <a:pPr lvl="1"/>
            <a:r>
              <a:rPr lang="en-US" sz="2400" dirty="0" smtClean="0"/>
              <a:t>Probably age dependent</a:t>
            </a:r>
            <a:endParaRPr lang="en-US" sz="2400" dirty="0"/>
          </a:p>
        </p:txBody>
      </p:sp>
      <p:sp>
        <p:nvSpPr>
          <p:cNvPr id="6" name="TextBox 5"/>
          <p:cNvSpPr txBox="1"/>
          <p:nvPr/>
        </p:nvSpPr>
        <p:spPr>
          <a:xfrm>
            <a:off x="159026" y="6379323"/>
            <a:ext cx="9271221" cy="400110"/>
          </a:xfrm>
          <a:prstGeom prst="rect">
            <a:avLst/>
          </a:prstGeom>
          <a:noFill/>
        </p:spPr>
        <p:txBody>
          <a:bodyPr wrap="square" rtlCol="0">
            <a:spAutoFit/>
          </a:bodyPr>
          <a:lstStyle/>
          <a:p>
            <a:pPr marL="228600" indent="-228600">
              <a:buFont typeface="+mj-lt"/>
              <a:buAutoNum type="arabicPeriod"/>
            </a:pPr>
            <a:r>
              <a:rPr lang="en-US" sz="1000" dirty="0" err="1">
                <a:solidFill>
                  <a:schemeClr val="bg1"/>
                </a:solidFill>
              </a:rPr>
              <a:t>Morean</a:t>
            </a:r>
            <a:r>
              <a:rPr lang="en-US" sz="1000" dirty="0">
                <a:solidFill>
                  <a:schemeClr val="bg1"/>
                </a:solidFill>
              </a:rPr>
              <a:t> ME, Kong G, </a:t>
            </a:r>
            <a:r>
              <a:rPr lang="en-US" sz="1000" dirty="0" err="1">
                <a:solidFill>
                  <a:schemeClr val="bg1"/>
                </a:solidFill>
              </a:rPr>
              <a:t>Camenga</a:t>
            </a:r>
            <a:r>
              <a:rPr lang="en-US" sz="1000" dirty="0">
                <a:solidFill>
                  <a:schemeClr val="bg1"/>
                </a:solidFill>
              </a:rPr>
              <a:t> DR, </a:t>
            </a:r>
            <a:r>
              <a:rPr lang="en-US" sz="1000" dirty="0" err="1">
                <a:solidFill>
                  <a:schemeClr val="bg1"/>
                </a:solidFill>
              </a:rPr>
              <a:t>Cavallo</a:t>
            </a:r>
            <a:r>
              <a:rPr lang="en-US" sz="1000" dirty="0">
                <a:solidFill>
                  <a:schemeClr val="bg1"/>
                </a:solidFill>
              </a:rPr>
              <a:t> DA, Krishnan-Sarin S. High school students’ use of electronic cigarettes to vaporize cannabis. </a:t>
            </a:r>
            <a:r>
              <a:rPr lang="en-US" sz="1000" i="1" dirty="0">
                <a:solidFill>
                  <a:schemeClr val="bg1"/>
                </a:solidFill>
              </a:rPr>
              <a:t>Pediatrics</a:t>
            </a:r>
            <a:r>
              <a:rPr lang="en-US" sz="1000" dirty="0">
                <a:solidFill>
                  <a:schemeClr val="bg1"/>
                </a:solidFill>
              </a:rPr>
              <a:t>. 2015;136(4):611-6</a:t>
            </a:r>
            <a:r>
              <a:rPr lang="en-US" sz="1000" dirty="0" smtClean="0">
                <a:solidFill>
                  <a:schemeClr val="bg1"/>
                </a:solidFill>
              </a:rPr>
              <a:t>.</a:t>
            </a:r>
          </a:p>
          <a:p>
            <a:pPr marL="228600" indent="-228600">
              <a:buFont typeface="+mj-lt"/>
              <a:buAutoNum type="arabicPeriod"/>
            </a:pPr>
            <a:r>
              <a:rPr lang="en-US" sz="1000" dirty="0" err="1">
                <a:solidFill>
                  <a:schemeClr val="bg1"/>
                </a:solidFill>
              </a:rPr>
              <a:t>Giroud</a:t>
            </a:r>
            <a:r>
              <a:rPr lang="en-US" sz="1000" dirty="0">
                <a:solidFill>
                  <a:schemeClr val="bg1"/>
                </a:solidFill>
              </a:rPr>
              <a:t>, Christian, et al. "E-Cigarettes: A Review of New Trends in Cannabis Use." </a:t>
            </a:r>
            <a:r>
              <a:rPr lang="en-US" sz="1000" i="1" dirty="0">
                <a:solidFill>
                  <a:schemeClr val="bg1"/>
                </a:solidFill>
              </a:rPr>
              <a:t>International journal of environmental research and public health</a:t>
            </a:r>
            <a:r>
              <a:rPr lang="en-US" sz="1000" dirty="0">
                <a:solidFill>
                  <a:schemeClr val="bg1"/>
                </a:solidFill>
              </a:rPr>
              <a:t> 12.8 (2015): 9988-10008.</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1556" y="15712"/>
            <a:ext cx="1806064" cy="552700"/>
          </a:xfrm>
          <a:prstGeom prst="rect">
            <a:avLst/>
          </a:prstGeom>
        </p:spPr>
      </p:pic>
    </p:spTree>
    <p:extLst>
      <p:ext uri="{BB962C8B-B14F-4D97-AF65-F5344CB8AC3E}">
        <p14:creationId xmlns:p14="http://schemas.microsoft.com/office/powerpoint/2010/main" val="116481166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4024" y="1040978"/>
            <a:ext cx="8761413" cy="706964"/>
          </a:xfrm>
        </p:spPr>
        <p:txBody>
          <a:bodyPr>
            <a:normAutofit/>
          </a:bodyPr>
          <a:lstStyle/>
          <a:p>
            <a:r>
              <a:rPr lang="en-US" sz="3500" dirty="0" smtClean="0"/>
              <a:t>Vaping &amp; Dabbing: Not quite the same</a:t>
            </a:r>
            <a:endParaRPr lang="en-US" sz="3500" dirty="0"/>
          </a:p>
        </p:txBody>
      </p:sp>
      <p:sp>
        <p:nvSpPr>
          <p:cNvPr id="3" name="Content Placeholder 2"/>
          <p:cNvSpPr>
            <a:spLocks noGrp="1"/>
          </p:cNvSpPr>
          <p:nvPr>
            <p:ph idx="1"/>
          </p:nvPr>
        </p:nvSpPr>
        <p:spPr>
          <a:xfrm>
            <a:off x="471469" y="2098965"/>
            <a:ext cx="5360824" cy="3147569"/>
          </a:xfrm>
        </p:spPr>
        <p:txBody>
          <a:bodyPr>
            <a:noAutofit/>
          </a:bodyPr>
          <a:lstStyle/>
          <a:p>
            <a:r>
              <a:rPr lang="en-US" sz="2800" dirty="0" smtClean="0"/>
              <a:t>Dabbing is a specific way to vape* BHO</a:t>
            </a:r>
          </a:p>
          <a:p>
            <a:pPr lvl="1"/>
            <a:r>
              <a:rPr lang="en-US" sz="2400" dirty="0" smtClean="0"/>
              <a:t>A blowtorch is used to heat a metal “nail” to over 900˚F</a:t>
            </a:r>
          </a:p>
          <a:p>
            <a:pPr lvl="1"/>
            <a:r>
              <a:rPr lang="en-US" sz="2400" dirty="0" smtClean="0"/>
              <a:t>This BHO is then dropped through the nail, releasing a short burst of vapors that passes through a water pipe and then inhaled</a:t>
            </a:r>
          </a:p>
          <a:p>
            <a:pPr lvl="1"/>
            <a:endParaRPr lang="en-US" sz="2400" dirty="0"/>
          </a:p>
          <a:p>
            <a:pPr lvl="1"/>
            <a:endParaRPr lang="en-US" dirty="0" smtClean="0"/>
          </a:p>
          <a:p>
            <a:pPr marL="57150" indent="0">
              <a:buNone/>
            </a:pPr>
            <a:r>
              <a:rPr lang="en-US" sz="1800" dirty="0" smtClean="0"/>
              <a:t>*process of vaping, not act of vaping </a:t>
            </a:r>
          </a:p>
        </p:txBody>
      </p:sp>
      <p:pic>
        <p:nvPicPr>
          <p:cNvPr id="3074" name="Picture 2" descr="https://www.whaxy.com/wp-content/uploads/2014/08/marijuana-dabb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4790" y="3275463"/>
            <a:ext cx="3156874" cy="197107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502598" y="5342500"/>
            <a:ext cx="1192839" cy="184666"/>
          </a:xfrm>
          <a:prstGeom prst="rect">
            <a:avLst/>
          </a:prstGeom>
          <a:noFill/>
        </p:spPr>
        <p:txBody>
          <a:bodyPr wrap="square" rtlCol="0">
            <a:spAutoFit/>
          </a:bodyPr>
          <a:lstStyle/>
          <a:p>
            <a:r>
              <a:rPr lang="en-US" sz="600" dirty="0"/>
              <a:t>http://googleweed.com/</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042"/>
            <a:ext cx="2443701" cy="434485"/>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556" y="15712"/>
            <a:ext cx="1806064" cy="552700"/>
          </a:xfrm>
          <a:prstGeom prst="rect">
            <a:avLst/>
          </a:prstGeom>
        </p:spPr>
      </p:pic>
    </p:spTree>
    <p:extLst>
      <p:ext uri="{BB962C8B-B14F-4D97-AF65-F5344CB8AC3E}">
        <p14:creationId xmlns:p14="http://schemas.microsoft.com/office/powerpoint/2010/main" val="30888437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Objectives and Goal</a:t>
            </a:r>
            <a:endParaRPr lang="en-US" dirty="0"/>
          </a:p>
        </p:txBody>
      </p:sp>
      <p:sp>
        <p:nvSpPr>
          <p:cNvPr id="3" name="Content Placeholder 2"/>
          <p:cNvSpPr>
            <a:spLocks noGrp="1"/>
          </p:cNvSpPr>
          <p:nvPr>
            <p:ph idx="1"/>
          </p:nvPr>
        </p:nvSpPr>
        <p:spPr>
          <a:xfrm>
            <a:off x="458593" y="2210394"/>
            <a:ext cx="9173818" cy="4133362"/>
          </a:xfrm>
        </p:spPr>
        <p:txBody>
          <a:bodyPr>
            <a:normAutofit/>
          </a:bodyPr>
          <a:lstStyle/>
          <a:p>
            <a:r>
              <a:rPr lang="en-US" b="1" dirty="0" smtClean="0"/>
              <a:t>GOAL: </a:t>
            </a:r>
            <a:r>
              <a:rPr lang="en-US" dirty="0" smtClean="0"/>
              <a:t>To equip you with the </a:t>
            </a:r>
            <a:r>
              <a:rPr lang="en-US" b="1" dirty="0" smtClean="0"/>
              <a:t>knowledge</a:t>
            </a:r>
            <a:r>
              <a:rPr lang="en-US" dirty="0" smtClean="0"/>
              <a:t>, </a:t>
            </a:r>
            <a:r>
              <a:rPr lang="en-US" b="1" dirty="0" smtClean="0"/>
              <a:t>tools</a:t>
            </a:r>
            <a:r>
              <a:rPr lang="en-US" dirty="0" smtClean="0"/>
              <a:t>, and </a:t>
            </a:r>
            <a:r>
              <a:rPr lang="en-US" b="1" dirty="0" smtClean="0"/>
              <a:t>confidence</a:t>
            </a:r>
            <a:r>
              <a:rPr lang="en-US" dirty="0" smtClean="0"/>
              <a:t> to provide educational presentations on e-cigarettes and marijuana/cannabis vaping to adults throughout the community</a:t>
            </a:r>
          </a:p>
          <a:p>
            <a:endParaRPr lang="en-US" sz="1050" dirty="0"/>
          </a:p>
          <a:p>
            <a:r>
              <a:rPr lang="en-US" dirty="0" smtClean="0"/>
              <a:t>By the end of this session, participants will be able to</a:t>
            </a:r>
          </a:p>
          <a:p>
            <a:pPr lvl="1"/>
            <a:r>
              <a:rPr lang="en-US" dirty="0" smtClean="0"/>
              <a:t>Describe the basic principles and paraphernalia of e-cigarette and Marijuana/Cannabis, specifically those items contained in the Washington Poison Center E-Cigarette &amp; Vaping Display Kit</a:t>
            </a:r>
          </a:p>
          <a:p>
            <a:pPr lvl="1"/>
            <a:r>
              <a:rPr lang="en-US" dirty="0" smtClean="0"/>
              <a:t>Identify the poisoning-related hazards of e-cigarettes and vaping</a:t>
            </a:r>
          </a:p>
          <a:p>
            <a:pPr lvl="1"/>
            <a:r>
              <a:rPr lang="en-US" dirty="0" smtClean="0"/>
              <a:t>Utilize current research to articulate the health risks e-cigarettes and Marijuana/Cannabis pose to youth</a:t>
            </a: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042"/>
            <a:ext cx="2443701" cy="43448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1556" y="15712"/>
            <a:ext cx="1806064" cy="552700"/>
          </a:xfrm>
          <a:prstGeom prst="rect">
            <a:avLst/>
          </a:prstGeom>
        </p:spPr>
      </p:pic>
    </p:spTree>
    <p:extLst>
      <p:ext uri="{BB962C8B-B14F-4D97-AF65-F5344CB8AC3E}">
        <p14:creationId xmlns:p14="http://schemas.microsoft.com/office/powerpoint/2010/main" val="227382172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4024" y="1040978"/>
            <a:ext cx="8761413" cy="706964"/>
          </a:xfrm>
        </p:spPr>
        <p:txBody>
          <a:bodyPr>
            <a:normAutofit/>
          </a:bodyPr>
          <a:lstStyle/>
          <a:p>
            <a:r>
              <a:rPr lang="en-US" sz="3500" dirty="0" smtClean="0"/>
              <a:t>Vaping &amp; Dabbing: Not quite the same</a:t>
            </a:r>
            <a:endParaRPr lang="en-US" sz="3500" dirty="0"/>
          </a:p>
        </p:txBody>
      </p:sp>
      <p:sp>
        <p:nvSpPr>
          <p:cNvPr id="5" name="Content Placeholder 2"/>
          <p:cNvSpPr txBox="1">
            <a:spLocks/>
          </p:cNvSpPr>
          <p:nvPr/>
        </p:nvSpPr>
        <p:spPr>
          <a:xfrm>
            <a:off x="1125644" y="1961595"/>
            <a:ext cx="8378171" cy="4358660"/>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None/>
            </a:pPr>
            <a:r>
              <a:rPr lang="en-US" sz="2800" dirty="0" smtClean="0"/>
              <a:t>Dabbing is perceived as highly dangerous</a:t>
            </a:r>
            <a:r>
              <a:rPr lang="en-US" sz="2800" baseline="30000" dirty="0" smtClean="0"/>
              <a:t>1</a:t>
            </a:r>
            <a:r>
              <a:rPr lang="en-US" sz="2800" dirty="0" smtClean="0"/>
              <a:t> and “vaping” is preferred</a:t>
            </a:r>
          </a:p>
          <a:p>
            <a:pPr lvl="1">
              <a:buFont typeface="Arial" panose="020B0604020202020204" pitchFamily="34" charset="0"/>
              <a:buChar char="•"/>
            </a:pPr>
            <a:r>
              <a:rPr lang="en-US" sz="2400" dirty="0" smtClean="0"/>
              <a:t>Use of a blowtorch and EXTREMELY high temperatures</a:t>
            </a:r>
          </a:p>
          <a:p>
            <a:pPr lvl="1">
              <a:buFont typeface="Arial" panose="020B0604020202020204" pitchFamily="34" charset="0"/>
              <a:buChar char="•"/>
            </a:pPr>
            <a:r>
              <a:rPr lang="en-US" sz="2400" dirty="0" smtClean="0"/>
              <a:t>Super heating effect releases other chemicals</a:t>
            </a:r>
          </a:p>
          <a:p>
            <a:pPr lvl="1">
              <a:buFont typeface="Arial" panose="020B0604020202020204" pitchFamily="34" charset="0"/>
              <a:buChar char="•"/>
            </a:pPr>
            <a:r>
              <a:rPr lang="en-US" sz="2400" dirty="0" smtClean="0"/>
              <a:t>Note that the concerns about explosions are in extraction, not dabbing </a:t>
            </a:r>
          </a:p>
          <a:p>
            <a:pPr marL="457200" lvl="1" indent="0">
              <a:buNone/>
            </a:pPr>
            <a:endParaRPr lang="en-US" sz="1000" dirty="0"/>
          </a:p>
          <a:p>
            <a:pPr marL="0" indent="0">
              <a:buNone/>
            </a:pPr>
            <a:r>
              <a:rPr lang="en-US" sz="2800" dirty="0" smtClean="0"/>
              <a:t>Vaping BHO from a pen is not the same a dabbing because the vape pen could never heat as hot (although some are trying)</a:t>
            </a:r>
            <a:endParaRPr lang="en-US" sz="2800" dirty="0"/>
          </a:p>
        </p:txBody>
      </p:sp>
      <p:sp>
        <p:nvSpPr>
          <p:cNvPr id="6" name="TextBox 5"/>
          <p:cNvSpPr txBox="1"/>
          <p:nvPr/>
        </p:nvSpPr>
        <p:spPr>
          <a:xfrm>
            <a:off x="0" y="6533909"/>
            <a:ext cx="9600021" cy="246221"/>
          </a:xfrm>
          <a:prstGeom prst="rect">
            <a:avLst/>
          </a:prstGeom>
          <a:noFill/>
        </p:spPr>
        <p:txBody>
          <a:bodyPr wrap="square" rtlCol="0">
            <a:spAutoFit/>
          </a:bodyPr>
          <a:lstStyle/>
          <a:p>
            <a:r>
              <a:rPr lang="en-US" sz="1000" dirty="0" smtClean="0">
                <a:solidFill>
                  <a:schemeClr val="bg1"/>
                </a:solidFill>
              </a:rPr>
              <a:t>1. </a:t>
            </a:r>
            <a:r>
              <a:rPr lang="en-US" sz="1000" dirty="0" err="1" smtClean="0">
                <a:solidFill>
                  <a:schemeClr val="bg1"/>
                </a:solidFill>
              </a:rPr>
              <a:t>Loflin</a:t>
            </a:r>
            <a:r>
              <a:rPr lang="en-US" sz="1000" dirty="0">
                <a:solidFill>
                  <a:schemeClr val="bg1"/>
                </a:solidFill>
              </a:rPr>
              <a:t>, Mallory, and Mitch </a:t>
            </a:r>
            <a:r>
              <a:rPr lang="en-US" sz="1000" dirty="0" err="1">
                <a:solidFill>
                  <a:schemeClr val="bg1"/>
                </a:solidFill>
              </a:rPr>
              <a:t>Earleywine</a:t>
            </a:r>
            <a:r>
              <a:rPr lang="en-US" sz="1000" dirty="0">
                <a:solidFill>
                  <a:schemeClr val="bg1"/>
                </a:solidFill>
              </a:rPr>
              <a:t>. "A new method of cannabis ingestion: The dangers of dabs?." </a:t>
            </a:r>
            <a:r>
              <a:rPr lang="en-US" sz="1000" i="1" dirty="0">
                <a:solidFill>
                  <a:schemeClr val="bg1"/>
                </a:solidFill>
              </a:rPr>
              <a:t>Addictive behaviors</a:t>
            </a:r>
            <a:r>
              <a:rPr lang="en-US" sz="1000" dirty="0">
                <a:solidFill>
                  <a:schemeClr val="bg1"/>
                </a:solidFill>
              </a:rPr>
              <a:t> 39.10 (2014): 1430-1433.</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042"/>
            <a:ext cx="2443701" cy="43448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1556" y="15712"/>
            <a:ext cx="1806064" cy="552700"/>
          </a:xfrm>
          <a:prstGeom prst="rect">
            <a:avLst/>
          </a:prstGeom>
        </p:spPr>
      </p:pic>
    </p:spTree>
    <p:extLst>
      <p:ext uri="{BB962C8B-B14F-4D97-AF65-F5344CB8AC3E}">
        <p14:creationId xmlns:p14="http://schemas.microsoft.com/office/powerpoint/2010/main" val="93087318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8021" y="774656"/>
            <a:ext cx="8761413" cy="706964"/>
          </a:xfrm>
        </p:spPr>
        <p:txBody>
          <a:bodyPr>
            <a:normAutofit/>
          </a:bodyPr>
          <a:lstStyle/>
          <a:p>
            <a:r>
              <a:rPr lang="en-US" sz="3500" b="1" dirty="0" smtClean="0"/>
              <a:t>Vaping &amp; Dabbing: Not quite the same</a:t>
            </a:r>
            <a:endParaRPr lang="en-US" sz="3500" b="1" dirty="0"/>
          </a:p>
        </p:txBody>
      </p:sp>
      <p:sp>
        <p:nvSpPr>
          <p:cNvPr id="4" name="TextBox 3"/>
          <p:cNvSpPr txBox="1"/>
          <p:nvPr/>
        </p:nvSpPr>
        <p:spPr>
          <a:xfrm>
            <a:off x="7274299" y="5983514"/>
            <a:ext cx="1192839" cy="184666"/>
          </a:xfrm>
          <a:prstGeom prst="rect">
            <a:avLst/>
          </a:prstGeom>
          <a:noFill/>
        </p:spPr>
        <p:txBody>
          <a:bodyPr wrap="square" rtlCol="0">
            <a:spAutoFit/>
          </a:bodyPr>
          <a:lstStyle/>
          <a:p>
            <a:r>
              <a:rPr lang="en-US" sz="600" dirty="0"/>
              <a:t>http://googleweed.com/</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042"/>
            <a:ext cx="2443701" cy="43448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1556" y="15712"/>
            <a:ext cx="1806064" cy="552700"/>
          </a:xfrm>
          <a:prstGeom prst="rect">
            <a:avLst/>
          </a:prstGeom>
        </p:spPr>
      </p:pic>
      <p:pic>
        <p:nvPicPr>
          <p:cNvPr id="8" name="Picture 2" descr="Image result for butane torc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8696" y="1805749"/>
            <a:ext cx="2857500" cy="2781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Image result for metal nail for dabbi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0829" y="3090653"/>
            <a:ext cx="1842041" cy="184204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rotWithShape="1">
          <a:blip r:embed="rId7"/>
          <a:srcRect t="27649" b="649"/>
          <a:stretch/>
        </p:blipFill>
        <p:spPr>
          <a:xfrm>
            <a:off x="-60082" y="5361240"/>
            <a:ext cx="2660747" cy="814660"/>
          </a:xfrm>
          <a:prstGeom prst="rect">
            <a:avLst/>
          </a:prstGeom>
        </p:spPr>
      </p:pic>
      <p:pic>
        <p:nvPicPr>
          <p:cNvPr id="12" name="Picture 8" descr="Image result for dabbing bho"/>
          <p:cNvPicPr>
            <a:picLocks noChangeAspect="1" noChangeArrowheads="1"/>
          </p:cNvPicPr>
          <p:nvPr/>
        </p:nvPicPr>
        <p:blipFill rotWithShape="1">
          <a:blip r:embed="rId8">
            <a:extLst>
              <a:ext uri="{28A0092B-C50C-407E-A947-70E740481C1C}">
                <a14:useLocalDpi xmlns:a14="http://schemas.microsoft.com/office/drawing/2010/main" val="0"/>
              </a:ext>
            </a:extLst>
          </a:blip>
          <a:srcRect l="15103" t="1410" r="17455" b="-1410"/>
          <a:stretch/>
        </p:blipFill>
        <p:spPr bwMode="auto">
          <a:xfrm>
            <a:off x="2532021" y="4865581"/>
            <a:ext cx="1570181" cy="131031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s://www.whaxy.com/wp-content/uploads/2014/08/marijuana-dabbing.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55346" y="1747998"/>
            <a:ext cx="8184241" cy="5110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460927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tretch>
            <a:fillRect/>
          </a:stretch>
        </p:blipFill>
        <p:spPr>
          <a:xfrm>
            <a:off x="327501" y="1011981"/>
            <a:ext cx="9398988" cy="4458200"/>
          </a:xfrm>
          <a:prstGeom prst="rect">
            <a:avLst/>
          </a:prstGeom>
        </p:spPr>
      </p:pic>
    </p:spTree>
    <p:extLst>
      <p:ext uri="{BB962C8B-B14F-4D97-AF65-F5344CB8AC3E}">
        <p14:creationId xmlns:p14="http://schemas.microsoft.com/office/powerpoint/2010/main" val="298486275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274299" y="5983514"/>
            <a:ext cx="1192839" cy="184666"/>
          </a:xfrm>
          <a:prstGeom prst="rect">
            <a:avLst/>
          </a:prstGeom>
          <a:noFill/>
        </p:spPr>
        <p:txBody>
          <a:bodyPr wrap="square" rtlCol="0">
            <a:spAutoFit/>
          </a:bodyPr>
          <a:lstStyle/>
          <a:p>
            <a:r>
              <a:rPr lang="en-US" sz="600" dirty="0"/>
              <a:t>http://googleweed.com/</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042"/>
            <a:ext cx="2443701" cy="43448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1556" y="15712"/>
            <a:ext cx="1806064" cy="552700"/>
          </a:xfrm>
          <a:prstGeom prst="rect">
            <a:avLst/>
          </a:prstGeom>
        </p:spPr>
      </p:pic>
      <p:pic>
        <p:nvPicPr>
          <p:cNvPr id="14" name="Picture 13"/>
          <p:cNvPicPr>
            <a:picLocks noChangeAspect="1"/>
          </p:cNvPicPr>
          <p:nvPr/>
        </p:nvPicPr>
        <p:blipFill>
          <a:blip r:embed="rId5"/>
          <a:stretch>
            <a:fillRect/>
          </a:stretch>
        </p:blipFill>
        <p:spPr>
          <a:xfrm>
            <a:off x="-602347" y="0"/>
            <a:ext cx="4515151" cy="2539773"/>
          </a:xfrm>
          <a:prstGeom prst="rect">
            <a:avLst/>
          </a:prstGeom>
        </p:spPr>
      </p:pic>
      <p:pic>
        <p:nvPicPr>
          <p:cNvPr id="15" name="Picture 4" descr="Image result for DABBING"/>
          <p:cNvPicPr>
            <a:picLocks noChangeAspect="1" noChangeArrowheads="1"/>
          </p:cNvPicPr>
          <p:nvPr/>
        </p:nvPicPr>
        <p:blipFill rotWithShape="1">
          <a:blip r:embed="rId6">
            <a:extLst>
              <a:ext uri="{28A0092B-C50C-407E-A947-70E740481C1C}">
                <a14:useLocalDpi xmlns:a14="http://schemas.microsoft.com/office/drawing/2010/main" val="0"/>
              </a:ext>
            </a:extLst>
          </a:blip>
          <a:srcRect t="34923"/>
          <a:stretch/>
        </p:blipFill>
        <p:spPr bwMode="auto">
          <a:xfrm>
            <a:off x="3442246" y="0"/>
            <a:ext cx="3930432" cy="255782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Image result for DABBI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24277" y="0"/>
            <a:ext cx="5627200" cy="3517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Image result for DABBI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2347" y="2539773"/>
            <a:ext cx="4318226" cy="431822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Image result for DABBI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67150" y="2557822"/>
            <a:ext cx="5733571" cy="430017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Image result for DABBI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92822" y="3051071"/>
            <a:ext cx="3965025" cy="4272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860140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4771" y="155838"/>
            <a:ext cx="10058400" cy="1450757"/>
          </a:xfrm>
        </p:spPr>
        <p:txBody>
          <a:bodyPr/>
          <a:lstStyle/>
          <a:p>
            <a:r>
              <a:rPr lang="en-US" dirty="0" smtClean="0"/>
              <a:t>Portable Dab Rig</a:t>
            </a:r>
            <a:endParaRPr lang="en-US" dirty="0"/>
          </a:p>
        </p:txBody>
      </p:sp>
      <p:sp>
        <p:nvSpPr>
          <p:cNvPr id="3" name="Content Placeholder 2"/>
          <p:cNvSpPr>
            <a:spLocks noGrp="1"/>
          </p:cNvSpPr>
          <p:nvPr>
            <p:ph idx="1"/>
          </p:nvPr>
        </p:nvSpPr>
        <p:spPr>
          <a:xfrm>
            <a:off x="372886" y="1926823"/>
            <a:ext cx="4531624" cy="3806921"/>
          </a:xfrm>
        </p:spPr>
        <p:txBody>
          <a:bodyPr>
            <a:normAutofit fontScale="92500" lnSpcReduction="10000"/>
          </a:bodyPr>
          <a:lstStyle/>
          <a:p>
            <a:r>
              <a:rPr lang="en-US" dirty="0" smtClean="0"/>
              <a:t>Dr. Dabber - $160</a:t>
            </a:r>
          </a:p>
          <a:p>
            <a:r>
              <a:rPr lang="en-US" dirty="0" smtClean="0"/>
              <a:t>1</a:t>
            </a:r>
            <a:r>
              <a:rPr lang="en-US" baseline="30000" dirty="0" smtClean="0"/>
              <a:t>st</a:t>
            </a:r>
            <a:r>
              <a:rPr lang="en-US" dirty="0" smtClean="0"/>
              <a:t> portable, battery-powered rig for essential oils</a:t>
            </a:r>
          </a:p>
          <a:p>
            <a:r>
              <a:rPr lang="en-US" dirty="0" smtClean="0"/>
              <a:t>No torch required</a:t>
            </a:r>
          </a:p>
          <a:p>
            <a:r>
              <a:rPr lang="en-US" dirty="0" smtClean="0"/>
              <a:t>Heats up to 600 degrees F</a:t>
            </a:r>
          </a:p>
          <a:p>
            <a:pPr lvl="1"/>
            <a:r>
              <a:rPr lang="en-US" dirty="0" smtClean="0"/>
              <a:t>Do not heat the device more than 3 cycles continuously to avoid bodily harm and injury</a:t>
            </a:r>
          </a:p>
          <a:p>
            <a:r>
              <a:rPr lang="en-US" i="1" dirty="0" smtClean="0"/>
              <a:t>Boost </a:t>
            </a:r>
            <a:r>
              <a:rPr lang="en-US" i="1" dirty="0" err="1" smtClean="0"/>
              <a:t>eRig</a:t>
            </a:r>
            <a:r>
              <a:rPr lang="en-US" i="1" dirty="0" smtClean="0"/>
              <a:t> truly is the best of both worlds: A portable dabbing experience without any sacrifice. </a:t>
            </a:r>
          </a:p>
          <a:p>
            <a:r>
              <a:rPr lang="en-US" i="1" dirty="0" smtClean="0"/>
              <a:t>*This unit is not suitable for dry herbs, only oils and waxes. </a:t>
            </a:r>
            <a:endParaRPr lang="en-US" i="1" dirty="0"/>
          </a:p>
        </p:txBody>
      </p:sp>
      <p:pic>
        <p:nvPicPr>
          <p:cNvPr id="4" name="Picture 2" descr="Cannabis concentrate Dr. Dabber Boost E-Rig"/>
          <p:cNvPicPr>
            <a:picLocks noChangeAspect="1" noChangeArrowheads="1"/>
          </p:cNvPicPr>
          <p:nvPr/>
        </p:nvPicPr>
        <p:blipFill rotWithShape="1">
          <a:blip r:embed="rId3">
            <a:extLst>
              <a:ext uri="{28A0092B-C50C-407E-A947-70E740481C1C}">
                <a14:useLocalDpi xmlns:a14="http://schemas.microsoft.com/office/drawing/2010/main" val="0"/>
              </a:ext>
            </a:extLst>
          </a:blip>
          <a:srcRect l="27277" r="36890"/>
          <a:stretch/>
        </p:blipFill>
        <p:spPr bwMode="auto">
          <a:xfrm>
            <a:off x="5545776" y="1146827"/>
            <a:ext cx="3087585" cy="51698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4"/>
          <a:srcRect l="5339" r="3511"/>
          <a:stretch/>
        </p:blipFill>
        <p:spPr>
          <a:xfrm>
            <a:off x="8633361" y="1153781"/>
            <a:ext cx="3431971" cy="5162881"/>
          </a:xfrm>
          <a:prstGeom prst="rect">
            <a:avLst/>
          </a:prstGeom>
        </p:spPr>
      </p:pic>
    </p:spTree>
    <p:extLst>
      <p:ext uri="{BB962C8B-B14F-4D97-AF65-F5344CB8AC3E}">
        <p14:creationId xmlns:p14="http://schemas.microsoft.com/office/powerpoint/2010/main" val="152027061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Vaping other substances</a:t>
            </a:r>
            <a:endParaRPr lang="en-US" dirty="0"/>
          </a:p>
        </p:txBody>
      </p:sp>
      <p:sp>
        <p:nvSpPr>
          <p:cNvPr id="3" name="Content Placeholder 2"/>
          <p:cNvSpPr>
            <a:spLocks noGrp="1"/>
          </p:cNvSpPr>
          <p:nvPr>
            <p:ph idx="1"/>
          </p:nvPr>
        </p:nvSpPr>
        <p:spPr>
          <a:xfrm>
            <a:off x="1097280" y="2153124"/>
            <a:ext cx="8387914" cy="3416300"/>
          </a:xfrm>
        </p:spPr>
        <p:txBody>
          <a:bodyPr>
            <a:normAutofit/>
          </a:bodyPr>
          <a:lstStyle/>
          <a:p>
            <a:r>
              <a:rPr lang="en-US" sz="3200" dirty="0" smtClean="0"/>
              <a:t>Evidence is from internet, media, and anecdotal:</a:t>
            </a:r>
          </a:p>
          <a:p>
            <a:pPr lvl="1"/>
            <a:r>
              <a:rPr lang="en-US" sz="2800" dirty="0" smtClean="0"/>
              <a:t>Methamphetamine</a:t>
            </a:r>
          </a:p>
          <a:p>
            <a:pPr lvl="1"/>
            <a:r>
              <a:rPr lang="en-US" sz="2800" dirty="0" smtClean="0"/>
              <a:t>Cocaine</a:t>
            </a:r>
          </a:p>
          <a:p>
            <a:pPr lvl="1"/>
            <a:r>
              <a:rPr lang="en-US" sz="2800" dirty="0" smtClean="0"/>
              <a:t>Heroin</a:t>
            </a:r>
          </a:p>
          <a:p>
            <a:pPr lvl="1"/>
            <a:r>
              <a:rPr lang="en-US" sz="2800" dirty="0" smtClean="0"/>
              <a:t>Bath salts</a:t>
            </a:r>
          </a:p>
          <a:p>
            <a:pPr lvl="1"/>
            <a:r>
              <a:rPr lang="en-US" sz="2800" dirty="0" smtClean="0"/>
              <a:t>Liquid Synthetic Cannabinoids (Spice, K2)</a:t>
            </a:r>
            <a:endParaRPr lang="en-US" sz="28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042"/>
            <a:ext cx="2443701" cy="43448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1556" y="15712"/>
            <a:ext cx="1806064" cy="552700"/>
          </a:xfrm>
          <a:prstGeom prst="rect">
            <a:avLst/>
          </a:prstGeom>
        </p:spPr>
      </p:pic>
    </p:spTree>
    <p:extLst>
      <p:ext uri="{BB962C8B-B14F-4D97-AF65-F5344CB8AC3E}">
        <p14:creationId xmlns:p14="http://schemas.microsoft.com/office/powerpoint/2010/main" val="39582627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Comments, Reflections?</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042"/>
            <a:ext cx="2443701" cy="43448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1556" y="15712"/>
            <a:ext cx="1806064" cy="552700"/>
          </a:xfrm>
          <a:prstGeom prst="rect">
            <a:avLst/>
          </a:prstGeom>
        </p:spPr>
      </p:pic>
    </p:spTree>
    <p:extLst>
      <p:ext uri="{BB962C8B-B14F-4D97-AF65-F5344CB8AC3E}">
        <p14:creationId xmlns:p14="http://schemas.microsoft.com/office/powerpoint/2010/main" val="203690483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are we now?</a:t>
            </a:r>
            <a:endParaRPr lang="en-US" dirty="0"/>
          </a:p>
        </p:txBody>
      </p:sp>
      <p:sp>
        <p:nvSpPr>
          <p:cNvPr id="3" name="Content Placeholder 2"/>
          <p:cNvSpPr>
            <a:spLocks noGrp="1"/>
          </p:cNvSpPr>
          <p:nvPr>
            <p:ph idx="1"/>
          </p:nvPr>
        </p:nvSpPr>
        <p:spPr>
          <a:xfrm>
            <a:off x="1097281" y="2129597"/>
            <a:ext cx="8459096" cy="3910511"/>
          </a:xfrm>
        </p:spPr>
        <p:txBody>
          <a:bodyPr>
            <a:normAutofit fontScale="92500" lnSpcReduction="10000"/>
          </a:bodyPr>
          <a:lstStyle/>
          <a:p>
            <a:r>
              <a:rPr lang="en-US" sz="3500" dirty="0" smtClean="0"/>
              <a:t>FDA Released new rules on May 5</a:t>
            </a:r>
            <a:r>
              <a:rPr lang="en-US" sz="3500" baseline="30000" dirty="0" smtClean="0"/>
              <a:t>th</a:t>
            </a:r>
            <a:r>
              <a:rPr lang="en-US" sz="3500" dirty="0" smtClean="0"/>
              <a:t>, 2016</a:t>
            </a:r>
          </a:p>
          <a:p>
            <a:pPr marL="341313" indent="-341313">
              <a:buFont typeface="Courier New" panose="02070309020205020404" pitchFamily="49" charset="0"/>
              <a:buChar char="o"/>
            </a:pPr>
            <a:r>
              <a:rPr lang="en-US" sz="2600" dirty="0" smtClean="0"/>
              <a:t>FDA can regulate E-Cigarettes, cigars, hookah tobacco, and pipe tobacco according to the Tobacco Control Act </a:t>
            </a:r>
          </a:p>
          <a:p>
            <a:pPr marL="341313" indent="-341313">
              <a:buFont typeface="Courier New" panose="02070309020205020404" pitchFamily="49" charset="0"/>
              <a:buChar char="o"/>
            </a:pPr>
            <a:r>
              <a:rPr lang="en-US" sz="2600" dirty="0" smtClean="0"/>
              <a:t>Nationwide 18 and over restriction</a:t>
            </a:r>
          </a:p>
          <a:p>
            <a:pPr marL="341313" indent="-341313">
              <a:buFont typeface="Courier New" panose="02070309020205020404" pitchFamily="49" charset="0"/>
              <a:buChar char="o"/>
            </a:pPr>
            <a:r>
              <a:rPr lang="en-US" sz="2600" dirty="0" smtClean="0"/>
              <a:t>Manufacturing establishments and reporting of ingredients</a:t>
            </a:r>
          </a:p>
          <a:p>
            <a:pPr marL="341313" indent="-341313">
              <a:buFont typeface="Courier New" panose="02070309020205020404" pitchFamily="49" charset="0"/>
              <a:buChar char="o"/>
            </a:pPr>
            <a:r>
              <a:rPr lang="en-US" sz="2600" dirty="0" smtClean="0"/>
              <a:t>Premarket review by FDA; All devices since February 2007 must get approval (3-year roll-out)</a:t>
            </a:r>
          </a:p>
          <a:p>
            <a:pPr marL="341313" indent="-341313">
              <a:buFont typeface="Courier New" panose="02070309020205020404" pitchFamily="49" charset="0"/>
              <a:buChar char="o"/>
            </a:pPr>
            <a:r>
              <a:rPr lang="en-US" sz="2600" dirty="0" smtClean="0"/>
              <a:t>Health warnings on packages and advertising</a:t>
            </a:r>
          </a:p>
          <a:p>
            <a:pPr marL="341313" indent="-341313">
              <a:buFont typeface="Courier New" panose="02070309020205020404" pitchFamily="49" charset="0"/>
              <a:buChar char="o"/>
            </a:pPr>
            <a:r>
              <a:rPr lang="en-US" sz="2600" dirty="0" smtClean="0"/>
              <a:t>Modified risk has to be authorized (“light”, “low”, “mild”)</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042"/>
            <a:ext cx="2443701" cy="43448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1556" y="15712"/>
            <a:ext cx="1806064" cy="552700"/>
          </a:xfrm>
          <a:prstGeom prst="rect">
            <a:avLst/>
          </a:prstGeom>
        </p:spPr>
      </p:pic>
    </p:spTree>
    <p:extLst>
      <p:ext uri="{BB962C8B-B14F-4D97-AF65-F5344CB8AC3E}">
        <p14:creationId xmlns:p14="http://schemas.microsoft.com/office/powerpoint/2010/main" val="326449284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are we now?</a:t>
            </a:r>
            <a:endParaRPr lang="en-US" dirty="0"/>
          </a:p>
        </p:txBody>
      </p:sp>
      <p:sp>
        <p:nvSpPr>
          <p:cNvPr id="3" name="Content Placeholder 2"/>
          <p:cNvSpPr>
            <a:spLocks noGrp="1"/>
          </p:cNvSpPr>
          <p:nvPr>
            <p:ph idx="1"/>
          </p:nvPr>
        </p:nvSpPr>
        <p:spPr>
          <a:xfrm>
            <a:off x="1097281" y="2129597"/>
            <a:ext cx="8459096" cy="3910511"/>
          </a:xfrm>
        </p:spPr>
        <p:txBody>
          <a:bodyPr>
            <a:normAutofit fontScale="92500" lnSpcReduction="10000"/>
          </a:bodyPr>
          <a:lstStyle/>
          <a:p>
            <a:r>
              <a:rPr lang="en-US" sz="3500" dirty="0" smtClean="0"/>
              <a:t>FDA rules enforcement began August 8, 2016</a:t>
            </a:r>
          </a:p>
          <a:p>
            <a:pPr lvl="1">
              <a:buFont typeface="Arial" panose="020B0604020202020204" pitchFamily="34" charset="0"/>
              <a:buChar char="•"/>
            </a:pPr>
            <a:r>
              <a:rPr lang="en-US" sz="2800" dirty="0" smtClean="0"/>
              <a:t>Influx of new products to the market between May and August</a:t>
            </a:r>
          </a:p>
          <a:p>
            <a:pPr marL="201168" lvl="1" indent="0">
              <a:buNone/>
            </a:pPr>
            <a:endParaRPr lang="en-US" sz="3500" dirty="0" smtClean="0"/>
          </a:p>
          <a:p>
            <a:pPr marL="0">
              <a:buNone/>
            </a:pPr>
            <a:r>
              <a:rPr lang="en-US" sz="3500" dirty="0" smtClean="0"/>
              <a:t>Consumer Product Safety Commission enforcing nationwide child-resistant packing for “liquid nicotine containers” as of July 26, 2016</a:t>
            </a:r>
          </a:p>
          <a:p>
            <a:pPr lvl="1">
              <a:buFont typeface="Arial" panose="020B0604020202020204" pitchFamily="34" charset="0"/>
              <a:buChar char="•"/>
            </a:pPr>
            <a:r>
              <a:rPr lang="en-US" sz="2600" dirty="0" smtClean="0"/>
              <a:t>Child Nicotine Poisoning Prevention Act signed by President Obama 1/28/2016 </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042"/>
            <a:ext cx="2443701" cy="43448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1556" y="15712"/>
            <a:ext cx="1806064" cy="552700"/>
          </a:xfrm>
          <a:prstGeom prst="rect">
            <a:avLst/>
          </a:prstGeom>
        </p:spPr>
      </p:pic>
    </p:spTree>
    <p:extLst>
      <p:ext uri="{BB962C8B-B14F-4D97-AF65-F5344CB8AC3E}">
        <p14:creationId xmlns:p14="http://schemas.microsoft.com/office/powerpoint/2010/main" val="236741460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211121"/>
          </a:xfrm>
        </p:spPr>
        <p:txBody>
          <a:bodyPr/>
          <a:lstStyle/>
          <a:p>
            <a:r>
              <a:rPr lang="en-US" b="1" dirty="0" smtClean="0"/>
              <a:t>FDA – Youth E-Cigs prevention</a:t>
            </a:r>
            <a:endParaRPr lang="en-US" b="1" dirty="0"/>
          </a:p>
        </p:txBody>
      </p:sp>
      <p:sp>
        <p:nvSpPr>
          <p:cNvPr id="3" name="Content Placeholder 2"/>
          <p:cNvSpPr>
            <a:spLocks noGrp="1"/>
          </p:cNvSpPr>
          <p:nvPr>
            <p:ph idx="1"/>
          </p:nvPr>
        </p:nvSpPr>
        <p:spPr>
          <a:xfrm>
            <a:off x="1097280" y="1845733"/>
            <a:ext cx="8645810" cy="4318583"/>
          </a:xfrm>
        </p:spPr>
        <p:txBody>
          <a:bodyPr>
            <a:normAutofit fontScale="92500" lnSpcReduction="10000"/>
          </a:bodyPr>
          <a:lstStyle/>
          <a:p>
            <a:r>
              <a:rPr lang="en-US" sz="3200" dirty="0" smtClean="0"/>
              <a:t>“August 7, 2017 the </a:t>
            </a:r>
            <a:r>
              <a:rPr lang="en-US" sz="3200" dirty="0"/>
              <a:t>U.S. Food and Drug Administration announced it would pursue a strategic, new public health education campaign aimed at discouraging the use of e-cigarettes and other electronic nicotine delivery systems (ENDS) by kids</a:t>
            </a:r>
            <a:r>
              <a:rPr lang="en-US" sz="3200" dirty="0" smtClean="0"/>
              <a:t>.</a:t>
            </a:r>
          </a:p>
          <a:p>
            <a:r>
              <a:rPr lang="en-US" sz="3200" dirty="0" smtClean="0"/>
              <a:t>The </a:t>
            </a:r>
            <a:r>
              <a:rPr lang="en-US" sz="3200" dirty="0"/>
              <a:t>agency plans to expand its “The Real Cost” public education campaign to include messaging to teens about the dangers of using these products this fall while developing a full-scale campaign to launch in 2018</a:t>
            </a:r>
            <a:r>
              <a:rPr lang="en-US" sz="3200" dirty="0" smtClean="0"/>
              <a:t>.”</a:t>
            </a:r>
            <a:endParaRPr lang="en-US" sz="3200" dirty="0"/>
          </a:p>
        </p:txBody>
      </p:sp>
    </p:spTree>
    <p:extLst>
      <p:ext uri="{BB962C8B-B14F-4D97-AF65-F5344CB8AC3E}">
        <p14:creationId xmlns:p14="http://schemas.microsoft.com/office/powerpoint/2010/main" val="21011412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Pre-Test</a:t>
            </a:r>
            <a:endParaRPr lang="en-US" dirty="0"/>
          </a:p>
        </p:txBody>
      </p:sp>
      <p:sp>
        <p:nvSpPr>
          <p:cNvPr id="3" name="Content Placeholder 2"/>
          <p:cNvSpPr>
            <a:spLocks noGrp="1"/>
          </p:cNvSpPr>
          <p:nvPr>
            <p:ph idx="1"/>
          </p:nvPr>
        </p:nvSpPr>
        <p:spPr>
          <a:xfrm>
            <a:off x="1097280" y="2114531"/>
            <a:ext cx="8404529" cy="3416300"/>
          </a:xfrm>
        </p:spPr>
        <p:txBody>
          <a:bodyPr>
            <a:noAutofit/>
          </a:bodyPr>
          <a:lstStyle/>
          <a:p>
            <a:r>
              <a:rPr lang="en-US" sz="2800" dirty="0" smtClean="0"/>
              <a:t>You will have 10 minutes</a:t>
            </a:r>
          </a:p>
          <a:p>
            <a:r>
              <a:rPr lang="en-US" sz="2800" dirty="0" smtClean="0"/>
              <a:t>Remember the primary goal is to see how much you learn, so answer honestly</a:t>
            </a:r>
          </a:p>
          <a:p>
            <a:endParaRPr lang="en-US" sz="2800" dirty="0" smtClean="0"/>
          </a:p>
          <a:p>
            <a:pPr marL="0" indent="0">
              <a:buNone/>
            </a:pPr>
            <a:r>
              <a:rPr lang="en-US" sz="2800" b="1" dirty="0" smtClean="0"/>
              <a:t>Please put your initials at the top right hand corner</a:t>
            </a:r>
          </a:p>
          <a:p>
            <a:pPr marL="0" indent="0">
              <a:buNone/>
            </a:pPr>
            <a:r>
              <a:rPr lang="en-US" sz="2800" b="1" dirty="0" smtClean="0"/>
              <a:t>When everyone is finished, gather together in groups of 2-3, and I will pass around materials to everyone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1556" y="15712"/>
            <a:ext cx="1806064" cy="5527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042"/>
            <a:ext cx="2443701" cy="434485"/>
          </a:xfrm>
          <a:prstGeom prst="rect">
            <a:avLst/>
          </a:prstGeom>
        </p:spPr>
      </p:pic>
    </p:spTree>
    <p:extLst>
      <p:ext uri="{BB962C8B-B14F-4D97-AF65-F5344CB8AC3E}">
        <p14:creationId xmlns:p14="http://schemas.microsoft.com/office/powerpoint/2010/main" val="111868196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8551217" cy="1450757"/>
          </a:xfrm>
        </p:spPr>
        <p:txBody>
          <a:bodyPr/>
          <a:lstStyle/>
          <a:p>
            <a:r>
              <a:rPr lang="en-US" b="1" dirty="0" smtClean="0">
                <a:hlinkClick r:id="rId3"/>
              </a:rPr>
              <a:t>FDA focus on preventing youth      e-cigs use</a:t>
            </a:r>
            <a:endParaRPr lang="en-US" b="1" dirty="0"/>
          </a:p>
        </p:txBody>
      </p:sp>
      <p:sp>
        <p:nvSpPr>
          <p:cNvPr id="3" name="Content Placeholder 2"/>
          <p:cNvSpPr>
            <a:spLocks noGrp="1"/>
          </p:cNvSpPr>
          <p:nvPr>
            <p:ph idx="1"/>
          </p:nvPr>
        </p:nvSpPr>
        <p:spPr>
          <a:xfrm>
            <a:off x="1097280" y="1845734"/>
            <a:ext cx="8551217" cy="4492004"/>
          </a:xfrm>
        </p:spPr>
        <p:txBody>
          <a:bodyPr>
            <a:noAutofit/>
          </a:bodyPr>
          <a:lstStyle/>
          <a:p>
            <a:r>
              <a:rPr lang="en-US" sz="2600" dirty="0" smtClean="0"/>
              <a:t>“Previously </a:t>
            </a:r>
            <a:r>
              <a:rPr lang="en-US" sz="2600" dirty="0"/>
              <a:t>announced, the </a:t>
            </a:r>
            <a:r>
              <a:rPr lang="en-US" sz="2600" dirty="0" smtClean="0"/>
              <a:t>FDA </a:t>
            </a:r>
            <a:r>
              <a:rPr lang="en-US" sz="2600" dirty="0"/>
              <a:t>is exploring clear and meaningful measures to make tobacco products less toxic, appealing and addictive with an intense focus on youth</a:t>
            </a:r>
            <a:r>
              <a:rPr lang="en-US" sz="2600" dirty="0" smtClean="0"/>
              <a:t>.</a:t>
            </a:r>
          </a:p>
          <a:p>
            <a:r>
              <a:rPr lang="en-US" sz="2600" dirty="0"/>
              <a:t>T</a:t>
            </a:r>
            <a:r>
              <a:rPr lang="en-US" sz="2600" dirty="0" smtClean="0"/>
              <a:t>his </a:t>
            </a:r>
            <a:r>
              <a:rPr lang="en-US" sz="2600" dirty="0"/>
              <a:t>could include measures on battery safety, flavors/designs that appeal to youth, child-resistant packaging, and product labeling to prevent accidental child exposure to liquid nicotine. </a:t>
            </a:r>
            <a:endParaRPr lang="en-US" sz="2600" dirty="0" smtClean="0"/>
          </a:p>
          <a:p>
            <a:r>
              <a:rPr lang="en-US" sz="2600" dirty="0" smtClean="0"/>
              <a:t>Seeking public </a:t>
            </a:r>
            <a:r>
              <a:rPr lang="en-US" sz="2600" dirty="0"/>
              <a:t>comment on the role that flavors in tobacco products play in attracting </a:t>
            </a:r>
            <a:r>
              <a:rPr lang="en-US" sz="2600" dirty="0" smtClean="0"/>
              <a:t>youth; and additional </a:t>
            </a:r>
            <a:r>
              <a:rPr lang="en-US" sz="2600" dirty="0"/>
              <a:t>restrictions on the sale and promotion of ENDS, </a:t>
            </a:r>
            <a:r>
              <a:rPr lang="en-US" sz="2600" dirty="0" smtClean="0"/>
              <a:t>(e.g. how </a:t>
            </a:r>
            <a:r>
              <a:rPr lang="en-US" sz="2600" dirty="0"/>
              <a:t>products may be sold and </a:t>
            </a:r>
            <a:r>
              <a:rPr lang="en-US" sz="2600" dirty="0" smtClean="0"/>
              <a:t>advertised), </a:t>
            </a:r>
            <a:r>
              <a:rPr lang="en-US" sz="2600" dirty="0"/>
              <a:t>to further reduce youth exposure and access to these </a:t>
            </a:r>
            <a:r>
              <a:rPr lang="en-US" sz="2600" dirty="0" smtClean="0"/>
              <a:t>products.”                                 </a:t>
            </a:r>
            <a:r>
              <a:rPr lang="en-US" sz="1200" dirty="0" smtClean="0"/>
              <a:t>August 8, 2017</a:t>
            </a:r>
            <a:endParaRPr lang="en-US" sz="1200" dirty="0"/>
          </a:p>
        </p:txBody>
      </p:sp>
    </p:spTree>
    <p:extLst>
      <p:ext uri="{BB962C8B-B14F-4D97-AF65-F5344CB8AC3E}">
        <p14:creationId xmlns:p14="http://schemas.microsoft.com/office/powerpoint/2010/main" val="78706146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500" dirty="0" smtClean="0"/>
              <a:t>Washington State – RCW 70.345</a:t>
            </a:r>
            <a:endParaRPr lang="en-US" sz="4500" dirty="0"/>
          </a:p>
        </p:txBody>
      </p:sp>
      <p:sp>
        <p:nvSpPr>
          <p:cNvPr id="3" name="Content Placeholder 2"/>
          <p:cNvSpPr>
            <a:spLocks noGrp="1"/>
          </p:cNvSpPr>
          <p:nvPr>
            <p:ph idx="1"/>
          </p:nvPr>
        </p:nvSpPr>
        <p:spPr>
          <a:xfrm>
            <a:off x="1097280" y="1845734"/>
            <a:ext cx="8459096" cy="4501278"/>
          </a:xfrm>
        </p:spPr>
        <p:txBody>
          <a:bodyPr>
            <a:normAutofit lnSpcReduction="10000"/>
          </a:bodyPr>
          <a:lstStyle/>
          <a:p>
            <a:pPr marL="287338" indent="-287338">
              <a:buFont typeface="Courier New" panose="02070309020205020404" pitchFamily="49" charset="0"/>
              <a:buChar char="o"/>
            </a:pPr>
            <a:r>
              <a:rPr lang="en-US" dirty="0" smtClean="0"/>
              <a:t>Vape shops under regulation by Liquor Cannabis Board same as Tobacco Shops</a:t>
            </a:r>
          </a:p>
          <a:p>
            <a:pPr marL="287338" indent="-287338">
              <a:buFont typeface="Courier New" panose="02070309020205020404" pitchFamily="49" charset="0"/>
              <a:buChar char="o"/>
            </a:pPr>
            <a:r>
              <a:rPr lang="en-US" dirty="0" smtClean="0"/>
              <a:t>Child-resistant packaging required</a:t>
            </a:r>
          </a:p>
          <a:p>
            <a:pPr marL="287338" indent="-287338">
              <a:buFont typeface="Courier New" panose="02070309020205020404" pitchFamily="49" charset="0"/>
              <a:buChar char="o"/>
            </a:pPr>
            <a:r>
              <a:rPr lang="en-US" dirty="0" smtClean="0"/>
              <a:t>Better warning label and information on package</a:t>
            </a:r>
          </a:p>
          <a:p>
            <a:pPr marL="287338" indent="-287338">
              <a:buFont typeface="Courier New" panose="02070309020205020404" pitchFamily="49" charset="0"/>
              <a:buChar char="o"/>
            </a:pPr>
            <a:r>
              <a:rPr lang="en-US" dirty="0" smtClean="0"/>
              <a:t>Doubles fines for selling to youth (age maintained at 18)</a:t>
            </a:r>
          </a:p>
          <a:p>
            <a:pPr marL="287338" indent="-287338">
              <a:buFont typeface="Courier New" panose="02070309020205020404" pitchFamily="49" charset="0"/>
              <a:buChar char="o"/>
            </a:pPr>
            <a:r>
              <a:rPr lang="en-US" dirty="0" smtClean="0"/>
              <a:t>Increases licenses to ($175) for both tobacco ($93) and vape ($0) and links tobacco and vape licenses in terms of penalties</a:t>
            </a:r>
          </a:p>
          <a:p>
            <a:pPr marL="287338" indent="-287338">
              <a:buFont typeface="Courier New" panose="02070309020205020404" pitchFamily="49" charset="0"/>
              <a:buChar char="o"/>
            </a:pPr>
            <a:r>
              <a:rPr lang="en-US" dirty="0" smtClean="0"/>
              <a:t>Tightens internet purchasing requirements</a:t>
            </a:r>
          </a:p>
          <a:p>
            <a:pPr marL="287338" indent="-287338">
              <a:buFont typeface="Courier New" panose="02070309020205020404" pitchFamily="49" charset="0"/>
              <a:buChar char="o"/>
            </a:pPr>
            <a:r>
              <a:rPr lang="en-US" dirty="0" smtClean="0"/>
              <a:t>Restricts use of products in public places (indoor areas such as child care facilities, schools, school buses, elevators); requires 50 </a:t>
            </a:r>
            <a:r>
              <a:rPr lang="en-US" dirty="0" err="1" smtClean="0"/>
              <a:t>ft</a:t>
            </a:r>
            <a:r>
              <a:rPr lang="en-US" dirty="0" smtClean="0"/>
              <a:t> from schools</a:t>
            </a:r>
          </a:p>
          <a:p>
            <a:pPr marL="287338" indent="-287338">
              <a:buFont typeface="Courier New" panose="02070309020205020404" pitchFamily="49" charset="0"/>
              <a:buChar char="o"/>
            </a:pPr>
            <a:r>
              <a:rPr lang="en-US" dirty="0" smtClean="0"/>
              <a:t>Although the bill has good elements, it prohibits any local jurisdiction from enacting any point of sale regulations that could be used to reduce tobacco and vapor product use. It preempts local regulation of outdoor use.</a:t>
            </a:r>
          </a:p>
          <a:p>
            <a:pPr>
              <a:buFont typeface="Courier New" panose="02070309020205020404" pitchFamily="49" charset="0"/>
              <a:buChar char="o"/>
            </a:pPr>
            <a:endParaRPr lang="en-US" sz="18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1556" y="15712"/>
            <a:ext cx="1806064" cy="5527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042"/>
            <a:ext cx="2443701" cy="434485"/>
          </a:xfrm>
          <a:prstGeom prst="rect">
            <a:avLst/>
          </a:prstGeom>
        </p:spPr>
      </p:pic>
    </p:spTree>
    <p:extLst>
      <p:ext uri="{BB962C8B-B14F-4D97-AF65-F5344CB8AC3E}">
        <p14:creationId xmlns:p14="http://schemas.microsoft.com/office/powerpoint/2010/main" val="40389538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are we now?</a:t>
            </a:r>
            <a:endParaRPr lang="en-US" dirty="0"/>
          </a:p>
        </p:txBody>
      </p:sp>
      <p:sp>
        <p:nvSpPr>
          <p:cNvPr id="3" name="Content Placeholder 2"/>
          <p:cNvSpPr>
            <a:spLocks noGrp="1"/>
          </p:cNvSpPr>
          <p:nvPr>
            <p:ph idx="1"/>
          </p:nvPr>
        </p:nvSpPr>
        <p:spPr>
          <a:xfrm>
            <a:off x="1097280" y="2129597"/>
            <a:ext cx="8578983" cy="3910511"/>
          </a:xfrm>
        </p:spPr>
        <p:txBody>
          <a:bodyPr>
            <a:normAutofit/>
          </a:bodyPr>
          <a:lstStyle/>
          <a:p>
            <a:r>
              <a:rPr lang="en-US" sz="2800" dirty="0" smtClean="0"/>
              <a:t>State legislation has sought to address…</a:t>
            </a:r>
            <a:endParaRPr lang="en-US" sz="2400" strike="sngStrike" dirty="0" smtClean="0"/>
          </a:p>
          <a:p>
            <a:pPr lvl="1"/>
            <a:r>
              <a:rPr lang="en-US" sz="2400" dirty="0" smtClean="0"/>
              <a:t>HB 2144 - A tax was proposed for vapor products</a:t>
            </a:r>
          </a:p>
          <a:p>
            <a:pPr lvl="1"/>
            <a:r>
              <a:rPr lang="en-US" sz="2400" dirty="0" smtClean="0"/>
              <a:t>HB 1054 - Tobacco 21 bill would raise the legal sale and distribution age for tobacco and vapor products from 18 to 21 years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042"/>
            <a:ext cx="2443701" cy="43448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1556" y="15712"/>
            <a:ext cx="1806064" cy="552700"/>
          </a:xfrm>
          <a:prstGeom prst="rect">
            <a:avLst/>
          </a:prstGeom>
        </p:spPr>
      </p:pic>
    </p:spTree>
    <p:extLst>
      <p:ext uri="{BB962C8B-B14F-4D97-AF65-F5344CB8AC3E}">
        <p14:creationId xmlns:p14="http://schemas.microsoft.com/office/powerpoint/2010/main" val="162010281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Individual and Coalition Actions</a:t>
            </a:r>
            <a:endParaRPr lang="en-US" dirty="0"/>
          </a:p>
        </p:txBody>
      </p:sp>
      <p:sp>
        <p:nvSpPr>
          <p:cNvPr id="3" name="Content Placeholder 2"/>
          <p:cNvSpPr>
            <a:spLocks noGrp="1"/>
          </p:cNvSpPr>
          <p:nvPr>
            <p:ph idx="1"/>
          </p:nvPr>
        </p:nvSpPr>
        <p:spPr>
          <a:xfrm>
            <a:off x="1097280" y="1910687"/>
            <a:ext cx="8819087" cy="4312692"/>
          </a:xfrm>
        </p:spPr>
        <p:txBody>
          <a:bodyPr>
            <a:noAutofit/>
          </a:bodyPr>
          <a:lstStyle/>
          <a:p>
            <a:pPr marL="0" indent="0">
              <a:buNone/>
            </a:pPr>
            <a:r>
              <a:rPr lang="en-US" b="1" dirty="0" smtClean="0"/>
              <a:t>Advocate and Educate!</a:t>
            </a:r>
          </a:p>
          <a:p>
            <a:r>
              <a:rPr lang="en-US" sz="2400" dirty="0" smtClean="0"/>
              <a:t>Attend Prevention Policy Day in Olympia – January 15, 2018</a:t>
            </a:r>
          </a:p>
          <a:p>
            <a:r>
              <a:rPr lang="en-US" sz="2400" dirty="0" smtClean="0"/>
              <a:t>Construct and distribute fact sheets on key bills</a:t>
            </a:r>
          </a:p>
          <a:p>
            <a:r>
              <a:rPr lang="en-US" sz="2400" dirty="0" smtClean="0"/>
              <a:t>Arrange visits between community members and local legislators </a:t>
            </a:r>
          </a:p>
          <a:p>
            <a:r>
              <a:rPr lang="en-US" sz="2400" dirty="0" smtClean="0"/>
              <a:t>Participate in “Town Hall” meetings and forums</a:t>
            </a:r>
          </a:p>
          <a:p>
            <a:r>
              <a:rPr lang="en-US" sz="2400" dirty="0" smtClean="0"/>
              <a:t>Testify in person or by writing and submitting a letter</a:t>
            </a:r>
          </a:p>
          <a:p>
            <a:r>
              <a:rPr lang="en-US" sz="2400" dirty="0"/>
              <a:t>Contact your legislators using </a:t>
            </a:r>
            <a:r>
              <a:rPr lang="en-US" sz="2400" dirty="0" smtClean="0"/>
              <a:t>WA State’s 1-800-562-6000</a:t>
            </a:r>
          </a:p>
          <a:p>
            <a:r>
              <a:rPr lang="en-US" sz="2400" dirty="0" smtClean="0"/>
              <a:t>Distribute time sensitive legislative alerts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1556" y="15712"/>
            <a:ext cx="1806064" cy="5527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042"/>
            <a:ext cx="2443701" cy="434485"/>
          </a:xfrm>
          <a:prstGeom prst="rect">
            <a:avLst/>
          </a:prstGeom>
        </p:spPr>
      </p:pic>
    </p:spTree>
    <p:extLst>
      <p:ext uri="{BB962C8B-B14F-4D97-AF65-F5344CB8AC3E}">
        <p14:creationId xmlns:p14="http://schemas.microsoft.com/office/powerpoint/2010/main" val="18601647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More Individual and Coalition Actions</a:t>
            </a:r>
            <a:endParaRPr lang="en-US" sz="4400" dirty="0"/>
          </a:p>
        </p:txBody>
      </p:sp>
      <p:sp>
        <p:nvSpPr>
          <p:cNvPr id="3" name="Content Placeholder 2"/>
          <p:cNvSpPr>
            <a:spLocks noGrp="1"/>
          </p:cNvSpPr>
          <p:nvPr>
            <p:ph idx="1"/>
          </p:nvPr>
        </p:nvSpPr>
        <p:spPr>
          <a:xfrm>
            <a:off x="1097280" y="1924334"/>
            <a:ext cx="8524392" cy="4339988"/>
          </a:xfrm>
        </p:spPr>
        <p:txBody>
          <a:bodyPr>
            <a:noAutofit/>
          </a:bodyPr>
          <a:lstStyle/>
          <a:p>
            <a:pPr marL="0" indent="0">
              <a:buNone/>
            </a:pPr>
            <a:r>
              <a:rPr lang="en-US" sz="2400" b="1" dirty="0" smtClean="0"/>
              <a:t>Have a voice in the community!</a:t>
            </a:r>
          </a:p>
          <a:p>
            <a:r>
              <a:rPr lang="en-US" sz="2400" dirty="0" smtClean="0"/>
              <a:t>Publicize national and local reports</a:t>
            </a:r>
          </a:p>
          <a:p>
            <a:r>
              <a:rPr lang="en-US" sz="2400" dirty="0" smtClean="0"/>
              <a:t>Write Letters to the Editor, call in on radio shows</a:t>
            </a:r>
          </a:p>
          <a:p>
            <a:r>
              <a:rPr lang="en-US" sz="2400" dirty="0" smtClean="0"/>
              <a:t>Use social media</a:t>
            </a:r>
          </a:p>
          <a:p>
            <a:r>
              <a:rPr lang="en-US" sz="2400" dirty="0" smtClean="0"/>
              <a:t>Write articles for your other community involvements (PTAs, faith groups, community blog, etc.)</a:t>
            </a:r>
          </a:p>
          <a:p>
            <a:r>
              <a:rPr lang="en-US" sz="2400" dirty="0" smtClean="0"/>
              <a:t>Encourage student journalists to cover advocacy events and stories</a:t>
            </a:r>
          </a:p>
          <a:p>
            <a:r>
              <a:rPr lang="en-US" sz="2400" dirty="0" smtClean="0"/>
              <a:t>Post on community bulletin boards</a:t>
            </a:r>
            <a:endParaRPr lang="en-US"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1556" y="15712"/>
            <a:ext cx="1806064" cy="5527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042"/>
            <a:ext cx="2443701" cy="434485"/>
          </a:xfrm>
          <a:prstGeom prst="rect">
            <a:avLst/>
          </a:prstGeom>
        </p:spPr>
      </p:pic>
    </p:spTree>
    <p:extLst>
      <p:ext uri="{BB962C8B-B14F-4D97-AF65-F5344CB8AC3E}">
        <p14:creationId xmlns:p14="http://schemas.microsoft.com/office/powerpoint/2010/main" val="237336499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1515" y="499864"/>
            <a:ext cx="10058400" cy="911576"/>
          </a:xfrm>
        </p:spPr>
        <p:txBody>
          <a:bodyPr/>
          <a:lstStyle/>
          <a:p>
            <a:r>
              <a:rPr lang="en-US" dirty="0" smtClean="0"/>
              <a:t>Resources</a:t>
            </a:r>
            <a:endParaRPr lang="en-US" dirty="0"/>
          </a:p>
        </p:txBody>
      </p:sp>
      <p:sp>
        <p:nvSpPr>
          <p:cNvPr id="3" name="Content Placeholder 2"/>
          <p:cNvSpPr>
            <a:spLocks noGrp="1"/>
          </p:cNvSpPr>
          <p:nvPr>
            <p:ph idx="1"/>
          </p:nvPr>
        </p:nvSpPr>
        <p:spPr>
          <a:xfrm>
            <a:off x="819806" y="1895592"/>
            <a:ext cx="9581749" cy="4505208"/>
          </a:xfrm>
        </p:spPr>
        <p:txBody>
          <a:bodyPr>
            <a:noAutofit/>
          </a:bodyPr>
          <a:lstStyle/>
          <a:p>
            <a:r>
              <a:rPr lang="en-US" dirty="0" smtClean="0">
                <a:hlinkClick r:id="rId3"/>
              </a:rPr>
              <a:t>Seattle Children’s - </a:t>
            </a:r>
            <a:r>
              <a:rPr lang="en-US" sz="2000" dirty="0" smtClean="0">
                <a:hlinkClick r:id="rId3"/>
              </a:rPr>
              <a:t>A Paren</a:t>
            </a:r>
            <a:r>
              <a:rPr lang="en-US" dirty="0" smtClean="0">
                <a:hlinkClick r:id="rId3"/>
              </a:rPr>
              <a:t>t’s Guide to Preventing Underage Marijuana Use</a:t>
            </a:r>
            <a:endParaRPr lang="en-US" sz="2000" dirty="0" smtClean="0"/>
          </a:p>
          <a:p>
            <a:r>
              <a:rPr lang="en-US" dirty="0" smtClean="0"/>
              <a:t>Start Talking Now </a:t>
            </a:r>
            <a:r>
              <a:rPr lang="en-US" dirty="0" smtClean="0">
                <a:hlinkClick r:id="rId4"/>
              </a:rPr>
              <a:t>webpage</a:t>
            </a:r>
            <a:r>
              <a:rPr lang="en-US" dirty="0" smtClean="0"/>
              <a:t> and </a:t>
            </a:r>
            <a:r>
              <a:rPr lang="en-US" dirty="0" smtClean="0">
                <a:hlinkClick r:id="rId5"/>
              </a:rPr>
              <a:t>Facebook</a:t>
            </a:r>
            <a:r>
              <a:rPr lang="en-US" dirty="0" smtClean="0"/>
              <a:t> (Washington Healthy Youth Coalition)</a:t>
            </a:r>
          </a:p>
          <a:p>
            <a:r>
              <a:rPr lang="en-US" u="sng" dirty="0" smtClean="0">
                <a:hlinkClick r:id="rId6"/>
              </a:rPr>
              <a:t>Washington Poison Center Toxic Trend Reports</a:t>
            </a:r>
            <a:endParaRPr lang="en-US" u="sng" dirty="0" smtClean="0"/>
          </a:p>
          <a:p>
            <a:r>
              <a:rPr lang="en-US" u="sng" dirty="0" smtClean="0">
                <a:hlinkClick r:id="rId7"/>
              </a:rPr>
              <a:t>Public Health Seattle-King County Tobacco Prevention Program</a:t>
            </a:r>
            <a:endParaRPr lang="en-US" u="sng" dirty="0" smtClean="0"/>
          </a:p>
          <a:p>
            <a:r>
              <a:rPr lang="en-US" u="sng" dirty="0" smtClean="0">
                <a:hlinkClick r:id="rId8"/>
              </a:rPr>
              <a:t>Escape the Vape</a:t>
            </a:r>
            <a:endParaRPr lang="en-US" u="sng" dirty="0" smtClean="0"/>
          </a:p>
          <a:p>
            <a:r>
              <a:rPr lang="en-US" u="sng" dirty="0" smtClean="0">
                <a:hlinkClick r:id="rId9"/>
              </a:rPr>
              <a:t>Healthy King County Coalition – </a:t>
            </a:r>
            <a:r>
              <a:rPr lang="en-US" u="sng" dirty="0" err="1" smtClean="0">
                <a:hlinkClick r:id="rId9"/>
              </a:rPr>
              <a:t>TMoD</a:t>
            </a:r>
            <a:endParaRPr lang="en-US" u="sng" dirty="0" smtClean="0"/>
          </a:p>
          <a:p>
            <a:r>
              <a:rPr lang="en-US" u="sng" dirty="0" smtClean="0">
                <a:hlinkClick r:id="rId10"/>
              </a:rPr>
              <a:t>American Lung Association</a:t>
            </a:r>
            <a:endParaRPr lang="en-US" u="sng" dirty="0" smtClean="0"/>
          </a:p>
          <a:p>
            <a:r>
              <a:rPr lang="en-US" u="sng" dirty="0" smtClean="0">
                <a:hlinkClick r:id="rId11"/>
              </a:rPr>
              <a:t>Foundation for Healthy Generations</a:t>
            </a:r>
            <a:endParaRPr lang="en-US" u="sng" dirty="0" smtClean="0"/>
          </a:p>
          <a:p>
            <a:r>
              <a:rPr lang="en-US" u="sng" dirty="0" smtClean="0">
                <a:hlinkClick r:id="rId12"/>
              </a:rPr>
              <a:t>Campaign for Tobacco Free Kids</a:t>
            </a:r>
            <a:endParaRPr lang="en-US" u="sng" dirty="0" smtClean="0"/>
          </a:p>
          <a:p>
            <a:r>
              <a:rPr lang="en-US" u="sng" dirty="0" smtClean="0">
                <a:hlinkClick r:id="rId13"/>
              </a:rPr>
              <a:t>FDA</a:t>
            </a:r>
            <a:endParaRPr lang="en-US" u="sng" dirty="0">
              <a:hlinkClick r:id="rId14"/>
            </a:endParaRPr>
          </a:p>
        </p:txBody>
      </p:sp>
      <p:pic>
        <p:nvPicPr>
          <p:cNvPr id="6" name="Picture 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0" y="16042"/>
            <a:ext cx="2443701" cy="434485"/>
          </a:xfrm>
          <a:prstGeom prst="rect">
            <a:avLst/>
          </a:prstGeom>
        </p:spPr>
      </p:pic>
      <p:pic>
        <p:nvPicPr>
          <p:cNvPr id="7" name="Picture 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401556" y="15712"/>
            <a:ext cx="1806064" cy="552700"/>
          </a:xfrm>
          <a:prstGeom prst="rect">
            <a:avLst/>
          </a:prstGeom>
        </p:spPr>
      </p:pic>
    </p:spTree>
    <p:extLst>
      <p:ext uri="{BB962C8B-B14F-4D97-AF65-F5344CB8AC3E}">
        <p14:creationId xmlns:p14="http://schemas.microsoft.com/office/powerpoint/2010/main" val="293547786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Kit</a:t>
            </a:r>
            <a:endParaRPr lang="en-US" dirty="0"/>
          </a:p>
        </p:txBody>
      </p:sp>
      <p:sp>
        <p:nvSpPr>
          <p:cNvPr id="3" name="Content Placeholder 2"/>
          <p:cNvSpPr>
            <a:spLocks noGrp="1"/>
          </p:cNvSpPr>
          <p:nvPr>
            <p:ph idx="1"/>
          </p:nvPr>
        </p:nvSpPr>
        <p:spPr>
          <a:xfrm>
            <a:off x="1221850" y="2023963"/>
            <a:ext cx="8761412" cy="4213064"/>
          </a:xfrm>
        </p:spPr>
        <p:txBody>
          <a:bodyPr>
            <a:normAutofit/>
          </a:bodyPr>
          <a:lstStyle/>
          <a:p>
            <a:r>
              <a:rPr lang="en-US" sz="2800" b="1" dirty="0" smtClean="0"/>
              <a:t>Kit cost: $230</a:t>
            </a:r>
            <a:endParaRPr lang="en-US" sz="2800" b="1" dirty="0"/>
          </a:p>
          <a:p>
            <a:r>
              <a:rPr lang="en-US" sz="2800" dirty="0" smtClean="0"/>
              <a:t>What do you get?</a:t>
            </a:r>
          </a:p>
          <a:p>
            <a:pPr lvl="1"/>
            <a:r>
              <a:rPr lang="en-US" sz="2400" dirty="0" smtClean="0"/>
              <a:t>Materials and the container</a:t>
            </a:r>
          </a:p>
          <a:p>
            <a:pPr lvl="1"/>
            <a:r>
              <a:rPr lang="en-US" sz="2400" dirty="0" smtClean="0"/>
              <a:t>User guide that describes the items and basic research</a:t>
            </a:r>
          </a:p>
          <a:p>
            <a:pPr lvl="1"/>
            <a:r>
              <a:rPr lang="en-US" sz="2400" dirty="0" smtClean="0"/>
              <a:t>Real-time assistance from Arti Patel or Jared O’Connor</a:t>
            </a:r>
          </a:p>
          <a:p>
            <a:pPr lvl="1"/>
            <a:r>
              <a:rPr lang="en-US" sz="2400" dirty="0" smtClean="0"/>
              <a:t>Training Materials with the ability to add your logo</a:t>
            </a:r>
          </a:p>
          <a:p>
            <a:pPr lvl="2"/>
            <a:r>
              <a:rPr lang="en-US" sz="1800" dirty="0" smtClean="0"/>
              <a:t>Presentation</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042"/>
            <a:ext cx="2443701" cy="43448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1556" y="15712"/>
            <a:ext cx="1806064" cy="552700"/>
          </a:xfrm>
          <a:prstGeom prst="rect">
            <a:avLst/>
          </a:prstGeom>
        </p:spPr>
      </p:pic>
    </p:spTree>
    <p:extLst>
      <p:ext uri="{BB962C8B-B14F-4D97-AF65-F5344CB8AC3E}">
        <p14:creationId xmlns:p14="http://schemas.microsoft.com/office/powerpoint/2010/main" val="136656768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Information Reflection</a:t>
            </a:r>
            <a:endParaRPr lang="en-US" dirty="0"/>
          </a:p>
        </p:txBody>
      </p:sp>
      <p:sp>
        <p:nvSpPr>
          <p:cNvPr id="3" name="Content Placeholder 2"/>
          <p:cNvSpPr>
            <a:spLocks noGrp="1"/>
          </p:cNvSpPr>
          <p:nvPr>
            <p:ph idx="1"/>
          </p:nvPr>
        </p:nvSpPr>
        <p:spPr>
          <a:xfrm>
            <a:off x="1097280" y="1845734"/>
            <a:ext cx="8374266" cy="4023360"/>
          </a:xfrm>
        </p:spPr>
        <p:txBody>
          <a:bodyPr>
            <a:normAutofit/>
          </a:bodyPr>
          <a:lstStyle/>
          <a:p>
            <a:r>
              <a:rPr lang="en-US" sz="2800" dirty="0" smtClean="0"/>
              <a:t>What topic, idea, or tidbit resonated the most with you?</a:t>
            </a:r>
          </a:p>
          <a:p>
            <a:endParaRPr lang="en-US" sz="2800" dirty="0" smtClean="0"/>
          </a:p>
          <a:p>
            <a:r>
              <a:rPr lang="en-US" sz="2800" dirty="0" smtClean="0"/>
              <a:t>Is there a topic that you know you’d like to present on? Why?</a:t>
            </a:r>
          </a:p>
          <a:p>
            <a:endParaRPr lang="en-US" sz="2800" dirty="0" smtClean="0"/>
          </a:p>
          <a:p>
            <a:r>
              <a:rPr lang="en-US" sz="2800" dirty="0" smtClean="0"/>
              <a:t>What are you motivated to do?</a:t>
            </a:r>
            <a:endParaRPr lang="en-US" sz="28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042"/>
            <a:ext cx="2443701" cy="43448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1556" y="15712"/>
            <a:ext cx="1806064" cy="552700"/>
          </a:xfrm>
          <a:prstGeom prst="rect">
            <a:avLst/>
          </a:prstGeom>
        </p:spPr>
      </p:pic>
    </p:spTree>
    <p:extLst>
      <p:ext uri="{BB962C8B-B14F-4D97-AF65-F5344CB8AC3E}">
        <p14:creationId xmlns:p14="http://schemas.microsoft.com/office/powerpoint/2010/main" val="207622467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 are now trained!</a:t>
            </a:r>
            <a:endParaRPr lang="en-US" dirty="0"/>
          </a:p>
        </p:txBody>
      </p:sp>
      <p:sp>
        <p:nvSpPr>
          <p:cNvPr id="3" name="Content Placeholder 2"/>
          <p:cNvSpPr>
            <a:spLocks noGrp="1"/>
          </p:cNvSpPr>
          <p:nvPr>
            <p:ph idx="1"/>
          </p:nvPr>
        </p:nvSpPr>
        <p:spPr/>
        <p:txBody>
          <a:bodyPr>
            <a:normAutofit/>
          </a:bodyPr>
          <a:lstStyle/>
          <a:p>
            <a:pPr marL="0" indent="0">
              <a:buNone/>
            </a:pPr>
            <a:r>
              <a:rPr lang="en-US" sz="2800" b="1" dirty="0" smtClean="0"/>
              <a:t>Example Expectations</a:t>
            </a:r>
          </a:p>
          <a:p>
            <a:r>
              <a:rPr lang="en-US" sz="2800" dirty="0" smtClean="0"/>
              <a:t>You will need to collect the following information each time you present</a:t>
            </a:r>
          </a:p>
          <a:p>
            <a:pPr lvl="1"/>
            <a:r>
              <a:rPr lang="en-US" sz="2400" dirty="0" smtClean="0"/>
              <a:t>When</a:t>
            </a:r>
          </a:p>
          <a:p>
            <a:pPr lvl="1"/>
            <a:r>
              <a:rPr lang="en-US" sz="2400" dirty="0" smtClean="0"/>
              <a:t>Where</a:t>
            </a:r>
          </a:p>
          <a:p>
            <a:pPr lvl="1"/>
            <a:r>
              <a:rPr lang="en-US" sz="2400" dirty="0" smtClean="0"/>
              <a:t>Number in attendance (both youth and adults)</a:t>
            </a:r>
          </a:p>
          <a:p>
            <a:pPr lvl="1"/>
            <a:r>
              <a:rPr lang="en-US" sz="2400" dirty="0" smtClean="0"/>
              <a:t>Length of presentation</a:t>
            </a:r>
          </a:p>
          <a:p>
            <a:pPr lvl="1"/>
            <a:r>
              <a:rPr lang="en-US" sz="2400" dirty="0" smtClean="0"/>
              <a:t>Feedback</a:t>
            </a:r>
          </a:p>
          <a:p>
            <a:pPr lvl="1"/>
            <a:r>
              <a:rPr lang="en-US" sz="2400" dirty="0" smtClean="0"/>
              <a:t>Implement a brief survey with the audience</a:t>
            </a:r>
            <a:endParaRPr lang="en-US"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1556" y="15712"/>
            <a:ext cx="1806064" cy="5527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042"/>
            <a:ext cx="2443701" cy="434485"/>
          </a:xfrm>
          <a:prstGeom prst="rect">
            <a:avLst/>
          </a:prstGeom>
        </p:spPr>
      </p:pic>
    </p:spTree>
    <p:extLst>
      <p:ext uri="{BB962C8B-B14F-4D97-AF65-F5344CB8AC3E}">
        <p14:creationId xmlns:p14="http://schemas.microsoft.com/office/powerpoint/2010/main" val="377829099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Post-Test</a:t>
            </a:r>
            <a:endParaRPr lang="en-US" dirty="0"/>
          </a:p>
        </p:txBody>
      </p:sp>
      <p:pic>
        <p:nvPicPr>
          <p:cNvPr id="1026" name="Picture 2" descr="http://cdn.meme.am/instances/56968027.jpg"/>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2937391" y="2007921"/>
            <a:ext cx="4762500" cy="33337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042"/>
            <a:ext cx="2443701" cy="434485"/>
          </a:xfrm>
          <a:prstGeom prst="rect">
            <a:avLst/>
          </a:prstGeom>
        </p:spPr>
      </p:pic>
      <p:sp>
        <p:nvSpPr>
          <p:cNvPr id="3" name="TextBox 2"/>
          <p:cNvSpPr txBox="1"/>
          <p:nvPr/>
        </p:nvSpPr>
        <p:spPr>
          <a:xfrm>
            <a:off x="2671948" y="5769182"/>
            <a:ext cx="6246421" cy="369332"/>
          </a:xfrm>
          <a:prstGeom prst="rect">
            <a:avLst/>
          </a:prstGeom>
          <a:noFill/>
        </p:spPr>
        <p:txBody>
          <a:bodyPr wrap="square" rtlCol="0">
            <a:spAutoFit/>
          </a:bodyPr>
          <a:lstStyle/>
          <a:p>
            <a:r>
              <a:rPr lang="en-US" b="1"/>
              <a:t>Please put your initials at the top right hand corner</a:t>
            </a:r>
            <a:endParaRPr lang="en-US" b="1" dirty="0"/>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556" y="15712"/>
            <a:ext cx="1806064" cy="552700"/>
          </a:xfrm>
          <a:prstGeom prst="rect">
            <a:avLst/>
          </a:prstGeom>
        </p:spPr>
      </p:pic>
    </p:spTree>
    <p:extLst>
      <p:ext uri="{BB962C8B-B14F-4D97-AF65-F5344CB8AC3E}">
        <p14:creationId xmlns:p14="http://schemas.microsoft.com/office/powerpoint/2010/main" val="21872583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E-Cigarettes?</a:t>
            </a:r>
            <a:endParaRPr lang="en-US" dirty="0"/>
          </a:p>
        </p:txBody>
      </p:sp>
      <p:pic>
        <p:nvPicPr>
          <p:cNvPr id="4" name="Picture 3"/>
          <p:cNvPicPr>
            <a:picLocks noChangeAspect="1"/>
          </p:cNvPicPr>
          <p:nvPr/>
        </p:nvPicPr>
        <p:blipFill rotWithShape="1">
          <a:blip r:embed="rId3"/>
          <a:srcRect l="11980" t="6821" r="70302" b="9280"/>
          <a:stretch/>
        </p:blipFill>
        <p:spPr>
          <a:xfrm>
            <a:off x="315328" y="2330542"/>
            <a:ext cx="2486526" cy="3311265"/>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4"/>
          <a:srcRect l="11557" t="11988" r="70614" b="3568"/>
          <a:stretch/>
        </p:blipFill>
        <p:spPr>
          <a:xfrm>
            <a:off x="3049916" y="3025867"/>
            <a:ext cx="2485743" cy="3311265"/>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5"/>
          <a:srcRect l="14188" t="10585" r="58312" b="5439"/>
          <a:stretch/>
        </p:blipFill>
        <p:spPr>
          <a:xfrm>
            <a:off x="5754782" y="2552272"/>
            <a:ext cx="3597286" cy="3089535"/>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6042"/>
            <a:ext cx="2443701" cy="434485"/>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01556" y="15712"/>
            <a:ext cx="1806064" cy="552700"/>
          </a:xfrm>
          <a:prstGeom prst="rect">
            <a:avLst/>
          </a:prstGeom>
        </p:spPr>
      </p:pic>
    </p:spTree>
    <p:extLst>
      <p:ext uri="{BB962C8B-B14F-4D97-AF65-F5344CB8AC3E}">
        <p14:creationId xmlns:p14="http://schemas.microsoft.com/office/powerpoint/2010/main" val="45358504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3" name="Content Placeholder 2"/>
          <p:cNvSpPr>
            <a:spLocks noGrp="1"/>
          </p:cNvSpPr>
          <p:nvPr>
            <p:ph idx="1"/>
          </p:nvPr>
        </p:nvSpPr>
        <p:spPr/>
        <p:txBody>
          <a:bodyPr>
            <a:normAutofit/>
          </a:bodyPr>
          <a:lstStyle/>
          <a:p>
            <a:r>
              <a:rPr lang="en-US" sz="2800" b="1" dirty="0" smtClean="0"/>
              <a:t>For information on how to order and purchase a kit:</a:t>
            </a:r>
          </a:p>
          <a:p>
            <a:pPr marL="800100" lvl="2" indent="0">
              <a:spcBef>
                <a:spcPts val="200"/>
              </a:spcBef>
              <a:buNone/>
            </a:pPr>
            <a:r>
              <a:rPr lang="en-US" sz="2000" dirty="0" smtClean="0"/>
              <a:t>Arti Patel</a:t>
            </a:r>
          </a:p>
          <a:p>
            <a:pPr marL="800100" lvl="2" indent="0">
              <a:spcBef>
                <a:spcPts val="200"/>
              </a:spcBef>
              <a:buNone/>
            </a:pPr>
            <a:r>
              <a:rPr lang="en-US" sz="2000" dirty="0" smtClean="0">
                <a:hlinkClick r:id="rId3"/>
              </a:rPr>
              <a:t>apatel@wapc.org</a:t>
            </a:r>
            <a:endParaRPr lang="en-US" sz="2000" dirty="0" smtClean="0"/>
          </a:p>
          <a:p>
            <a:pPr marL="800100" lvl="2" indent="0">
              <a:spcBef>
                <a:spcPts val="200"/>
              </a:spcBef>
              <a:buNone/>
            </a:pPr>
            <a:r>
              <a:rPr lang="en-US" sz="2000" dirty="0" smtClean="0"/>
              <a:t>206-517-2380</a:t>
            </a:r>
          </a:p>
          <a:p>
            <a:pPr marL="0" indent="0">
              <a:buNone/>
            </a:pPr>
            <a:r>
              <a:rPr lang="en-US" sz="1000" dirty="0"/>
              <a:t> </a:t>
            </a:r>
            <a:r>
              <a:rPr lang="en-US" sz="2800" b="1" dirty="0" smtClean="0"/>
              <a:t>Questions about coalition logistics:</a:t>
            </a:r>
          </a:p>
          <a:p>
            <a:pPr marL="800100" lvl="2" indent="0">
              <a:spcBef>
                <a:spcPts val="0"/>
              </a:spcBef>
              <a:spcAft>
                <a:spcPts val="200"/>
              </a:spcAft>
              <a:buNone/>
            </a:pPr>
            <a:r>
              <a:rPr lang="en-US" sz="2000" dirty="0" smtClean="0"/>
              <a:t>Liz Wilhelm</a:t>
            </a:r>
          </a:p>
          <a:p>
            <a:pPr marL="800100" lvl="2" indent="0">
              <a:spcBef>
                <a:spcPts val="0"/>
              </a:spcBef>
              <a:spcAft>
                <a:spcPts val="200"/>
              </a:spcAft>
              <a:buNone/>
            </a:pPr>
            <a:r>
              <a:rPr lang="en-US" sz="2000" dirty="0" smtClean="0">
                <a:hlinkClick r:id="rId4"/>
              </a:rPr>
              <a:t>Liz.wilhelm@seattlechildrens.org</a:t>
            </a:r>
            <a:endParaRPr lang="en-US" sz="2000" dirty="0" smtClean="0"/>
          </a:p>
          <a:p>
            <a:pPr marL="800100" lvl="2" indent="0">
              <a:spcBef>
                <a:spcPts val="0"/>
              </a:spcBef>
              <a:spcAft>
                <a:spcPts val="200"/>
              </a:spcAft>
              <a:buNone/>
            </a:pPr>
            <a:r>
              <a:rPr lang="en-US" sz="2000" dirty="0" smtClean="0"/>
              <a:t>206-987-7612</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6042"/>
            <a:ext cx="2443701" cy="434485"/>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01556" y="15712"/>
            <a:ext cx="1806064" cy="552700"/>
          </a:xfrm>
          <a:prstGeom prst="rect">
            <a:avLst/>
          </a:prstGeom>
        </p:spPr>
      </p:pic>
    </p:spTree>
    <p:extLst>
      <p:ext uri="{BB962C8B-B14F-4D97-AF65-F5344CB8AC3E}">
        <p14:creationId xmlns:p14="http://schemas.microsoft.com/office/powerpoint/2010/main" val="282691703"/>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11050</TotalTime>
  <Words>17127</Words>
  <Application>Microsoft Office PowerPoint</Application>
  <PresentationFormat>Widescreen</PresentationFormat>
  <Paragraphs>919</Paragraphs>
  <Slides>90</Slides>
  <Notes>90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90</vt:i4>
      </vt:variant>
    </vt:vector>
  </HeadingPairs>
  <TitlesOfParts>
    <vt:vector size="98" baseType="lpstr">
      <vt:lpstr>Arial</vt:lpstr>
      <vt:lpstr>Calibri</vt:lpstr>
      <vt:lpstr>Calibri Light</vt:lpstr>
      <vt:lpstr>Courier New</vt:lpstr>
      <vt:lpstr>Times New Roman</vt:lpstr>
      <vt:lpstr>Wingdings</vt:lpstr>
      <vt:lpstr>Wingdings 3</vt:lpstr>
      <vt:lpstr>Retrospect</vt:lpstr>
      <vt:lpstr>E-Cigarettes: Finding Truth Among the Vapors A Training of Trainers Workshop</vt:lpstr>
      <vt:lpstr>Before we begin…THANK YOU!</vt:lpstr>
      <vt:lpstr>Agenda</vt:lpstr>
      <vt:lpstr>Why are we here?</vt:lpstr>
      <vt:lpstr>Let’s hear from you…</vt:lpstr>
      <vt:lpstr>Who Are We?</vt:lpstr>
      <vt:lpstr>Learning Objectives and Goal</vt:lpstr>
      <vt:lpstr>Pre-Test</vt:lpstr>
      <vt:lpstr>E-Cigarettes?</vt:lpstr>
      <vt:lpstr>What are e-cigarettes?</vt:lpstr>
      <vt:lpstr>What are e-cigarettes?</vt:lpstr>
      <vt:lpstr>Various e-cigarettes available</vt:lpstr>
      <vt:lpstr>Minis or Ciglites</vt:lpstr>
      <vt:lpstr>Mid-Size Rechargeable Vape Pens</vt:lpstr>
      <vt:lpstr>Vape Mods or Advanced Personal Vaporizers</vt:lpstr>
      <vt:lpstr>Lithium Ion Fire Hazard</vt:lpstr>
      <vt:lpstr>Lithium Ion Fire Hazard</vt:lpstr>
      <vt:lpstr>Vaping Culture</vt:lpstr>
      <vt:lpstr>E-Juices</vt:lpstr>
      <vt:lpstr>E-Juices</vt:lpstr>
      <vt:lpstr>Innocent packaging, dangerous contents</vt:lpstr>
      <vt:lpstr>PowerPoint Presentation</vt:lpstr>
      <vt:lpstr>Marketing Targeted Towards Youth</vt:lpstr>
      <vt:lpstr>Marketing: blu</vt:lpstr>
      <vt:lpstr>PowerPoint Presentation</vt:lpstr>
      <vt:lpstr>What are we seeing in Washington State?</vt:lpstr>
      <vt:lpstr>Washington Poison Center Experience</vt:lpstr>
      <vt:lpstr>Washington Poison Center Experience</vt:lpstr>
      <vt:lpstr>As of August 30, 2017….   The Washington Poison Center has received 55 cases of E-Cigarette Nicotine Exposures </vt:lpstr>
      <vt:lpstr>What does research say about the controversial points?</vt:lpstr>
      <vt:lpstr>Pro-Vape Point #1</vt:lpstr>
      <vt:lpstr>Pro-Vape Point #1</vt:lpstr>
      <vt:lpstr>Pro-Vape Point #1: Less Harmful and Safe</vt:lpstr>
      <vt:lpstr>Pro-Vape Point #1: Less Harmful and Safe</vt:lpstr>
      <vt:lpstr>Pro-Vape Point #1: Less Harmful and Safe</vt:lpstr>
      <vt:lpstr>Pro-Vape Point #2</vt:lpstr>
      <vt:lpstr>Pro-Vape Point #2</vt:lpstr>
      <vt:lpstr>Pro-Vape #2: No Secondhand Harm</vt:lpstr>
      <vt:lpstr>Pro-Vape #2: No Secondhand Harm</vt:lpstr>
      <vt:lpstr>Pro-Vape Point #3</vt:lpstr>
      <vt:lpstr>Pro-Vape Point #3</vt:lpstr>
      <vt:lpstr>Pro-Vape Point #3: Smoking Cessation</vt:lpstr>
      <vt:lpstr>Pro-Vape Point #3: Smoking Cessation</vt:lpstr>
      <vt:lpstr>Harm reduction is great, but…</vt:lpstr>
      <vt:lpstr>“Gateway” to Tobacco</vt:lpstr>
      <vt:lpstr>High School Students in past 30 days</vt:lpstr>
      <vt:lpstr>Youth Trend (Washington HYS)</vt:lpstr>
      <vt:lpstr>How do you talk to youth about safe vs. safer</vt:lpstr>
      <vt:lpstr>PHSKC Teen Vaping and Prevention Messaging Report1</vt:lpstr>
      <vt:lpstr>What doesn’t work as well?</vt:lpstr>
      <vt:lpstr>Less Effective</vt:lpstr>
      <vt:lpstr>Escape the Vape</vt:lpstr>
      <vt:lpstr>Questions?</vt:lpstr>
      <vt:lpstr>Let’s Role Play</vt:lpstr>
      <vt:lpstr>What about vaping other substances?</vt:lpstr>
      <vt:lpstr>PowerPoint Presentation</vt:lpstr>
      <vt:lpstr>Why Vaporize Marijuana?</vt:lpstr>
      <vt:lpstr>PowerPoint Presentation</vt:lpstr>
      <vt:lpstr>Marijuana</vt:lpstr>
      <vt:lpstr>Extraction: An important step</vt:lpstr>
      <vt:lpstr>Vaping MJ in WA’s Retail Market</vt:lpstr>
      <vt:lpstr>Vaping Herb or Plant Material</vt:lpstr>
      <vt:lpstr>Marijuana “Waxes”</vt:lpstr>
      <vt:lpstr>Is Vaping Marijuana Healthy?</vt:lpstr>
      <vt:lpstr>Is Vaping Marijuana Healthy?</vt:lpstr>
      <vt:lpstr>Marijuana Vaping in Washington – HYS</vt:lpstr>
      <vt:lpstr>Marijuana Vaping in Washington – HYS</vt:lpstr>
      <vt:lpstr>Marijuana Vaping in Washington</vt:lpstr>
      <vt:lpstr>Vaping &amp; Dabbing: Not quite the same</vt:lpstr>
      <vt:lpstr>Vaping &amp; Dabbing: Not quite the same</vt:lpstr>
      <vt:lpstr>Vaping &amp; Dabbing: Not quite the same</vt:lpstr>
      <vt:lpstr>PowerPoint Presentation</vt:lpstr>
      <vt:lpstr>PowerPoint Presentation</vt:lpstr>
      <vt:lpstr>Portable Dab Rig</vt:lpstr>
      <vt:lpstr>Vaping other substances</vt:lpstr>
      <vt:lpstr>Questions, Comments, Reflections?</vt:lpstr>
      <vt:lpstr>Where are we now?</vt:lpstr>
      <vt:lpstr>Where are we now?</vt:lpstr>
      <vt:lpstr>FDA – Youth E-Cigs prevention</vt:lpstr>
      <vt:lpstr>FDA focus on preventing youth      e-cigs use</vt:lpstr>
      <vt:lpstr>Washington State – RCW 70.345</vt:lpstr>
      <vt:lpstr>Where are we now?</vt:lpstr>
      <vt:lpstr>Individual and Coalition Actions</vt:lpstr>
      <vt:lpstr>More Individual and Coalition Actions</vt:lpstr>
      <vt:lpstr>Resources</vt:lpstr>
      <vt:lpstr>The Kit</vt:lpstr>
      <vt:lpstr>Information Reflection</vt:lpstr>
      <vt:lpstr>You are now trained!</vt:lpstr>
      <vt:lpstr>Post-Test</vt:lpstr>
      <vt:lpstr>Thank you!</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Alexander Garrard</dc:creator>
  <cp:lastModifiedBy>Arti Patel</cp:lastModifiedBy>
  <cp:revision>313</cp:revision>
  <cp:lastPrinted>2017-08-29T23:48:08Z</cp:lastPrinted>
  <dcterms:created xsi:type="dcterms:W3CDTF">2015-09-24T20:49:55Z</dcterms:created>
  <dcterms:modified xsi:type="dcterms:W3CDTF">2017-08-30T17:39:01Z</dcterms:modified>
</cp:coreProperties>
</file>